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8" r:id="rId8"/>
    <p:sldId id="264" r:id="rId9"/>
    <p:sldId id="265" r:id="rId10"/>
    <p:sldId id="266" r:id="rId11"/>
    <p:sldId id="267" r:id="rId1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7" autoAdjust="0"/>
  </p:normalViewPr>
  <p:slideViewPr>
    <p:cSldViewPr>
      <p:cViewPr varScale="1">
        <p:scale>
          <a:sx n="69" d="100"/>
          <a:sy n="69"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23.02.2020</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23.02.2020</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dirty="0" smtClean="0"/>
              <a:t>Обучение и воспитание детей с сахарным диабетом  в начальной школе</a:t>
            </a:r>
            <a:endParaRPr lang="ru-RU" dirty="0"/>
          </a:p>
        </p:txBody>
      </p:sp>
      <p:pic>
        <p:nvPicPr>
          <p:cNvPr id="1026" name="Picture 2" descr="http://nachalo4ka.ru/wp-content/uploads/2014/08/pervaya-uchitelnitsa-u-dosk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2348880"/>
            <a:ext cx="6432649" cy="41764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012160" y="4149080"/>
            <a:ext cx="2880320" cy="1938992"/>
          </a:xfrm>
          <a:prstGeom prst="rect">
            <a:avLst/>
          </a:prstGeom>
          <a:noFill/>
        </p:spPr>
        <p:txBody>
          <a:bodyPr wrap="square" rtlCol="0">
            <a:spAutoFit/>
          </a:bodyPr>
          <a:lstStyle/>
          <a:p>
            <a:pPr algn="ctr"/>
            <a:r>
              <a:rPr lang="ru-RU" sz="2000" dirty="0" smtClean="0"/>
              <a:t>Подготовила</a:t>
            </a:r>
          </a:p>
          <a:p>
            <a:pPr algn="ctr"/>
            <a:r>
              <a:rPr lang="ru-RU" sz="2000" dirty="0" smtClean="0"/>
              <a:t> учитель начальных        классов</a:t>
            </a:r>
          </a:p>
          <a:p>
            <a:pPr algn="ctr"/>
            <a:r>
              <a:rPr lang="ru-RU" sz="2000" dirty="0" smtClean="0"/>
              <a:t> МОУ СОШ № 52</a:t>
            </a:r>
          </a:p>
          <a:p>
            <a:pPr algn="ctr"/>
            <a:r>
              <a:rPr lang="ru-RU" sz="2000" dirty="0"/>
              <a:t> </a:t>
            </a:r>
            <a:r>
              <a:rPr lang="ru-RU" sz="2000" dirty="0" smtClean="0"/>
              <a:t>     г</a:t>
            </a:r>
            <a:r>
              <a:rPr lang="ru-RU" sz="2000" dirty="0" smtClean="0"/>
              <a:t>. Твери</a:t>
            </a:r>
            <a:endParaRPr lang="ru-RU" sz="2000" dirty="0" smtClean="0"/>
          </a:p>
          <a:p>
            <a:pPr algn="ctr"/>
            <a:r>
              <a:rPr lang="ru-RU" sz="2000" smtClean="0"/>
              <a:t> </a:t>
            </a:r>
            <a:r>
              <a:rPr lang="ru-RU" sz="2000" smtClean="0"/>
              <a:t>Титова </a:t>
            </a:r>
            <a:r>
              <a:rPr lang="ru-RU" sz="2000" dirty="0" smtClean="0"/>
              <a:t>О. Е</a:t>
            </a:r>
            <a:endParaRPr lang="ru-RU" sz="2000" dirty="0"/>
          </a:p>
        </p:txBody>
      </p:sp>
    </p:spTree>
    <p:extLst>
      <p:ext uri="{BB962C8B-B14F-4D97-AF65-F5344CB8AC3E}">
        <p14:creationId xmlns:p14="http://schemas.microsoft.com/office/powerpoint/2010/main" xmlns="" val="2773170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r>
              <a:rPr lang="ru-RU" sz="3600" dirty="0"/>
              <a:t>2</a:t>
            </a:r>
            <a:r>
              <a:rPr lang="ru-RU" sz="3600" dirty="0" smtClean="0"/>
              <a:t>. Предотвращать наступление утомления, используя для этого разнообразные средства (чередование умственной и практической деятельности, преподнесение материала небольшими дозами, использование интересного и красочного материала).</a:t>
            </a:r>
            <a:endParaRPr lang="ru-RU" sz="3600" dirty="0"/>
          </a:p>
        </p:txBody>
      </p:sp>
    </p:spTree>
    <p:extLst>
      <p:ext uri="{BB962C8B-B14F-4D97-AF65-F5344CB8AC3E}">
        <p14:creationId xmlns:p14="http://schemas.microsoft.com/office/powerpoint/2010/main" xmlns="" val="209198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normAutofit fontScale="90000"/>
          </a:bodyPr>
          <a:lstStyle/>
          <a:p>
            <a:r>
              <a:rPr lang="ru-RU" dirty="0"/>
              <a:t>3</a:t>
            </a:r>
            <a:r>
              <a:rPr lang="ru-RU" dirty="0" smtClean="0"/>
              <a:t>. Проявлять педагогический такт. Постоянно поощрять за малейшие успехи, своевременно и тактично оказывать помощь ребенку, развивать в нем веру в собственные силы и возможности.</a:t>
            </a:r>
            <a:endParaRPr lang="ru-RU" dirty="0"/>
          </a:p>
        </p:txBody>
      </p:sp>
    </p:spTree>
    <p:extLst>
      <p:ext uri="{BB962C8B-B14F-4D97-AF65-F5344CB8AC3E}">
        <p14:creationId xmlns:p14="http://schemas.microsoft.com/office/powerpoint/2010/main" xmlns="" val="362218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4320480"/>
          </a:xfrm>
        </p:spPr>
        <p:txBody>
          <a:bodyPr>
            <a:normAutofit/>
          </a:bodyPr>
          <a:lstStyle/>
          <a:p>
            <a:r>
              <a:rPr lang="ru-RU" dirty="0" smtClean="0"/>
              <a:t>Сахарный диабет </a:t>
            </a:r>
            <a:r>
              <a:rPr lang="ru-RU" sz="3200" dirty="0" smtClean="0"/>
              <a:t>– синдром хронической гипергликемии (повышенного содержания сахара в крови ), развивающийся в результате воздействия генетических и экзогенных факторов, обусловленный абсолютным дефицитом инсулина в организме.</a:t>
            </a:r>
            <a:br>
              <a:rPr lang="ru-RU" sz="3200" dirty="0" smtClean="0"/>
            </a:br>
            <a:r>
              <a:rPr lang="ru-RU" sz="3200" i="1" dirty="0"/>
              <a:t> Сахарный диабет-это особый образ жизни.</a:t>
            </a:r>
            <a:endParaRPr lang="ru-RU" sz="3200" dirty="0"/>
          </a:p>
        </p:txBody>
      </p:sp>
      <p:pic>
        <p:nvPicPr>
          <p:cNvPr id="2050" name="Picture 2" descr="http://nachalo4ka.ru/wp-content/uploads/2014/08/portfeli-shkolnyie-prinadlezhnost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4077072"/>
            <a:ext cx="4968552"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670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r>
              <a:rPr lang="ru-RU" sz="3200" i="1" dirty="0"/>
              <a:t>Педагог должен знать, что сахарный диабет опасен своими осложнениями</a:t>
            </a:r>
            <a:r>
              <a:rPr lang="ru-RU" sz="3200" i="1" dirty="0" smtClean="0"/>
              <a:t>.</a:t>
            </a:r>
            <a:br>
              <a:rPr lang="ru-RU" sz="3200" i="1" dirty="0" smtClean="0"/>
            </a:br>
            <a:r>
              <a:rPr lang="ru-RU" sz="3200" i="1" dirty="0"/>
              <a:t/>
            </a:r>
            <a:br>
              <a:rPr lang="ru-RU" sz="3200" i="1" dirty="0"/>
            </a:br>
            <a:r>
              <a:rPr lang="ru-RU" sz="3200" i="1" dirty="0" smtClean="0"/>
              <a:t> </a:t>
            </a:r>
            <a:br>
              <a:rPr lang="ru-RU" sz="3200" i="1" dirty="0" smtClean="0"/>
            </a:br>
            <a:r>
              <a:rPr lang="ru-RU" sz="3200" i="1" dirty="0" smtClean="0"/>
              <a:t>Наиболее </a:t>
            </a:r>
            <a:r>
              <a:rPr lang="ru-RU" sz="3200" i="1" dirty="0"/>
              <a:t>частым осложнением является </a:t>
            </a:r>
            <a:r>
              <a:rPr lang="ru-RU" sz="3200" b="1" i="1" dirty="0"/>
              <a:t>гипогликемия</a:t>
            </a:r>
            <a:r>
              <a:rPr lang="ru-RU" sz="3200" i="1" dirty="0"/>
              <a:t>, или низкий сахар крови. Это состояние развивается при большой физической нагрузке или при передозировке инсулина по сравнению с количеством принятой пищи.</a:t>
            </a:r>
            <a:endParaRPr lang="ru-RU" sz="3200" dirty="0"/>
          </a:p>
        </p:txBody>
      </p:sp>
    </p:spTree>
    <p:extLst>
      <p:ext uri="{BB962C8B-B14F-4D97-AF65-F5344CB8AC3E}">
        <p14:creationId xmlns:p14="http://schemas.microsoft.com/office/powerpoint/2010/main" xmlns="" val="2675907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gn="l"/>
            <a:r>
              <a:rPr lang="ru-RU" sz="3100" b="1" i="1" dirty="0"/>
              <a:t>Признаки гипогликемии:</a:t>
            </a:r>
            <a:r>
              <a:rPr lang="ru-RU" sz="3100" dirty="0"/>
              <a:t/>
            </a:r>
            <a:br>
              <a:rPr lang="ru-RU" sz="3100" dirty="0"/>
            </a:br>
            <a:r>
              <a:rPr lang="ru-RU" sz="3100" dirty="0" smtClean="0"/>
              <a:t>- </a:t>
            </a:r>
            <a:r>
              <a:rPr lang="ru-RU" sz="3100" i="1" dirty="0" smtClean="0"/>
              <a:t>изменения </a:t>
            </a:r>
            <a:r>
              <a:rPr lang="ru-RU" sz="3100" i="1" dirty="0"/>
              <a:t>в поведении (необъяснимый смех или </a:t>
            </a:r>
            <a:r>
              <a:rPr lang="ru-RU" sz="3100" i="1" dirty="0" smtClean="0"/>
              <a:t>  плач</a:t>
            </a:r>
            <a:r>
              <a:rPr lang="ru-RU" sz="3100" i="1" dirty="0"/>
              <a:t>, упрямство, грубость);</a:t>
            </a:r>
            <a:r>
              <a:rPr lang="ru-RU" sz="3100" dirty="0"/>
              <a:t/>
            </a:r>
            <a:br>
              <a:rPr lang="ru-RU" sz="3100" dirty="0"/>
            </a:br>
            <a:r>
              <a:rPr lang="ru-RU" sz="3100" dirty="0" smtClean="0"/>
              <a:t>- </a:t>
            </a:r>
            <a:r>
              <a:rPr lang="ru-RU" sz="3100" i="1" dirty="0" smtClean="0"/>
              <a:t>запутывание </a:t>
            </a:r>
            <a:r>
              <a:rPr lang="ru-RU" sz="3100" i="1" dirty="0"/>
              <a:t>(путает самые простые вещи, ребенку трудно говорить, писать, считать);</a:t>
            </a:r>
            <a:r>
              <a:rPr lang="ru-RU" sz="3100" dirty="0"/>
              <a:t/>
            </a:r>
            <a:br>
              <a:rPr lang="ru-RU" sz="3100" dirty="0"/>
            </a:br>
            <a:r>
              <a:rPr lang="ru-RU" sz="3100" i="1" dirty="0"/>
              <a:t>при медленном снижении сахара - головная боль, спутанность, сонливость;</a:t>
            </a:r>
            <a:r>
              <a:rPr lang="ru-RU" sz="3100" dirty="0"/>
              <a:t/>
            </a:r>
            <a:br>
              <a:rPr lang="ru-RU" sz="3100" dirty="0"/>
            </a:br>
            <a:r>
              <a:rPr lang="ru-RU" sz="3100" i="1" dirty="0"/>
              <a:t>при быстром падении сахара - слабость, дрожь, «ватные» колени;</a:t>
            </a:r>
            <a:r>
              <a:rPr lang="ru-RU" sz="3100" dirty="0"/>
              <a:t/>
            </a:r>
            <a:br>
              <a:rPr lang="ru-RU" sz="3100" dirty="0"/>
            </a:br>
            <a:r>
              <a:rPr lang="ru-RU" sz="3100" i="1" dirty="0"/>
              <a:t>если сахар в крови не повысить, то могут возникнуть опасные симптомы гипогликемической комы: помутнение сознания, потеря сознания, судороги.</a:t>
            </a:r>
            <a:r>
              <a:rPr lang="ru-RU" dirty="0"/>
              <a:t/>
            </a:r>
            <a:br>
              <a:rPr lang="ru-RU" dirty="0"/>
            </a:br>
            <a:r>
              <a:rPr lang="ru-RU" dirty="0" smtClean="0"/>
              <a:t>  </a:t>
            </a:r>
            <a:endParaRPr lang="ru-RU" dirty="0"/>
          </a:p>
        </p:txBody>
      </p:sp>
    </p:spTree>
    <p:extLst>
      <p:ext uri="{BB962C8B-B14F-4D97-AF65-F5344CB8AC3E}">
        <p14:creationId xmlns:p14="http://schemas.microsoft.com/office/powerpoint/2010/main" xmlns="" val="175769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381328"/>
          </a:xfrm>
        </p:spPr>
        <p:txBody>
          <a:bodyPr>
            <a:normAutofit fontScale="90000"/>
          </a:bodyPr>
          <a:lstStyle/>
          <a:p>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a:t/>
            </a:r>
            <a:br>
              <a:rPr lang="ru-RU" sz="3100" b="1" i="1" dirty="0"/>
            </a:br>
            <a:r>
              <a:rPr lang="ru-RU" sz="3100" b="1" i="1" dirty="0" smtClean="0"/>
              <a:t/>
            </a:r>
            <a:br>
              <a:rPr lang="ru-RU" sz="3100" b="1" i="1" dirty="0" smtClean="0"/>
            </a:br>
            <a:r>
              <a:rPr lang="ru-RU" sz="3100" b="1" i="1" dirty="0" smtClean="0"/>
              <a:t>Рекомендации</a:t>
            </a:r>
            <a:r>
              <a:rPr lang="ru-RU" sz="3100" b="1" i="1" dirty="0"/>
              <a:t>:</a:t>
            </a:r>
            <a:r>
              <a:rPr lang="ru-RU" sz="2700" b="1" i="1" dirty="0"/>
              <a:t> </a:t>
            </a:r>
            <a:r>
              <a:rPr lang="ru-RU" sz="2700" b="1" i="1" dirty="0" smtClean="0"/>
              <a:t> </a:t>
            </a:r>
            <a:r>
              <a:rPr lang="ru-RU" sz="2700" i="1" dirty="0" smtClean="0"/>
              <a:t>при </a:t>
            </a:r>
            <a:r>
              <a:rPr lang="ru-RU" sz="2700" i="1" dirty="0"/>
              <a:t>первых признаках</a:t>
            </a:r>
            <a:r>
              <a:rPr lang="ru-RU" sz="2700" b="1" i="1" dirty="0"/>
              <a:t> </a:t>
            </a:r>
            <a:r>
              <a:rPr lang="ru-RU" sz="2700" i="1" dirty="0"/>
              <a:t>гипогликемии ребенку необходимо дать несколько кусочков сахара или чай с сахаром, или сок с сахаром</a:t>
            </a:r>
            <a:r>
              <a:rPr lang="ru-RU" sz="2700" i="1" dirty="0" smtClean="0"/>
              <a:t>.</a:t>
            </a:r>
            <a:br>
              <a:rPr lang="ru-RU" sz="2700" i="1" dirty="0" smtClean="0"/>
            </a:br>
            <a:r>
              <a:rPr lang="ru-RU" sz="2700" dirty="0"/>
              <a:t/>
            </a:r>
            <a:br>
              <a:rPr lang="ru-RU" sz="2700" dirty="0"/>
            </a:br>
            <a:r>
              <a:rPr lang="ru-RU" sz="3100" i="1" dirty="0" smtClean="0"/>
              <a:t>Другое </a:t>
            </a:r>
            <a:r>
              <a:rPr lang="ru-RU" sz="3100" i="1" dirty="0"/>
              <a:t>серьезное осложнение при диабете – </a:t>
            </a:r>
            <a:r>
              <a:rPr lang="ru-RU" sz="3100" b="1" i="1" dirty="0"/>
              <a:t>гипергликемия</a:t>
            </a:r>
            <a:r>
              <a:rPr lang="ru-RU" sz="3100" i="1" dirty="0"/>
              <a:t>, или высокий сахар крови. Это осложнение возникает чаще в результате нарушения диеты (съел много сладкого), острых заболеваний (грипп, ангина), стрессовой ситуации (сильное волнение при написании контрольной работы), низкой дозы введенного инсулина.</a:t>
            </a:r>
            <a:r>
              <a:rPr lang="ru-RU" sz="3100" dirty="0"/>
              <a:t/>
            </a:r>
            <a:br>
              <a:rPr lang="ru-RU" sz="3100" dirty="0"/>
            </a:br>
            <a:r>
              <a:rPr lang="ru-RU" sz="3100" dirty="0"/>
              <a:t/>
            </a:r>
            <a:br>
              <a:rPr lang="ru-RU" sz="3100" dirty="0"/>
            </a:br>
            <a:r>
              <a:rPr lang="ru-RU" sz="3100" dirty="0"/>
              <a:t/>
            </a:r>
            <a:br>
              <a:rPr lang="ru-RU" sz="3100" dirty="0"/>
            </a:br>
            <a:r>
              <a:rPr lang="ru-RU" dirty="0"/>
              <a:t/>
            </a:r>
            <a:br>
              <a:rPr lang="ru-RU" dirty="0"/>
            </a:br>
            <a:endParaRPr lang="ru-RU" dirty="0"/>
          </a:p>
        </p:txBody>
      </p:sp>
    </p:spTree>
    <p:extLst>
      <p:ext uri="{BB962C8B-B14F-4D97-AF65-F5344CB8AC3E}">
        <p14:creationId xmlns:p14="http://schemas.microsoft.com/office/powerpoint/2010/main" xmlns="" val="84700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Autofit/>
          </a:bodyPr>
          <a:lstStyle/>
          <a:p>
            <a:pPr algn="l"/>
            <a:r>
              <a:rPr lang="ru-RU" sz="2400" i="1" dirty="0"/>
              <a:t>Чтобы не допустить этих осложнений, каждый учитель должен:</a:t>
            </a:r>
            <a:r>
              <a:rPr lang="ru-RU" sz="2400" dirty="0"/>
              <a:t/>
            </a:r>
            <a:br>
              <a:rPr lang="ru-RU" sz="2400" dirty="0"/>
            </a:br>
            <a:r>
              <a:rPr lang="ru-RU" sz="2400" dirty="0" smtClean="0"/>
              <a:t>- </a:t>
            </a:r>
            <a:r>
              <a:rPr lang="ru-RU" sz="2400" i="1" dirty="0" smtClean="0"/>
              <a:t>знать </a:t>
            </a:r>
            <a:r>
              <a:rPr lang="ru-RU" sz="2400" i="1" dirty="0"/>
              <a:t>поименно детей с диабетом, владеть информацией о длительности заболевания. О наличии осложнений;</a:t>
            </a:r>
            <a:r>
              <a:rPr lang="ru-RU" sz="2400" dirty="0"/>
              <a:t/>
            </a:r>
            <a:br>
              <a:rPr lang="ru-RU" sz="2400" dirty="0"/>
            </a:br>
            <a:r>
              <a:rPr lang="ru-RU" sz="2400" dirty="0" smtClean="0"/>
              <a:t>- </a:t>
            </a:r>
            <a:r>
              <a:rPr lang="ru-RU" sz="2400" i="1" dirty="0" smtClean="0"/>
              <a:t>осуществлять </a:t>
            </a:r>
            <a:r>
              <a:rPr lang="ru-RU" sz="2400" i="1" dirty="0"/>
              <a:t>наблюдения за самочувствием ученика на уроках и переменах;</a:t>
            </a:r>
            <a:r>
              <a:rPr lang="ru-RU" sz="2400" dirty="0"/>
              <a:t/>
            </a:r>
            <a:br>
              <a:rPr lang="ru-RU" sz="2400" dirty="0"/>
            </a:br>
            <a:r>
              <a:rPr lang="ru-RU" sz="2400" dirty="0" smtClean="0"/>
              <a:t>- </a:t>
            </a:r>
            <a:r>
              <a:rPr lang="ru-RU" sz="2400" i="1" dirty="0" smtClean="0"/>
              <a:t>знать </a:t>
            </a:r>
            <a:r>
              <a:rPr lang="ru-RU" sz="2400" i="1" dirty="0"/>
              <a:t>время инъекций инсулина и время индивидуального режима питания;</a:t>
            </a:r>
            <a:r>
              <a:rPr lang="ru-RU" sz="2400" dirty="0"/>
              <a:t/>
            </a:r>
            <a:br>
              <a:rPr lang="ru-RU" sz="2400" dirty="0"/>
            </a:br>
            <a:r>
              <a:rPr lang="ru-RU" sz="2400" dirty="0" smtClean="0"/>
              <a:t>- </a:t>
            </a:r>
            <a:r>
              <a:rPr lang="ru-RU" sz="2400" i="1" dirty="0" smtClean="0"/>
              <a:t>своевременно </a:t>
            </a:r>
            <a:r>
              <a:rPr lang="ru-RU" sz="2400" i="1" dirty="0"/>
              <a:t>согласовывать с медицинскими работниками вопросы питания и инъекционной терапии ученика на период экскурсий, поездок;</a:t>
            </a:r>
            <a:r>
              <a:rPr lang="ru-RU" sz="2400" dirty="0"/>
              <a:t/>
            </a:r>
            <a:br>
              <a:rPr lang="ru-RU" sz="2400" dirty="0"/>
            </a:br>
            <a:r>
              <a:rPr lang="ru-RU" sz="2400" dirty="0" smtClean="0"/>
              <a:t>- </a:t>
            </a:r>
            <a:r>
              <a:rPr lang="ru-RU" sz="2400" i="1" dirty="0" smtClean="0"/>
              <a:t>периодически </a:t>
            </a:r>
            <a:r>
              <a:rPr lang="ru-RU" sz="2400" i="1" dirty="0"/>
              <a:t>интересоваться показателями сахара. Для больных диабетом существует метод самоконтроля за уровнем сахара в крови с помощью индивидуальных приборов – </a:t>
            </a:r>
            <a:r>
              <a:rPr lang="ru-RU" sz="2400" i="1" dirty="0" err="1"/>
              <a:t>глюкометров</a:t>
            </a:r>
            <a:r>
              <a:rPr lang="ru-RU" sz="2400" i="1" dirty="0"/>
              <a:t>.</a:t>
            </a:r>
            <a:endParaRPr lang="ru-RU" sz="2400" dirty="0"/>
          </a:p>
        </p:txBody>
      </p:sp>
    </p:spTree>
    <p:extLst>
      <p:ext uri="{BB962C8B-B14F-4D97-AF65-F5344CB8AC3E}">
        <p14:creationId xmlns:p14="http://schemas.microsoft.com/office/powerpoint/2010/main" xmlns="" val="20551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404664"/>
            <a:ext cx="7543800" cy="3312368"/>
          </a:xfrm>
        </p:spPr>
        <p:txBody>
          <a:bodyPr/>
          <a:lstStyle/>
          <a:p>
            <a:r>
              <a:rPr lang="ru-RU" dirty="0" smtClean="0"/>
              <a:t>При работе с детьми с сахарным диабетом, педагогу необходимо:</a:t>
            </a:r>
            <a:endParaRPr lang="ru-RU" dirty="0"/>
          </a:p>
        </p:txBody>
      </p:sp>
      <p:pic>
        <p:nvPicPr>
          <p:cNvPr id="25602" name="Picture 2" descr="C:\Users\Школа\Desktop\1 класс\uchitel-01-300x300.png"/>
          <p:cNvPicPr>
            <a:picLocks noChangeAspect="1" noChangeArrowheads="1"/>
          </p:cNvPicPr>
          <p:nvPr/>
        </p:nvPicPr>
        <p:blipFill>
          <a:blip r:embed="rId2" cstate="print"/>
          <a:srcRect/>
          <a:stretch>
            <a:fillRect/>
          </a:stretch>
        </p:blipFill>
        <p:spPr bwMode="auto">
          <a:xfrm>
            <a:off x="251521" y="3717031"/>
            <a:ext cx="4608512" cy="28083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r>
              <a:rPr lang="ru-RU" dirty="0" smtClean="0"/>
              <a:t>1. Учитывать индивидуальные особенности ребенка</a:t>
            </a:r>
            <a:br>
              <a:rPr lang="ru-RU" dirty="0" smtClean="0"/>
            </a:br>
            <a:r>
              <a:rPr lang="ru-RU" dirty="0" smtClean="0"/>
              <a:t> ( повышенная утомляемость, низкая мотивация обучения )</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3068960"/>
            <a:ext cx="5351884" cy="3168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197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Autofit/>
          </a:bodyPr>
          <a:lstStyle/>
          <a:p>
            <a:r>
              <a:rPr lang="ru-RU" sz="2400" dirty="0"/>
              <a:t>Работая с такими детьми, мы должны помнить, что все сообщаемые детям сведения нужно неоднократно повторять, так как снижение произвольной памяти у учащихся - одна из главных причин их трудностей в школьном обучении. Им свойственно и быстрое забывание выученного. Они редко замечают свои ошибки. Поэтому коррекционная работа должна вестись в следующих направлениях: подбор индивидуальных заданий, предотвращение наступления утомления (физкультминутки), поощрять успехи детей, развивать веру в собственные силы и возможности, включать в содержание урока развивающие игры, занимательный материал, наглядность.</a:t>
            </a:r>
          </a:p>
        </p:txBody>
      </p:sp>
    </p:spTree>
    <p:extLst>
      <p:ext uri="{BB962C8B-B14F-4D97-AF65-F5344CB8AC3E}">
        <p14:creationId xmlns:p14="http://schemas.microsoft.com/office/powerpoint/2010/main" xmlns="" val="632774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106</TotalTime>
  <Words>200</Words>
  <Application>Microsoft Office PowerPoint</Application>
  <PresentationFormat>Экран (4:3)</PresentationFormat>
  <Paragraphs>16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Базовая</vt:lpstr>
      <vt:lpstr>Обучение и воспитание детей с сахарным диабетом  в начальной школе</vt:lpstr>
      <vt:lpstr>Сахарный диабет – синдром хронической гипергликемии (повышенного содержания сахара в крови ), развивающийся в результате воздействия генетических и экзогенных факторов, обусловленный абсолютным дефицитом инсулина в организме.  Сахарный диабет-это особый образ жизни.</vt:lpstr>
      <vt:lpstr>Педагог должен знать, что сахарный диабет опасен своими осложнениями.    Наиболее частым осложнением является гипогликемия, или низкий сахар крови. Это состояние развивается при большой физической нагрузке или при передозировке инсулина по сравнению с количеством принятой пищи.</vt:lpstr>
      <vt:lpstr>Признаки гипогликемии: - изменения в поведении (необъяснимый смех или   плач, упрямство, грубость); - запутывание (путает самые простые вещи, ребенку трудно говорить, писать, считать); при медленном снижении сахара - головная боль, спутанность, сонливость; при быстром падении сахара - слабость, дрожь, «ватные» колени; если сахар в крови не повысить, то могут возникнуть опасные симптомы гипогликемической комы: помутнение сознания, потеря сознания, судороги.   </vt:lpstr>
      <vt:lpstr>                Рекомендации:  при первых признаках гипогликемии ребенку необходимо дать несколько кусочков сахара или чай с сахаром, или сок с сахаром.  Другое серьезное осложнение при диабете – гипергликемия, или высокий сахар крови. Это осложнение возникает чаще в результате нарушения диеты (съел много сладкого), острых заболеваний (грипп, ангина), стрессовой ситуации (сильное волнение при написании контрольной работы), низкой дозы введенного инсулина.    </vt:lpstr>
      <vt:lpstr>Чтобы не допустить этих осложнений, каждый учитель должен: - знать поименно детей с диабетом, владеть информацией о длительности заболевания. О наличии осложнений; - осуществлять наблюдения за самочувствием ученика на уроках и переменах; - знать время инъекций инсулина и время индивидуального режима питания; - своевременно согласовывать с медицинскими работниками вопросы питания и инъекционной терапии ученика на период экскурсий, поездок; - периодически интересоваться показателями сахара. Для больных диабетом существует метод самоконтроля за уровнем сахара в крови с помощью индивидуальных приборов – глюкометров.</vt:lpstr>
      <vt:lpstr>При работе с детьми с сахарным диабетом, педагогу необходимо:</vt:lpstr>
      <vt:lpstr>1. Учитывать индивидуальные особенности ребенка  ( повышенная утомляемость, низкая мотивация обучения )</vt:lpstr>
      <vt:lpstr>Работая с такими детьми, мы должны помнить, что все сообщаемые детям сведения нужно неоднократно повторять, так как снижение произвольной памяти у учащихся - одна из главных причин их трудностей в школьном обучении. Им свойственно и быстрое забывание выученного. Они редко замечают свои ошибки. Поэтому коррекционная работа должна вестись в следующих направлениях: подбор индивидуальных заданий, предотвращение наступления утомления (физкультминутки), поощрять успехи детей, развивать веру в собственные силы и возможности, включать в содержание урока развивающие игры, занимательный материал, наглядность.</vt:lpstr>
      <vt:lpstr>2. Предотвращать наступление утомления, используя для этого разнообразные средства (чередование умственной и практической деятельности, преподнесение материала небольшими дозами, использование интересного и красочного материала).</vt:lpstr>
      <vt:lpstr>3. Проявлять педагогический такт. Постоянно поощрять за малейшие успехи, своевременно и тактично оказывать помощь ребенку, развивать в нем веру в собственные силы и возможности.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и воспитание детей с сахарным диабетом  в начальной школе</dc:title>
  <dc:creator>Максим</dc:creator>
  <cp:lastModifiedBy>Admin</cp:lastModifiedBy>
  <cp:revision>12</cp:revision>
  <dcterms:created xsi:type="dcterms:W3CDTF">2019-02-17T12:12:07Z</dcterms:created>
  <dcterms:modified xsi:type="dcterms:W3CDTF">2020-02-23T09:27:17Z</dcterms:modified>
</cp:coreProperties>
</file>