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0"/>
  </p:notesMasterIdLst>
  <p:sldIdLst>
    <p:sldId id="256" r:id="rId2"/>
    <p:sldId id="257" r:id="rId3"/>
    <p:sldId id="263" r:id="rId4"/>
    <p:sldId id="264" r:id="rId5"/>
    <p:sldId id="265" r:id="rId6"/>
    <p:sldId id="268" r:id="rId7"/>
    <p:sldId id="261" r:id="rId8"/>
    <p:sldId id="269" r:id="rId9"/>
    <p:sldId id="266" r:id="rId10"/>
    <p:sldId id="267" r:id="rId11"/>
    <p:sldId id="276" r:id="rId12"/>
    <p:sldId id="258" r:id="rId13"/>
    <p:sldId id="272" r:id="rId14"/>
    <p:sldId id="273" r:id="rId15"/>
    <p:sldId id="274" r:id="rId16"/>
    <p:sldId id="296" r:id="rId17"/>
    <p:sldId id="284" r:id="rId18"/>
    <p:sldId id="283" r:id="rId19"/>
    <p:sldId id="275" r:id="rId20"/>
    <p:sldId id="279" r:id="rId21"/>
    <p:sldId id="282" r:id="rId22"/>
    <p:sldId id="290" r:id="rId23"/>
    <p:sldId id="281" r:id="rId24"/>
    <p:sldId id="285" r:id="rId25"/>
    <p:sldId id="295" r:id="rId26"/>
    <p:sldId id="288" r:id="rId27"/>
    <p:sldId id="287" r:id="rId28"/>
    <p:sldId id="278" r:id="rId29"/>
    <p:sldId id="291" r:id="rId30"/>
    <p:sldId id="280" r:id="rId31"/>
    <p:sldId id="277" r:id="rId32"/>
    <p:sldId id="286" r:id="rId33"/>
    <p:sldId id="289" r:id="rId34"/>
    <p:sldId id="293" r:id="rId35"/>
    <p:sldId id="292" r:id="rId36"/>
    <p:sldId id="294" r:id="rId37"/>
    <p:sldId id="298" r:id="rId38"/>
    <p:sldId id="27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B1E48-6421-4342-B69A-51699E9CB38E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79496-D49A-4D4D-B6E9-7FBDE16CD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4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79496-D49A-4D4D-B6E9-7FBDE16CDABF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D90-28F9-47EE-9AAE-753A9224192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F69E-BA02-4BB6-8E99-5B8D9D333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D90-28F9-47EE-9AAE-753A9224192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F69E-BA02-4BB6-8E99-5B8D9D333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D90-28F9-47EE-9AAE-753A9224192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F69E-BA02-4BB6-8E99-5B8D9D333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D90-28F9-47EE-9AAE-753A9224192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F69E-BA02-4BB6-8E99-5B8D9D333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D90-28F9-47EE-9AAE-753A9224192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F69E-BA02-4BB6-8E99-5B8D9D333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D90-28F9-47EE-9AAE-753A9224192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F69E-BA02-4BB6-8E99-5B8D9D333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D90-28F9-47EE-9AAE-753A9224192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F69E-BA02-4BB6-8E99-5B8D9D333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D90-28F9-47EE-9AAE-753A9224192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F69E-BA02-4BB6-8E99-5B8D9D333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D90-28F9-47EE-9AAE-753A9224192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F69E-BA02-4BB6-8E99-5B8D9D333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D90-28F9-47EE-9AAE-753A9224192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F69E-BA02-4BB6-8E99-5B8D9D333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D90-28F9-47EE-9AAE-753A9224192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F69E-BA02-4BB6-8E99-5B8D9D333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24D90-28F9-47EE-9AAE-753A9224192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F69E-BA02-4BB6-8E99-5B8D9D333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липарт\Фон\0_109bbf_5c542a9e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541" y="998730"/>
            <a:ext cx="8014659" cy="334837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Склонение имён прилагательных </a:t>
            </a:r>
            <a:br>
              <a:rPr lang="ru-RU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</a:br>
            <a:r>
              <a:rPr lang="ru-RU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женского,</a:t>
            </a:r>
            <a:br>
              <a:rPr lang="ru-RU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</a:br>
            <a:r>
              <a:rPr lang="ru-RU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мужского и среднего рода</a:t>
            </a:r>
            <a:br>
              <a:rPr lang="ru-RU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</a:br>
            <a:r>
              <a:rPr lang="ru-RU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 в единственном числе.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79150"/>
            <a:ext cx="7968885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err="1" smtClean="0"/>
              <a:t>Науменко</a:t>
            </a:r>
            <a:r>
              <a:rPr lang="ru-RU" dirty="0" smtClean="0"/>
              <a:t> Елена Викторовна</a:t>
            </a:r>
          </a:p>
          <a:p>
            <a:pPr algn="l"/>
            <a:r>
              <a:rPr lang="ru-RU" dirty="0" smtClean="0"/>
              <a:t>Учитель начальных классов</a:t>
            </a:r>
          </a:p>
          <a:p>
            <a:pPr algn="l"/>
            <a:r>
              <a:rPr lang="ru-RU" dirty="0" smtClean="0"/>
              <a:t>МОУ СОШ № 20</a:t>
            </a:r>
          </a:p>
          <a:p>
            <a:pPr algn="l"/>
            <a:r>
              <a:rPr lang="ru-RU" dirty="0" smtClean="0"/>
              <a:t>Г. Тверь</a:t>
            </a:r>
          </a:p>
          <a:p>
            <a:pPr algn="l"/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Клипарт\Фон\1-Convite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41" y="67469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Имя прилагательное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339269" cy="45259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Вы обратили внимание, что в вопросах окончания ударные? </a:t>
            </a:r>
          </a:p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Значит, они могут подсказывать буквы в безударном окончании прилагательного. </a:t>
            </a:r>
          </a:p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Но для окончаний мужского рода подсказка не работает: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под ударением 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-ой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без ударения 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ый</a:t>
            </a: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ий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algn="ctr">
              <a:buNone/>
            </a:pPr>
            <a:endParaRPr lang="ru-RU" b="1" i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41" y="0"/>
            <a:ext cx="8229600" cy="7020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Пояснительная записка: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" y="476672"/>
            <a:ext cx="9156171" cy="5942747"/>
            <a:chOff x="1" y="635563"/>
            <a:chExt cx="6867128" cy="8064896"/>
          </a:xfrm>
        </p:grpSpPr>
        <p:pic>
          <p:nvPicPr>
            <p:cNvPr id="6146" name="Picture 2" descr="G:\Клипарт\Фон\e5be4c37720b791ddd56d213913b006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" y="635563"/>
              <a:ext cx="6867128" cy="806489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268760" y="1443125"/>
              <a:ext cx="4464496" cy="655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chemeClr val="bg1">
                      <a:lumMod val="85000"/>
                    </a:schemeClr>
                  </a:solidFill>
                </a:rPr>
                <a:t>Прочитай словосочетание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chemeClr val="bg1">
                      <a:lumMod val="85000"/>
                    </a:schemeClr>
                  </a:solidFill>
                </a:rPr>
                <a:t>Определи  </a:t>
              </a:r>
              <a:r>
                <a:rPr lang="ru-RU" sz="28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РОД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ru-RU" sz="28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ru-RU" sz="2800" dirty="0" smtClean="0">
                  <a:solidFill>
                    <a:schemeClr val="bg1">
                      <a:lumMod val="85000"/>
                    </a:schemeClr>
                  </a:solidFill>
                </a:rPr>
                <a:t>имени существительного</a:t>
              </a:r>
              <a:endParaRPr lang="ru-RU" sz="2800" dirty="0" smtClean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chemeClr val="bg1">
                      <a:lumMod val="85000"/>
                    </a:schemeClr>
                  </a:solidFill>
                </a:rPr>
                <a:t>Определи </a:t>
              </a:r>
              <a:r>
                <a:rPr lang="ru-RU" sz="28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ПАДЕЖ </a:t>
              </a:r>
            </a:p>
            <a:p>
              <a:pPr algn="ctr"/>
              <a:r>
                <a:rPr lang="ru-RU" sz="2800" dirty="0" smtClean="0">
                  <a:solidFill>
                    <a:schemeClr val="bg1">
                      <a:lumMod val="85000"/>
                    </a:schemeClr>
                  </a:solidFill>
                </a:rPr>
                <a:t>имени существительного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chemeClr val="bg1">
                      <a:lumMod val="85000"/>
                    </a:schemeClr>
                  </a:solidFill>
                </a:rPr>
                <a:t>Задай </a:t>
              </a:r>
              <a:r>
                <a:rPr lang="ru-RU" sz="28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ВОПРОС</a:t>
              </a:r>
              <a:r>
                <a:rPr lang="ru-RU" sz="2800" dirty="0" smtClean="0">
                  <a:solidFill>
                    <a:schemeClr val="bg1">
                      <a:lumMod val="85000"/>
                    </a:schemeClr>
                  </a:solidFill>
                </a:rPr>
                <a:t> от существительного </a:t>
              </a:r>
              <a:endParaRPr lang="ru-RU" sz="2800" dirty="0" smtClean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r>
                <a:rPr lang="ru-RU" sz="2800" dirty="0" smtClean="0">
                  <a:solidFill>
                    <a:schemeClr val="bg1">
                      <a:lumMod val="85000"/>
                    </a:schemeClr>
                  </a:solidFill>
                </a:rPr>
                <a:t>к </a:t>
              </a:r>
              <a:r>
                <a:rPr lang="ru-RU" sz="2800" dirty="0" smtClean="0">
                  <a:solidFill>
                    <a:schemeClr val="bg1">
                      <a:lumMod val="85000"/>
                    </a:schemeClr>
                  </a:solidFill>
                </a:rPr>
                <a:t>прилагательному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chemeClr val="bg1">
                      <a:lumMod val="85000"/>
                    </a:schemeClr>
                  </a:solidFill>
                </a:rPr>
                <a:t>Если ты задал правильный вопрос, то вместо троеточия</a:t>
              </a:r>
            </a:p>
            <a:p>
              <a:pPr algn="ctr"/>
              <a:r>
                <a:rPr lang="ru-RU" sz="2800" dirty="0" smtClean="0">
                  <a:solidFill>
                    <a:schemeClr val="bg1">
                      <a:lumMod val="85000"/>
                    </a:schemeClr>
                  </a:solidFill>
                </a:rPr>
                <a:t> в прилагательном появится </a:t>
              </a:r>
              <a:r>
                <a:rPr lang="ru-RU" sz="28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ОКОНЧАНИЕ</a:t>
              </a:r>
              <a:endPara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40508" y="6326345"/>
            <a:ext cx="665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продолжения жми на стрелку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smtClean="0">
                <a:solidFill>
                  <a:schemeClr val="tx2">
                    <a:lumMod val="50000"/>
                  </a:schemeClr>
                </a:solidFill>
              </a:rPr>
              <a:t>СПЕЛ…           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БАНАН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468544" y="458670"/>
            <a:ext cx="1344149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ЫЙ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564555" y="1268760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3 -2.5E-6 L -0.68241 0.00799 " pathEditMode="relative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СПЕЛ…            ВИШНЯ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468544" y="458670"/>
            <a:ext cx="1344149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АЯ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564555" y="1268760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3 -2.5E-6 L -0.69283 0.0079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0" y="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СПЕЛ …            ЯБЛОКО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564555" y="458670"/>
            <a:ext cx="115212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ОЕ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564555" y="1268760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E-6 L -0.72454 0.0079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0" y="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ДИК …           ЖИВОТНОГО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756576" y="2510898"/>
            <a:ext cx="115212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ОЕ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372533" y="512676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ОГО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1.38889E-6 L -0.77176 1.38889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ДЛИНН…            ДОРОГА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468544" y="458670"/>
            <a:ext cx="1344149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АЯ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564555" y="1268760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3 -2.5E-6 L -0.66135 0.0079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00" y="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ЗАПЕЧОН …          ЯБЛОКО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564555" y="458670"/>
            <a:ext cx="115212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ОЕ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564555" y="1268760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E-6 L -0.64051 0.0079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0" y="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  ВЕСЁЛ …            ПЕСНЕЙ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468544" y="458670"/>
            <a:ext cx="1344149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ОЙ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564555" y="1268760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3 -2.5E-6 L -0.6507 0.0079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СОСНОВ …           ЛЕСУ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756576" y="2510898"/>
            <a:ext cx="115212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ОЕ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372533" y="512676"/>
            <a:ext cx="1536171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ОМ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38889E-6 L -0.56713 1.38889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липарт\Фон\1-Convite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41" y="836712"/>
            <a:ext cx="8229600" cy="7240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Имя прилагательное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339269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часть речи, отвечает на вопросы: 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какой? каков?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какая? какова? какое? каково?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какие? каковы?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</a:p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 начальной форме обозначает признак предмета. </a:t>
            </a:r>
          </a:p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Бывают по форме полные 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– </a:t>
            </a:r>
            <a:r>
              <a:rPr lang="ru-RU" i="1" dirty="0" smtClean="0">
                <a:solidFill>
                  <a:schemeClr val="bg1">
                    <a:lumMod val="85000"/>
                  </a:schemeClr>
                </a:solidFill>
              </a:rPr>
              <a:t>красивый,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 и краткие 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– </a:t>
            </a:r>
            <a:r>
              <a:rPr lang="ru-RU" i="1" dirty="0" smtClean="0">
                <a:solidFill>
                  <a:schemeClr val="bg1">
                    <a:lumMod val="85000"/>
                  </a:schemeClr>
                </a:solidFill>
              </a:rPr>
              <a:t>красив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Имена прилагательные делают нашу речь более выразительной, яркой и точной. </a:t>
            </a:r>
          </a:p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Изменяются по родам, числам и падежам.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СОЛНЕЧН </a:t>
            </a:r>
            <a:r>
              <a:rPr lang="ru-RU" sz="4000" b="1" smtClean="0">
                <a:solidFill>
                  <a:schemeClr val="tx2">
                    <a:lumMod val="50000"/>
                  </a:schemeClr>
                </a:solidFill>
              </a:rPr>
              <a:t>…           УТРОМ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564555" y="458670"/>
            <a:ext cx="1536171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ЫМ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564555" y="1268760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E-6 L -0.63009 0.0079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БЫСТР…          МАШИНЕ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468544" y="458670"/>
            <a:ext cx="1344149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ОЙ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564555" y="1268760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3 -2.5E-6 L -0.66135 0.0079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00" y="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350658"/>
            <a:ext cx="7776864" cy="8100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 МЯГК …           ПЛЕД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660565" y="404664"/>
            <a:ext cx="1536171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ИЙ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140619" y="2078850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ОМУ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1.38778E-17 L -0.63009 1.38778E-1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404664"/>
            <a:ext cx="7776864" cy="9181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 ВЫСОК </a:t>
            </a:r>
            <a:r>
              <a:rPr lang="ru-RU" sz="4000" b="1" smtClean="0">
                <a:solidFill>
                  <a:schemeClr val="tx2">
                    <a:lumMod val="50000"/>
                  </a:schemeClr>
                </a:solidFill>
              </a:rPr>
              <a:t>…      КРЫЛЬЦЕ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564555" y="350658"/>
            <a:ext cx="1536171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ОМ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564555" y="1268760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3 0.00017 L -0.39884 0.0078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404664"/>
            <a:ext cx="7776864" cy="9181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 РОКОЧУЩ …         МОРЯ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948597" y="2510898"/>
            <a:ext cx="1536171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ЕГО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660565" y="512676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ЕГО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1.38889E-6 L -0.5669 1.38889E-6 " pathEditMode="relative" ptsTypes="AA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ПЕРВ …           СНЕГУ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756576" y="2510898"/>
            <a:ext cx="115212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ОЕ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372533" y="512676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ОМУ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1.38889E-6 L -0.65625 1.38889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ДЕТСК…            ПЕЛЁНКУ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468544" y="458670"/>
            <a:ext cx="1632181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УЮ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564555" y="1268760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3 -2.5E-6 L -0.69815 0.007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0" y="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1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ЧЕРЕЗ ВЕРХН …       ЭТАЖ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660566" y="458670"/>
            <a:ext cx="1344149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ИЙ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468544" y="1916832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ОМУ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3 -2.5E-6 L -0.51435 0.00799 " pathEditMode="relative" ptsTypes="AA">
                                      <p:cBhvr>
                                        <p:cTn id="1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БЕЛ …           ЛЕБЕДЕЙ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756576" y="512676"/>
            <a:ext cx="1344149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ЫХ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660565" y="1538790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ОМУ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3 1.38889E-6 L -0.76621 1.38889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1" animBg="1"/>
      <p:bldP spid="32" grpId="0" animBg="1"/>
      <p:bldP spid="33" grpId="0" animBg="1"/>
      <p:bldP spid="34" grpId="0" animBg="1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ЗА ТОЛСТ …         ДУБОМ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660565" y="458670"/>
            <a:ext cx="1536171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ЫМ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468544" y="1916832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ОМУ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3 -2.5E-6 L -0.63009 0.0079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Клипарт\Фон\1-Convite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41" y="67469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Имя прилагательное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Начальная форма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имени прилагательного –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имеет форму единственного числа, мужского рода, именительного падежа.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Падеж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имени прилагательного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определяется по падежу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имени существительного,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с которым оно связано.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 СОСЕДН …          ПОРОГА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564555" y="2402886"/>
            <a:ext cx="1344149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ЫХ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468544" y="512676"/>
            <a:ext cx="1536171" cy="594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ЕГО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61944 0.0039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350658"/>
            <a:ext cx="7776864" cy="9721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ЛЕГКОМЫСЛЕНН …           ЧЕЛОВЕК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660565" y="350658"/>
            <a:ext cx="1536171" cy="48605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ЫЙ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140619" y="2078850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ОМУ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1.94444E-6 L -0.3044 0.0038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404664"/>
            <a:ext cx="7776864" cy="9181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 СЕДЬМ…           НЕБО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948597" y="2510898"/>
            <a:ext cx="1536171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ЕГО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660566" y="512676"/>
            <a:ext cx="1344149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ОЕ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38889E-6 L -0.58796 1.38889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1" animBg="1"/>
      <p:bldP spid="33" grpId="0" animBg="1"/>
      <p:bldP spid="34" grpId="0" animBg="1"/>
      <p:bldP spid="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 БЕРЁЗОВ…            РОЩУ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468544" y="512676"/>
            <a:ext cx="1632181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УЮ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564555" y="1268760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3 1.38889E-6 L -0.58264 1.3888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 МАЛЕНЬК …          ВЕТКЕ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468544" y="512676"/>
            <a:ext cx="1632181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ОЙ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564555" y="1268760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3 1.38889E-6 L -0.54051 1.38889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512676"/>
            <a:ext cx="7776864" cy="7020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ВЫСОК …            БАШНИ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564555" y="512676"/>
            <a:ext cx="1632181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ОЙ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564555" y="1268760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3 1.38889E-6 L -0.66667 1.38889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МУЖСКОЙ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ЖЕНСКИЙ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РЕДНИЙ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ИМ.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ОД.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ДАТ.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ВИН.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ТВ.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.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КОЙ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КАКАЯ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КАКУЮ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КОГО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КАКОМУ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КАКИМ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КАКОМ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КАКИХ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КАКОЕ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КАКИЕ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КАКИМИ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ИЛАГАТЕЛЬНОЕ"/>
          <p:cNvSpPr/>
          <p:nvPr/>
        </p:nvSpPr>
        <p:spPr>
          <a:xfrm>
            <a:off x="731573" y="458670"/>
            <a:ext cx="7776864" cy="7560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ЯРК …           СОЛНЦУ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ЫЙ"/>
          <p:cNvSpPr/>
          <p:nvPr/>
        </p:nvSpPr>
        <p:spPr>
          <a:xfrm>
            <a:off x="9948597" y="2510898"/>
            <a:ext cx="1536171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ЕГО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660565" y="512676"/>
            <a:ext cx="1824203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ОМУ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1.38889E-6 L -0.74028 1.38889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Клипарт\Фон\1-Convite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8750"/>
          </a:xfrm>
          <a:prstGeom prst="rect">
            <a:avLst/>
          </a:prstGeom>
          <a:noFill/>
        </p:spPr>
      </p:pic>
      <p:pic>
        <p:nvPicPr>
          <p:cNvPr id="2057" name="Picture 9" descr="G:\Клипарт\гифки\надписи\i-1449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767" y="1052736"/>
            <a:ext cx="8505703" cy="1674186"/>
          </a:xfrm>
          <a:prstGeom prst="rect">
            <a:avLst/>
          </a:prstGeom>
          <a:noFill/>
        </p:spPr>
      </p:pic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8220405" y="6338478"/>
            <a:ext cx="923595" cy="519522"/>
          </a:xfrm>
          <a:prstGeom prst="actionButtonHom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Picture 11" descr="G:\Клипарт\гифки\картинки\Animasi bergerak untuk powerpoint (1) - tepuk tanga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706384"/>
            <a:ext cx="6144683" cy="34563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ипарт\Фон\chalkboard-bolinh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916149" y="1430778"/>
            <a:ext cx="231204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МУЖСКОЙ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16149" y="2186862"/>
            <a:ext cx="231204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ЖЕНСКИЙ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16149" y="2942946"/>
            <a:ext cx="231204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19605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67744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15883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64021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12160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60299" y="5913276"/>
            <a:ext cx="864096" cy="486054"/>
          </a:xfrm>
          <a:prstGeom prst="round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5563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556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556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КАКУЮ?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11893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КАКОГО?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55776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КАКОМУ?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611893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588224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88224" y="4779150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611893" y="3807042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88224" y="4293096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68011" y="5265204"/>
            <a:ext cx="2016224" cy="446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1376772"/>
            <a:ext cx="4608512" cy="2322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74" y="1160748"/>
            <a:ext cx="4800533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 род, падеж и вопрос имени прилагательного. 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Заполни пропуски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31573" y="512676"/>
            <a:ext cx="7776864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Клипарт\Фон\1-Convite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41" y="67469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Имя прилагательное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Так же, как и имена существительные, изменяются по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ПАДЕЖАМ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Но у существительных падежное окончание зависит от типа склонения, а у имён прилагательных в единственном числе окончание зависит от рода.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Клипарт\Фон\e5be4c37720b791ddd56d213913b006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68760"/>
            <a:ext cx="9156171" cy="51503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Имена прилагательные </a:t>
            </a:r>
            <a:br>
              <a:rPr lang="ru-RU" dirty="0" smtClean="0"/>
            </a:br>
            <a:r>
              <a:rPr lang="ru-RU" b="1" i="1" dirty="0" smtClean="0"/>
              <a:t>женского рода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137638"/>
              </p:ext>
            </p:extLst>
          </p:nvPr>
        </p:nvGraphicFramePr>
        <p:xfrm>
          <a:off x="1524000" y="1970837"/>
          <a:ext cx="6096000" cy="382418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07840"/>
                <a:gridCol w="1824203"/>
                <a:gridCol w="2663957"/>
              </a:tblGrid>
              <a:tr h="5323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ПАДЕЖ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ВОПРОС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ОКОНЧАНИЕ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И.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ая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 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ая</a:t>
                      </a: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- 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яя</a:t>
                      </a:r>
                      <a:endParaRPr lang="ru-RU" sz="21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Р.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ой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-ой, -ей</a:t>
                      </a:r>
                      <a:endParaRPr lang="ru-RU" sz="21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Д.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ой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-ой, -ей</a:t>
                      </a: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В.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ую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 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ую</a:t>
                      </a: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- 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юю</a:t>
                      </a:r>
                      <a:endParaRPr lang="ru-RU" sz="21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Т.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ой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-ой, -ей</a:t>
                      </a: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П.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 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ой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-ой, -ей</a:t>
                      </a:r>
                      <a:r>
                        <a:rPr lang="ru-RU" sz="2100" b="1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endParaRPr lang="ru-RU" sz="2100" b="1" dirty="0" smtClean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Имена прилагательные </a:t>
            </a:r>
            <a:br>
              <a:rPr lang="ru-RU" dirty="0" smtClean="0"/>
            </a:br>
            <a:r>
              <a:rPr lang="ru-RU" b="1" i="1" dirty="0" smtClean="0"/>
              <a:t>мужского рода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G:\Клипарт\Фон\e5be4c37720b791ddd56d213913b006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68760"/>
            <a:ext cx="9156171" cy="515034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318231"/>
              </p:ext>
            </p:extLst>
          </p:nvPr>
        </p:nvGraphicFramePr>
        <p:xfrm>
          <a:off x="1499659" y="1862826"/>
          <a:ext cx="6096000" cy="402992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07840"/>
                <a:gridCol w="1824203"/>
                <a:gridCol w="2663957"/>
              </a:tblGrid>
              <a:tr h="5323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ПАДЕЖ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ВОПРОС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ОКОНЧАНИЕ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И.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ой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 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ый</a:t>
                      </a:r>
                      <a:endParaRPr lang="ru-RU" sz="21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Р.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ого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-ого</a:t>
                      </a:r>
                      <a:endParaRPr lang="ru-RU" sz="21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Д.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ому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ому</a:t>
                      </a:r>
                      <a:endParaRPr lang="ru-RU" sz="2100" b="1" dirty="0" smtClean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754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В.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5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ого</a:t>
                      </a:r>
                      <a:r>
                        <a:rPr lang="ru-RU" sz="15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5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ой</a:t>
                      </a:r>
                      <a:r>
                        <a:rPr lang="ru-RU" sz="15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5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-ого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 ой</a:t>
                      </a:r>
                      <a:endParaRPr lang="ru-RU" sz="21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Т.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им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-им</a:t>
                      </a: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П.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 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ом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ом</a:t>
                      </a:r>
                      <a:endParaRPr lang="ru-RU" sz="2100" b="1" dirty="0" smtClean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Имена прилагательные </a:t>
            </a:r>
            <a:br>
              <a:rPr lang="ru-RU" dirty="0" smtClean="0"/>
            </a:br>
            <a:r>
              <a:rPr lang="ru-RU" b="1" i="1" dirty="0" smtClean="0"/>
              <a:t>среднего рода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G:\Клипарт\Фон\e5be4c37720b791ddd56d213913b006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68760"/>
            <a:ext cx="9156171" cy="515034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08970"/>
              </p:ext>
            </p:extLst>
          </p:nvPr>
        </p:nvGraphicFramePr>
        <p:xfrm>
          <a:off x="1499659" y="1862826"/>
          <a:ext cx="6096000" cy="385158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07840"/>
                <a:gridCol w="1824203"/>
                <a:gridCol w="2663957"/>
              </a:tblGrid>
              <a:tr h="5323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ПАДЕЖ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ВОПРОС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ОКОНЧАНИЕ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И.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ое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ое</a:t>
                      </a: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- ее</a:t>
                      </a:r>
                      <a:endParaRPr lang="ru-RU" sz="21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Р.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ого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-ого, -его</a:t>
                      </a:r>
                      <a:endParaRPr lang="ru-RU" sz="21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Д.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ому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ому</a:t>
                      </a: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-ему</a:t>
                      </a:r>
                    </a:p>
                  </a:txBody>
                  <a:tcPr marL="121920" marR="121920" marT="34290" marB="34290"/>
                </a:tc>
              </a:tr>
              <a:tr h="5760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В.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ое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ое</a:t>
                      </a: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</a:t>
                      </a:r>
                      <a:r>
                        <a:rPr lang="ru-RU" sz="2100" b="1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-ее</a:t>
                      </a:r>
                      <a:endParaRPr lang="ru-RU" sz="21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Т.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им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-им</a:t>
                      </a: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П.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 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ом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ом</a:t>
                      </a: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-ем</a:t>
                      </a:r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Имена прилагательные </a:t>
            </a:r>
            <a:br>
              <a:rPr lang="ru-RU" dirty="0" smtClean="0"/>
            </a:br>
            <a:r>
              <a:rPr lang="ru-RU" dirty="0" smtClean="0"/>
              <a:t>во </a:t>
            </a:r>
            <a:r>
              <a:rPr lang="ru-RU" b="1" dirty="0" smtClean="0"/>
              <a:t>множественном</a:t>
            </a:r>
            <a:r>
              <a:rPr lang="ru-RU" dirty="0" smtClean="0"/>
              <a:t> числе..</a:t>
            </a:r>
            <a:endParaRPr lang="ru-RU" dirty="0"/>
          </a:p>
        </p:txBody>
      </p:sp>
      <p:pic>
        <p:nvPicPr>
          <p:cNvPr id="6146" name="Picture 2" descr="G:\Клипарт\Фон\e5be4c37720b791ddd56d213913b006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68760"/>
            <a:ext cx="9156171" cy="515034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978717"/>
              </p:ext>
            </p:extLst>
          </p:nvPr>
        </p:nvGraphicFramePr>
        <p:xfrm>
          <a:off x="1499659" y="1862826"/>
          <a:ext cx="6096000" cy="402992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07840"/>
                <a:gridCol w="1752533"/>
                <a:gridCol w="2735627"/>
              </a:tblGrid>
              <a:tr h="5323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ПАДЕЖ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ВОПРОС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ОКОНЧАНИЕ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И.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ие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ые</a:t>
                      </a: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-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ие</a:t>
                      </a:r>
                      <a:endParaRPr lang="ru-RU" sz="21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Р.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их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ых</a:t>
                      </a: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</a:t>
                      </a:r>
                      <a:r>
                        <a:rPr lang="ru-RU" sz="2100" b="1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-их</a:t>
                      </a:r>
                      <a:endParaRPr lang="ru-RU" sz="21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Д.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им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ым</a:t>
                      </a: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</a:t>
                      </a:r>
                      <a:r>
                        <a:rPr lang="ru-RU" sz="2100" b="1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-им</a:t>
                      </a:r>
                    </a:p>
                  </a:txBody>
                  <a:tcPr marL="121920" marR="121920" marT="34290" marB="34290"/>
                </a:tc>
              </a:tr>
              <a:tr h="754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В.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5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ие</a:t>
                      </a:r>
                      <a:r>
                        <a:rPr lang="ru-RU" sz="15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5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их</a:t>
                      </a:r>
                      <a:r>
                        <a:rPr lang="ru-RU" sz="15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5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ые</a:t>
                      </a: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-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ие</a:t>
                      </a:r>
                      <a:endParaRPr lang="ru-RU" sz="2100" b="1" dirty="0" smtClean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 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ых</a:t>
                      </a:r>
                      <a:endParaRPr lang="ru-RU" sz="21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Т.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ими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ыми</a:t>
                      </a: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-ими</a:t>
                      </a:r>
                    </a:p>
                  </a:txBody>
                  <a:tcPr marL="121920" marR="121920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П. п</a:t>
                      </a:r>
                      <a:endParaRPr lang="ru-RU" sz="2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 как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их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</a:t>
                      </a:r>
                      <a:r>
                        <a:rPr lang="ru-RU" sz="21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ых</a:t>
                      </a:r>
                      <a:r>
                        <a:rPr lang="ru-RU" sz="21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-их</a:t>
                      </a:r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Клипарт\Фон\1-Convite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41" y="67469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Имя прилагательное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339269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Обратите внимание на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окончания прилагательных 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мужского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 среднего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рода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винительном падеже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,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которые зависят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от одушевлённых имён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существительных: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вижу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медведя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(какого?)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 </a:t>
            </a: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бурого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28587" y="6399330"/>
            <a:ext cx="815413" cy="458670"/>
          </a:xfrm>
          <a:prstGeom prst="actionButtonForwardNex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1562</Words>
  <Application>Microsoft Office PowerPoint</Application>
  <PresentationFormat>Экран (4:3)</PresentationFormat>
  <Paragraphs>753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Склонение имён прилагательных  женского, мужского и среднего рода  в единственном числе.</vt:lpstr>
      <vt:lpstr>Имя прилагательное </vt:lpstr>
      <vt:lpstr>Имя прилагательное </vt:lpstr>
      <vt:lpstr>Имя прилагательное </vt:lpstr>
      <vt:lpstr>Имена прилагательные  женского рода.</vt:lpstr>
      <vt:lpstr>Имена прилагательные  мужского рода.</vt:lpstr>
      <vt:lpstr>Имена прилагательные  среднего рода.</vt:lpstr>
      <vt:lpstr>Имена прилагательные  во множественном числе..</vt:lpstr>
      <vt:lpstr>Имя прилагательное </vt:lpstr>
      <vt:lpstr>Имя прилагательное </vt:lpstr>
      <vt:lpstr>Пояснительная записка: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Определи род, падеж и вопрос имени прилагательного.  Заполни пропуски</vt:lpstr>
      <vt:lpstr>Презентация PowerPoint</vt:lpstr>
      <vt:lpstr>Определи род, падеж и вопрос имени прилагательного.  Заполни пропуски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69</cp:revision>
  <dcterms:created xsi:type="dcterms:W3CDTF">2022-02-06T05:31:37Z</dcterms:created>
  <dcterms:modified xsi:type="dcterms:W3CDTF">2022-02-16T10:37:17Z</dcterms:modified>
</cp:coreProperties>
</file>