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59" r:id="rId4"/>
    <p:sldId id="262" r:id="rId5"/>
    <p:sldId id="268" r:id="rId6"/>
    <p:sldId id="271" r:id="rId7"/>
    <p:sldId id="269" r:id="rId8"/>
    <p:sldId id="273" r:id="rId9"/>
    <p:sldId id="270" r:id="rId10"/>
    <p:sldId id="272" r:id="rId11"/>
    <p:sldId id="275" r:id="rId12"/>
    <p:sldId id="276" r:id="rId13"/>
    <p:sldId id="281" r:id="rId14"/>
    <p:sldId id="277" r:id="rId15"/>
    <p:sldId id="280" r:id="rId16"/>
    <p:sldId id="278" r:id="rId17"/>
    <p:sldId id="285" r:id="rId18"/>
    <p:sldId id="274" r:id="rId19"/>
    <p:sldId id="282" r:id="rId20"/>
    <p:sldId id="267" r:id="rId21"/>
    <p:sldId id="279" r:id="rId22"/>
    <p:sldId id="283" r:id="rId23"/>
    <p:sldId id="284" r:id="rId24"/>
    <p:sldId id="26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2" autoAdjust="0"/>
  </p:normalViewPr>
  <p:slideViewPr>
    <p:cSldViewPr>
      <p:cViewPr varScale="1">
        <p:scale>
          <a:sx n="83" d="100"/>
          <a:sy n="83" d="100"/>
        </p:scale>
        <p:origin x="-15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9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E35B-6DDF-4F08-8E07-B803FBF01FA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8091-4687-4884-840B-761FF1A64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E35B-6DDF-4F08-8E07-B803FBF01FA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8091-4687-4884-840B-761FF1A64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E35B-6DDF-4F08-8E07-B803FBF01FA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8091-4687-4884-840B-761FF1A64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E35B-6DDF-4F08-8E07-B803FBF01FA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8091-4687-4884-840B-761FF1A64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E35B-6DDF-4F08-8E07-B803FBF01FA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8091-4687-4884-840B-761FF1A64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E35B-6DDF-4F08-8E07-B803FBF01FA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8091-4687-4884-840B-761FF1A64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E35B-6DDF-4F08-8E07-B803FBF01FA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8091-4687-4884-840B-761FF1A64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E35B-6DDF-4F08-8E07-B803FBF01FA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8091-4687-4884-840B-761FF1A64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E35B-6DDF-4F08-8E07-B803FBF01FA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8091-4687-4884-840B-761FF1A64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E35B-6DDF-4F08-8E07-B803FBF01FA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8091-4687-4884-840B-761FF1A64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E35B-6DDF-4F08-8E07-B803FBF01FA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8091-4687-4884-840B-761FF1A64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3E35B-6DDF-4F08-8E07-B803FBF01FAB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08091-4687-4884-840B-761FF1A64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&#1048;&#1043;&#1056;&#1067;\&#1056;&#1086;&#1076;%20&#1089;&#1091;&#1097;\6_ekxOiytt.mp3" TargetMode="Externa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&#1048;&#1043;&#1056;&#1067;\&#1056;&#1086;&#1076;%20&#1089;&#1091;&#1097;\&#1044;&#1077;&#1090;&#1089;&#1082;&#1072;&#1103;%20&#1084;&#1091;&#1079;&#1099;&#1082;&#1072;%20&#1073;&#1077;&#1079;%20&#1072;&#1074;&#1090;&#1086;&#1088;&#1089;&#1082;&#1080;&#1093;%20&#1087;&#1088;&#1072;&#1074;%20&#1042;&#1077;&#1089;&#1077;&#1083;&#1072;&#1103;%20&#1076;&#1077;&#1090;&#1089;&#1082;&#1072;&#1103;%20&#1084;&#1091;&#1079;&#1099;&#1082;&#1072;%20&#1073;&#1077;&#1079;%20&#1072;&#1074;&#1090;&#1086;&#1088;&#1089;&#1082;&#1080;&#1093;%20&#1087;&#1088;&#1072;&#1074;%20%23&#1044;&#1077;&#1090;&#1089;&#1082;&#1072;&#1103;&#1084;&#1091;&#1079;&#1099;&#1082;&#1072;%20(256%20%20kbps).mp3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static.memrise.com/uploads/things/images/21830513_131116_1812_07.jpg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://fenix2100.ucoz.com/_fr/1/2081097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ykuwait.net/up/uploads/images/ykuwait-f1567dc1ed.jpg" TargetMode="External"/><Relationship Id="rId5" Type="http://schemas.openxmlformats.org/officeDocument/2006/relationships/hyperlink" Target="http://muzmokz.imob.su/fdw/1077034/4666_f1353747964.jpg" TargetMode="External"/><Relationship Id="rId4" Type="http://schemas.openxmlformats.org/officeDocument/2006/relationships/hyperlink" Target="http://img0.joyreactor.cc/pics/post/art-%D0%BF%D0%B5%D1%81%D0%BE%D1%87%D0%BD%D0%B8%D1%86%D0%B0-96681.jpe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500174"/>
            <a:ext cx="7429552" cy="10715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Род имён </a:t>
            </a:r>
            <a:r>
              <a:rPr lang="ru-RU" dirty="0" smtClean="0">
                <a:solidFill>
                  <a:srgbClr val="0070C0"/>
                </a:solidFill>
              </a:rPr>
              <a:t>существительных</a:t>
            </a:r>
            <a:r>
              <a:rPr lang="ru-RU" smtClean="0">
                <a:solidFill>
                  <a:srgbClr val="0070C0"/>
                </a:solidFill>
              </a:rPr>
              <a:t/>
            </a:r>
            <a:br>
              <a:rPr lang="ru-RU" smtClean="0">
                <a:solidFill>
                  <a:srgbClr val="0070C0"/>
                </a:solidFill>
              </a:rPr>
            </a:br>
            <a:r>
              <a:rPr lang="ru-RU" smtClean="0">
                <a:solidFill>
                  <a:srgbClr val="0070C0"/>
                </a:solidFill>
              </a:rPr>
              <a:t>в </a:t>
            </a:r>
            <a:r>
              <a:rPr lang="ru-RU" smtClean="0">
                <a:solidFill>
                  <a:srgbClr val="0070C0"/>
                </a:solidFill>
              </a:rPr>
              <a:t>начальной школе.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" name="Рисунок 3" descr="педсовет.pn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42852"/>
            <a:ext cx="1643058" cy="408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71538" y="714356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Конкурс шаблонов  образовательных презентаций 2014</a:t>
            </a:r>
          </a:p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«http://pedsovet.su/»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27984" y="3573016"/>
            <a:ext cx="45365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Автор работы:</a:t>
            </a:r>
          </a:p>
          <a:p>
            <a:r>
              <a:rPr lang="ru-RU" sz="2400" dirty="0" err="1" smtClean="0">
                <a:solidFill>
                  <a:srgbClr val="0070C0"/>
                </a:solidFill>
              </a:rPr>
              <a:t>Науменко</a:t>
            </a:r>
            <a:r>
              <a:rPr lang="ru-RU" sz="2400" dirty="0" smtClean="0">
                <a:solidFill>
                  <a:srgbClr val="0070C0"/>
                </a:solidFill>
              </a:rPr>
              <a:t> Елена Викторовна 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учитель начальных классов 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МОУ СОШ №20, г. Тверь 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2023 год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14285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6715148"/>
            <a:ext cx="9144000" cy="14285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ForwardNex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25144"/>
          </a:xfrm>
        </p:spPr>
        <p:txBody>
          <a:bodyPr>
            <a:noAutofit/>
          </a:bodyPr>
          <a:lstStyle/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Отдельно выделим класс слов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общего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рода. Существительные общего рода в зависимости от контекста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могут употребляться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как существительные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мужского и женского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рода.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Примеры: 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зануда, неженка, плакса, тихоня, заводила,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непоседа, почемучка, зазнайка, 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сладкоежка.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0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672"/>
          <a:stretch>
            <a:fillRect/>
          </a:stretch>
        </p:blipFill>
        <p:spPr bwMode="auto">
          <a:xfrm rot="920005">
            <a:off x="7812527" y="5383248"/>
            <a:ext cx="986490" cy="109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03527">
            <a:off x="214795" y="256053"/>
            <a:ext cx="967391" cy="152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20880" cy="85010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Имя существительное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925144"/>
          </a:xfrm>
        </p:spPr>
        <p:txBody>
          <a:bodyPr>
            <a:noAutofit/>
          </a:bodyPr>
          <a:lstStyle/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Род имени существительного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можно определить по грамматической форме прилагательного, которое с ним связано. 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Запомни!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Категорию рода </a:t>
            </a:r>
            <a:r>
              <a:rPr lang="ru-RU" sz="3000" b="1" dirty="0" smtClean="0">
                <a:solidFill>
                  <a:srgbClr val="002060"/>
                </a:solidFill>
              </a:rPr>
              <a:t>невозможно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определить у слов,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которые употребляются только во 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множественном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числе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сутки, обои, джинсы, прятки, брюки, 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ножницы, чернила, шахматы, сумерки. </a:t>
            </a:r>
            <a:endParaRPr lang="ru-RU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0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672"/>
          <a:stretch>
            <a:fillRect/>
          </a:stretch>
        </p:blipFill>
        <p:spPr bwMode="auto">
          <a:xfrm rot="920005">
            <a:off x="7812527" y="5383248"/>
            <a:ext cx="986490" cy="109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03527">
            <a:off x="214795" y="256053"/>
            <a:ext cx="967391" cy="152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20880" cy="10801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Определение рода имён существительных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069160"/>
          </a:xfrm>
        </p:spPr>
        <p:txBody>
          <a:bodyPr>
            <a:noAutofit/>
          </a:bodyPr>
          <a:lstStyle/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Существительные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мужского рода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согласуются с 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прилагательными, которые отвечают на 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вопросы: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чей? какой? 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красный пиджак, большой сундук;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Существительные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женского рода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согласуются с 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прилагательными, которые отвечают на 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Вопросы: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чья? какая? 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свежая пресса, грустная соседка;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endParaRPr lang="ru-RU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03527">
            <a:off x="214795" y="256053"/>
            <a:ext cx="967391" cy="152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20880" cy="10801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Определение рода имён существительных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672"/>
          <a:stretch>
            <a:fillRect/>
          </a:stretch>
        </p:blipFill>
        <p:spPr bwMode="auto">
          <a:xfrm rot="920005">
            <a:off x="7812527" y="5383248"/>
            <a:ext cx="986490" cy="109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205064"/>
          </a:xfrm>
        </p:spPr>
        <p:txBody>
          <a:bodyPr>
            <a:noAutofit/>
          </a:bodyPr>
          <a:lstStyle/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Существительные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среднего рода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согласуются с 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прилагательными, которые отвечают на 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вопросы: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чьё? какое?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кошачье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мурчание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, высокое здание.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Род имен существительных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можно определить по характерному окончанию в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начальной форме. 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03527">
            <a:off x="214795" y="256053"/>
            <a:ext cx="967391" cy="152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20880" cy="10801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Определение рода имён существительных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672"/>
          <a:stretch>
            <a:fillRect/>
          </a:stretch>
        </p:blipFill>
        <p:spPr bwMode="auto">
          <a:xfrm rot="920005">
            <a:off x="7812527" y="5383248"/>
            <a:ext cx="986490" cy="109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3340968"/>
          </a:xfrm>
        </p:spPr>
        <p:txBody>
          <a:bodyPr>
            <a:noAutofit/>
          </a:bodyPr>
          <a:lstStyle/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Мужской род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— </a:t>
            </a:r>
            <a:r>
              <a:rPr lang="ru-RU" sz="4000" b="1" dirty="0" smtClean="0">
                <a:solidFill>
                  <a:srgbClr val="002060"/>
                </a:solidFill>
              </a:rPr>
              <a:t>нулевое окончание (согласная), -</a:t>
            </a:r>
            <a:r>
              <a:rPr lang="ru-RU" sz="4000" b="1" dirty="0" err="1" smtClean="0">
                <a:solidFill>
                  <a:srgbClr val="002060"/>
                </a:solidFill>
              </a:rPr>
              <a:t>й</a:t>
            </a:r>
            <a:r>
              <a:rPr lang="ru-RU" sz="4000" b="1" dirty="0" smtClean="0">
                <a:solidFill>
                  <a:srgbClr val="002060"/>
                </a:solidFill>
              </a:rPr>
              <a:t>, -</a:t>
            </a:r>
            <a:r>
              <a:rPr lang="ru-RU" sz="4000" b="1" dirty="0" err="1" smtClean="0">
                <a:solidFill>
                  <a:srgbClr val="002060"/>
                </a:solidFill>
              </a:rPr>
              <a:t>ь</a:t>
            </a:r>
            <a:r>
              <a:rPr lang="ru-RU" sz="4000" b="1" dirty="0" smtClean="0">
                <a:solidFill>
                  <a:srgbClr val="002060"/>
                </a:solidFill>
              </a:rPr>
              <a:t>, -а, -я;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Женский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род 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—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-а, -я, -</a:t>
            </a:r>
            <a:r>
              <a:rPr lang="ru-RU" sz="4000" b="1" dirty="0" err="1" smtClean="0">
                <a:solidFill>
                  <a:schemeClr val="accent2">
                    <a:lumMod val="50000"/>
                  </a:schemeClr>
                </a:solidFill>
              </a:rPr>
              <a:t>ь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Средний род 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—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-о, -е, -мя, -и, -у.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endParaRPr lang="ru-RU" sz="40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sz="4000" dirty="0"/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0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672"/>
          <a:stretch>
            <a:fillRect/>
          </a:stretch>
        </p:blipFill>
        <p:spPr bwMode="auto">
          <a:xfrm rot="920005">
            <a:off x="7812527" y="5383248"/>
            <a:ext cx="986490" cy="109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03527">
            <a:off x="214795" y="256053"/>
            <a:ext cx="967391" cy="152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92888" cy="10801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Окончания имён существительных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925144"/>
          </a:xfrm>
        </p:spPr>
        <p:txBody>
          <a:bodyPr>
            <a:noAutofit/>
          </a:bodyPr>
          <a:lstStyle/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У одушевленных существительных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род совпадает с половой принадлежностью живого существа, лица: 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дедушка, собеседник 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— муж. р.;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сестра, продавщица 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— жен. р. 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endParaRPr lang="ru-RU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0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672"/>
          <a:stretch>
            <a:fillRect/>
          </a:stretch>
        </p:blipFill>
        <p:spPr bwMode="auto">
          <a:xfrm rot="920005">
            <a:off x="7812527" y="5383248"/>
            <a:ext cx="986490" cy="109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03527">
            <a:off x="214795" y="256053"/>
            <a:ext cx="967391" cy="152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20880" cy="10801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Определение рода имён существительных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637112"/>
          </a:xfrm>
        </p:spPr>
        <p:txBody>
          <a:bodyPr>
            <a:no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    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Правильно говорить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: существительное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мужского/женского/среднего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рода.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     А вот так —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неправильно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мужском/женском/среднем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роде.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Дело в том, что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«в»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означает непостоянный признак.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А у существительного всегда есть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число, падеж,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и оно всегда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определенного рода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Работа по карточкам: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endParaRPr lang="ru-RU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03527">
            <a:off x="214795" y="256053"/>
            <a:ext cx="967391" cy="152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92888" cy="10801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Окончания имён существительных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672"/>
          <a:stretch>
            <a:fillRect/>
          </a:stretch>
        </p:blipFill>
        <p:spPr bwMode="auto">
          <a:xfrm rot="920005">
            <a:off x="7812527" y="5383248"/>
            <a:ext cx="986490" cy="109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848872" cy="936104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ФИЗКУЛЬТМИНУТКА!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03527">
            <a:off x="214795" y="256053"/>
            <a:ext cx="967391" cy="152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672"/>
          <a:stretch>
            <a:fillRect/>
          </a:stretch>
        </p:blipFill>
        <p:spPr bwMode="auto">
          <a:xfrm rot="920005">
            <a:off x="7812527" y="5383248"/>
            <a:ext cx="986490" cy="109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D:\Users\admin\Desktop\2кл. рус. яз\Падежи\1663223564_10-mykaleidoscope-ru-p-malchik-veselii-pinterest-1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501008"/>
            <a:ext cx="2218371" cy="308196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411760" y="1268760"/>
            <a:ext cx="56886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Вот помощники мои,</a:t>
            </a:r>
          </a:p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Их как хочешь поверни.</a:t>
            </a:r>
          </a:p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Раз, два, три, четыре, пять.</a:t>
            </a:r>
          </a:p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Постучали, повертели</a:t>
            </a:r>
          </a:p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 работать захотели.</a:t>
            </a:r>
          </a:p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Пальцы сделали замок</a:t>
            </a:r>
          </a:p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 продолжили урок.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" name="6_ekxOiyt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7748736" y="188640"/>
            <a:ext cx="1224136" cy="122413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47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20880" cy="1008112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Задания по карточкам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txBody>
          <a:bodyPr>
            <a:normAutofit/>
          </a:bodyPr>
          <a:lstStyle/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Вариант 1</a:t>
            </a:r>
          </a:p>
          <a:p>
            <a:r>
              <a:rPr lang="ru-RU" b="1" dirty="0" err="1" smtClean="0"/>
              <a:t>Ябл</a:t>
            </a:r>
            <a:r>
              <a:rPr lang="ru-RU" b="1" dirty="0" smtClean="0"/>
              <a:t>…ко, </a:t>
            </a:r>
            <a:r>
              <a:rPr lang="ru-RU" b="1" dirty="0" err="1" smtClean="0"/>
              <a:t>земл</a:t>
            </a:r>
            <a:r>
              <a:rPr lang="ru-RU" b="1" dirty="0" smtClean="0"/>
              <a:t>…</a:t>
            </a:r>
            <a:r>
              <a:rPr lang="ru-RU" b="1" dirty="0" err="1" smtClean="0"/>
              <a:t>ника</a:t>
            </a:r>
            <a:r>
              <a:rPr lang="ru-RU" b="1" dirty="0" smtClean="0"/>
              <a:t>, …зык, ст…лица, лаг…</a:t>
            </a:r>
            <a:r>
              <a:rPr lang="ru-RU" b="1" dirty="0" err="1" smtClean="0"/>
              <a:t>рь</a:t>
            </a:r>
            <a:r>
              <a:rPr lang="ru-RU" b="1" dirty="0" smtClean="0"/>
              <a:t>, т…</a:t>
            </a:r>
            <a:r>
              <a:rPr lang="ru-RU" b="1" dirty="0" err="1" smtClean="0"/>
              <a:t>традь</a:t>
            </a:r>
            <a:r>
              <a:rPr lang="ru-RU" b="1" dirty="0" smtClean="0"/>
              <a:t>, мес…</a:t>
            </a:r>
            <a:r>
              <a:rPr lang="ru-RU" b="1" dirty="0" err="1" smtClean="0"/>
              <a:t>ц</a:t>
            </a:r>
            <a:r>
              <a:rPr lang="ru-RU" b="1" dirty="0" smtClean="0"/>
              <a:t>, </a:t>
            </a:r>
            <a:r>
              <a:rPr lang="ru-RU" b="1" dirty="0" err="1" smtClean="0"/>
              <a:t>ур</a:t>
            </a:r>
            <a:r>
              <a:rPr lang="ru-RU" b="1" dirty="0" smtClean="0"/>
              <a:t>…</a:t>
            </a:r>
            <a:r>
              <a:rPr lang="ru-RU" b="1" dirty="0" err="1" smtClean="0"/>
              <a:t>жай</a:t>
            </a:r>
            <a:r>
              <a:rPr lang="ru-RU" b="1" dirty="0" smtClean="0"/>
              <a:t>;</a:t>
            </a:r>
            <a:endParaRPr lang="ru-RU" b="1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Вариант 2</a:t>
            </a:r>
          </a:p>
          <a:p>
            <a:pPr eaLnBrk="0" hangingPunct="0">
              <a:lnSpc>
                <a:spcPct val="120000"/>
              </a:lnSpc>
              <a:spcBef>
                <a:spcPts val="0"/>
              </a:spcBef>
              <a:buSzPct val="75000"/>
              <a:defRPr/>
            </a:pPr>
            <a:r>
              <a:rPr lang="ru-RU" b="1" dirty="0" err="1" smtClean="0"/>
              <a:t>Яг</a:t>
            </a:r>
            <a:r>
              <a:rPr lang="ru-RU" b="1" dirty="0" smtClean="0"/>
              <a:t>…да, п…года, к…</a:t>
            </a:r>
            <a:r>
              <a:rPr lang="ru-RU" b="1" dirty="0" err="1" smtClean="0"/>
              <a:t>рабль</a:t>
            </a:r>
            <a:r>
              <a:rPr lang="ru-RU" b="1" dirty="0" smtClean="0"/>
              <a:t>, м…лоток, д…рога, р…</a:t>
            </a:r>
            <a:r>
              <a:rPr lang="ru-RU" b="1" dirty="0" err="1" smtClean="0"/>
              <a:t>бина</a:t>
            </a:r>
            <a:r>
              <a:rPr lang="ru-RU" b="1" dirty="0" smtClean="0"/>
              <a:t>, м…локо, п…м…</a:t>
            </a:r>
            <a:r>
              <a:rPr lang="ru-RU" b="1" dirty="0" err="1" smtClean="0"/>
              <a:t>дор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0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672"/>
          <a:stretch>
            <a:fillRect/>
          </a:stretch>
        </p:blipFill>
        <p:spPr bwMode="auto">
          <a:xfrm rot="920005">
            <a:off x="7812527" y="5383248"/>
            <a:ext cx="986490" cy="109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03527">
            <a:off x="214795" y="256053"/>
            <a:ext cx="967391" cy="152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Детская музыка без авторских прав Веселая детская музыка без авторских прав #Детскаямузыка (256  kbps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740352" y="260648"/>
            <a:ext cx="1135360" cy="113536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20880" cy="1008112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Проверь себя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988840"/>
            <a:ext cx="1954560" cy="820687"/>
          </a:xfrm>
        </p:spPr>
        <p:txBody>
          <a:bodyPr>
            <a:normAutofit/>
          </a:bodyPr>
          <a:lstStyle/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Вариант 1</a:t>
            </a:r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03527">
            <a:off x="214795" y="256053"/>
            <a:ext cx="967391" cy="152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411760" y="1124744"/>
          <a:ext cx="6096000" cy="2199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мужской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женский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средний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я</a:t>
                      </a:r>
                      <a:r>
                        <a:rPr lang="ru-RU" sz="2400" dirty="0" smtClean="0"/>
                        <a:t>зык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земл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я</a:t>
                      </a:r>
                      <a:r>
                        <a:rPr lang="ru-RU" sz="2400" dirty="0" smtClean="0"/>
                        <a:t>ника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ябл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ru-RU" sz="2400" dirty="0" smtClean="0"/>
                        <a:t>ко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лаг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ru-RU" sz="2400" dirty="0" smtClean="0"/>
                        <a:t>рь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ст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ru-RU" sz="2400" dirty="0" smtClean="0"/>
                        <a:t>лица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мес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я</a:t>
                      </a:r>
                      <a:r>
                        <a:rPr lang="ru-RU" sz="2400" dirty="0" smtClean="0"/>
                        <a:t>ц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ru-RU" sz="2400" dirty="0" smtClean="0"/>
                        <a:t>традь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ур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ru-RU" sz="2400" dirty="0" smtClean="0"/>
                        <a:t>жай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411760" y="3645024"/>
          <a:ext cx="6096000" cy="2199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мужской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женский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средний</a:t>
                      </a:r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ru-RU" sz="2400" dirty="0" smtClean="0"/>
                        <a:t>рабль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яг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ru-RU" sz="2400" dirty="0" smtClean="0"/>
                        <a:t>да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ru-RU" sz="2400" dirty="0" smtClean="0"/>
                        <a:t>локо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ru-RU" sz="2400" dirty="0" smtClean="0"/>
                        <a:t>лоток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ru-RU" sz="2400" dirty="0" smtClean="0"/>
                        <a:t>года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ru-RU" sz="2400" dirty="0" smtClean="0"/>
                        <a:t>м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ru-RU" sz="2400" dirty="0" smtClean="0"/>
                        <a:t>дор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ru-RU" sz="2400" dirty="0" smtClean="0"/>
                        <a:t>рога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я</a:t>
                      </a:r>
                      <a:r>
                        <a:rPr lang="ru-RU" sz="2400" dirty="0" smtClean="0"/>
                        <a:t>бина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51520" y="4149080"/>
            <a:ext cx="1954381" cy="6438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eaLnBrk="0" hangingPunct="0">
              <a:lnSpc>
                <a:spcPct val="120000"/>
              </a:lnSpc>
              <a:buSzPct val="75000"/>
              <a:defRPr/>
            </a:pPr>
            <a:r>
              <a:rPr lang="ru-RU" sz="3200" b="1" dirty="0" smtClean="0">
                <a:solidFill>
                  <a:prstClr val="white">
                    <a:lumMod val="50000"/>
                  </a:prstClr>
                </a:solidFill>
              </a:rPr>
              <a:t>Вариант 2</a:t>
            </a:r>
          </a:p>
        </p:txBody>
      </p:sp>
      <p:pic>
        <p:nvPicPr>
          <p:cNvPr id="2050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672"/>
          <a:stretch>
            <a:fillRect/>
          </a:stretch>
        </p:blipFill>
        <p:spPr bwMode="auto">
          <a:xfrm rot="920005">
            <a:off x="7812527" y="5383248"/>
            <a:ext cx="986490" cy="109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Рабочий стол\картинки\сжатый 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357298"/>
            <a:ext cx="7000924" cy="414340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00166" y="578645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6215082"/>
            <a:ext cx="4972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86776" y="0"/>
            <a:ext cx="4972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00958" y="285728"/>
            <a:ext cx="4972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5786454"/>
            <a:ext cx="4395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Ь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389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ForwardNex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0.42275 -0.41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" y="-2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-0.22136 0.1592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" y="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0.39618 -0.4217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" y="-21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L -0.3309 0.2745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0.30573 -0.5166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" y="-2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9208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Запиши слова в три столбика 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 родам.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eaLnBrk="0" hangingPunct="0">
              <a:lnSpc>
                <a:spcPct val="120000"/>
              </a:lnSpc>
              <a:spcBef>
                <a:spcPts val="0"/>
              </a:spcBef>
              <a:buSzPct val="75000"/>
              <a:buNone/>
              <a:defRPr/>
            </a:pPr>
            <a:r>
              <a:rPr lang="ru-RU" sz="2800" i="1" dirty="0" smtClean="0">
                <a:solidFill>
                  <a:schemeClr val="bg1">
                    <a:lumMod val="50000"/>
                  </a:schemeClr>
                </a:solidFill>
              </a:rPr>
              <a:t>Вариант1</a:t>
            </a:r>
            <a:endParaRPr lang="ru-RU" sz="2800" dirty="0" smtClean="0"/>
          </a:p>
          <a:p>
            <a:pPr eaLnBrk="0" hangingPunct="0">
              <a:lnSpc>
                <a:spcPct val="120000"/>
              </a:lnSpc>
              <a:spcBef>
                <a:spcPts val="0"/>
              </a:spcBef>
              <a:buSzPct val="75000"/>
              <a:buNone/>
              <a:defRPr/>
            </a:pPr>
            <a:r>
              <a:rPr lang="ru-RU" sz="2400" dirty="0" err="1" smtClean="0"/>
              <a:t>Адр</a:t>
            </a:r>
            <a:r>
              <a:rPr lang="ru-RU" sz="2400" dirty="0" smtClean="0"/>
              <a:t>…с, ф…</a:t>
            </a:r>
            <a:r>
              <a:rPr lang="ru-RU" sz="2400" dirty="0" err="1" smtClean="0"/>
              <a:t>милия</a:t>
            </a:r>
            <a:r>
              <a:rPr lang="ru-RU" sz="2400" dirty="0" smtClean="0"/>
              <a:t>, имя, п…</a:t>
            </a:r>
            <a:r>
              <a:rPr lang="ru-RU" sz="2400" dirty="0" err="1" smtClean="0"/>
              <a:t>лотенце</a:t>
            </a:r>
            <a:r>
              <a:rPr lang="ru-RU" sz="2400" dirty="0" smtClean="0"/>
              <a:t>, к…</a:t>
            </a:r>
            <a:r>
              <a:rPr lang="ru-RU" sz="2400" dirty="0" err="1" smtClean="0"/>
              <a:t>стюм</a:t>
            </a:r>
            <a:r>
              <a:rPr lang="ru-RU" sz="2400" dirty="0" smtClean="0"/>
              <a:t>, тр…</a:t>
            </a:r>
            <a:r>
              <a:rPr lang="ru-RU" sz="2400" dirty="0" err="1" smtClean="0"/>
              <a:t>мвай</a:t>
            </a:r>
            <a:r>
              <a:rPr lang="ru-RU" sz="2400" dirty="0" smtClean="0"/>
              <a:t>, э…</a:t>
            </a:r>
            <a:r>
              <a:rPr lang="ru-RU" sz="2400" dirty="0" err="1" smtClean="0"/>
              <a:t>кскурсия</a:t>
            </a:r>
            <a:r>
              <a:rPr lang="ru-RU" sz="2400" dirty="0" smtClean="0"/>
              <a:t>, </a:t>
            </a:r>
            <a:r>
              <a:rPr lang="ru-RU" sz="2400" dirty="0" err="1" smtClean="0"/>
              <a:t>зд</a:t>
            </a:r>
            <a:r>
              <a:rPr lang="ru-RU" sz="2400" dirty="0" smtClean="0"/>
              <a:t>…</a:t>
            </a:r>
            <a:r>
              <a:rPr lang="ru-RU" sz="2400" dirty="0" err="1" smtClean="0"/>
              <a:t>ровье</a:t>
            </a:r>
            <a:r>
              <a:rPr lang="ru-RU" sz="2400" dirty="0" smtClean="0"/>
              <a:t>, р…</a:t>
            </a:r>
            <a:r>
              <a:rPr lang="ru-RU" sz="2400" dirty="0" err="1" smtClean="0"/>
              <a:t>стение</a:t>
            </a:r>
            <a:r>
              <a:rPr lang="ru-RU" sz="2400" dirty="0" smtClean="0"/>
              <a:t>, </a:t>
            </a:r>
            <a:r>
              <a:rPr lang="ru-RU" sz="2400" dirty="0" err="1" smtClean="0"/>
              <a:t>ябл</a:t>
            </a:r>
            <a:r>
              <a:rPr lang="ru-RU" sz="2400" dirty="0" smtClean="0"/>
              <a:t>…ко, …бед, в…сход, в…сток, сев…р, </a:t>
            </a:r>
            <a:r>
              <a:rPr lang="ru-RU" sz="2400" dirty="0" err="1" smtClean="0"/>
              <a:t>меб</a:t>
            </a:r>
            <a:r>
              <a:rPr lang="ru-RU" sz="2400" dirty="0" smtClean="0"/>
              <a:t>…ль, комн…та, лаг…</a:t>
            </a:r>
            <a:r>
              <a:rPr lang="ru-RU" sz="2400" dirty="0" err="1" smtClean="0"/>
              <a:t>рь</a:t>
            </a:r>
            <a:r>
              <a:rPr lang="ru-RU" sz="2400" dirty="0" smtClean="0"/>
              <a:t>, п…сок, чу…</a:t>
            </a:r>
            <a:r>
              <a:rPr lang="ru-RU" sz="2400" dirty="0" err="1" smtClean="0"/>
              <a:t>ство</a:t>
            </a:r>
            <a:r>
              <a:rPr lang="ru-RU" sz="2400" dirty="0" smtClean="0"/>
              <a:t>, к…</a:t>
            </a:r>
            <a:r>
              <a:rPr lang="ru-RU" sz="2400" dirty="0" err="1" smtClean="0"/>
              <a:t>лесо</a:t>
            </a:r>
            <a:r>
              <a:rPr lang="ru-RU" sz="2400" dirty="0" smtClean="0"/>
              <a:t>.</a:t>
            </a:r>
            <a:endParaRPr lang="ru-RU" sz="2800" dirty="0" smtClean="0">
              <a:solidFill>
                <a:srgbClr val="010101"/>
              </a:solidFill>
              <a:latin typeface="Roboto"/>
            </a:endParaRP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sz="2800" i="1" dirty="0" smtClean="0">
                <a:solidFill>
                  <a:schemeClr val="bg1">
                    <a:lumMod val="50000"/>
                  </a:schemeClr>
                </a:solidFill>
              </a:rPr>
              <a:t>Вариант2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sz="2400" dirty="0" err="1" smtClean="0">
                <a:solidFill>
                  <a:srgbClr val="010101"/>
                </a:solidFill>
              </a:rPr>
              <a:t>Ябл</a:t>
            </a:r>
            <a:r>
              <a:rPr lang="ru-RU" sz="2400" dirty="0" smtClean="0">
                <a:solidFill>
                  <a:srgbClr val="010101"/>
                </a:solidFill>
              </a:rPr>
              <a:t>…ко, </a:t>
            </a:r>
            <a:r>
              <a:rPr lang="ru-RU" sz="2400" dirty="0" err="1" smtClean="0">
                <a:solidFill>
                  <a:srgbClr val="010101"/>
                </a:solidFill>
              </a:rPr>
              <a:t>земл</a:t>
            </a:r>
            <a:r>
              <a:rPr lang="ru-RU" sz="2400" dirty="0" smtClean="0">
                <a:solidFill>
                  <a:srgbClr val="010101"/>
                </a:solidFill>
              </a:rPr>
              <a:t>…</a:t>
            </a:r>
            <a:r>
              <a:rPr lang="ru-RU" sz="2400" dirty="0" err="1" smtClean="0">
                <a:solidFill>
                  <a:srgbClr val="010101"/>
                </a:solidFill>
              </a:rPr>
              <a:t>ника</a:t>
            </a:r>
            <a:r>
              <a:rPr lang="ru-RU" sz="2400" dirty="0" smtClean="0">
                <a:solidFill>
                  <a:srgbClr val="010101"/>
                </a:solidFill>
              </a:rPr>
              <a:t>, …зык, ст…лица, лаг…</a:t>
            </a:r>
            <a:r>
              <a:rPr lang="ru-RU" sz="2400" dirty="0" err="1" smtClean="0">
                <a:solidFill>
                  <a:srgbClr val="010101"/>
                </a:solidFill>
              </a:rPr>
              <a:t>рь</a:t>
            </a:r>
            <a:r>
              <a:rPr lang="ru-RU" sz="2400" dirty="0" smtClean="0">
                <a:solidFill>
                  <a:srgbClr val="010101"/>
                </a:solidFill>
              </a:rPr>
              <a:t>, т…</a:t>
            </a:r>
            <a:r>
              <a:rPr lang="ru-RU" sz="2400" dirty="0" err="1" smtClean="0">
                <a:solidFill>
                  <a:srgbClr val="010101"/>
                </a:solidFill>
              </a:rPr>
              <a:t>традь</a:t>
            </a:r>
            <a:r>
              <a:rPr lang="ru-RU" sz="2400" dirty="0" smtClean="0">
                <a:solidFill>
                  <a:srgbClr val="010101"/>
                </a:solidFill>
              </a:rPr>
              <a:t>, мес…</a:t>
            </a:r>
            <a:r>
              <a:rPr lang="ru-RU" sz="2400" dirty="0" err="1" smtClean="0">
                <a:solidFill>
                  <a:srgbClr val="010101"/>
                </a:solidFill>
              </a:rPr>
              <a:t>ц</a:t>
            </a:r>
            <a:r>
              <a:rPr lang="ru-RU" sz="2400" dirty="0" smtClean="0">
                <a:solidFill>
                  <a:srgbClr val="010101"/>
                </a:solidFill>
              </a:rPr>
              <a:t>, </a:t>
            </a:r>
            <a:r>
              <a:rPr lang="ru-RU" sz="2400" dirty="0" err="1" smtClean="0">
                <a:solidFill>
                  <a:srgbClr val="010101"/>
                </a:solidFill>
              </a:rPr>
              <a:t>ур</a:t>
            </a:r>
            <a:r>
              <a:rPr lang="ru-RU" sz="2400" dirty="0" smtClean="0">
                <a:solidFill>
                  <a:srgbClr val="010101"/>
                </a:solidFill>
              </a:rPr>
              <a:t>…</a:t>
            </a:r>
            <a:r>
              <a:rPr lang="ru-RU" sz="2400" dirty="0" err="1" smtClean="0">
                <a:solidFill>
                  <a:srgbClr val="010101"/>
                </a:solidFill>
              </a:rPr>
              <a:t>жай</a:t>
            </a:r>
            <a:r>
              <a:rPr lang="ru-RU" sz="2400" dirty="0" smtClean="0">
                <a:solidFill>
                  <a:srgbClr val="010101"/>
                </a:solidFill>
              </a:rPr>
              <a:t>, п…м…</a:t>
            </a:r>
            <a:r>
              <a:rPr lang="ru-RU" sz="2400" dirty="0" err="1" smtClean="0">
                <a:solidFill>
                  <a:srgbClr val="010101"/>
                </a:solidFill>
              </a:rPr>
              <a:t>дор</a:t>
            </a:r>
            <a:r>
              <a:rPr lang="ru-RU" sz="2400" dirty="0" smtClean="0">
                <a:solidFill>
                  <a:srgbClr val="010101"/>
                </a:solidFill>
              </a:rPr>
              <a:t>, </a:t>
            </a:r>
            <a:r>
              <a:rPr lang="ru-RU" sz="2400" dirty="0" err="1" smtClean="0">
                <a:solidFill>
                  <a:srgbClr val="010101"/>
                </a:solidFill>
              </a:rPr>
              <a:t>яг</a:t>
            </a:r>
            <a:r>
              <a:rPr lang="ru-RU" sz="2400" dirty="0" smtClean="0">
                <a:solidFill>
                  <a:srgbClr val="010101"/>
                </a:solidFill>
              </a:rPr>
              <a:t>…да, п…года, к…</a:t>
            </a:r>
            <a:r>
              <a:rPr lang="ru-RU" sz="2400" dirty="0" err="1" smtClean="0">
                <a:solidFill>
                  <a:srgbClr val="010101"/>
                </a:solidFill>
              </a:rPr>
              <a:t>рабль</a:t>
            </a:r>
            <a:r>
              <a:rPr lang="ru-RU" sz="2400" dirty="0" smtClean="0">
                <a:solidFill>
                  <a:srgbClr val="010101"/>
                </a:solidFill>
              </a:rPr>
              <a:t>, м…лоток, д…рога, р…</a:t>
            </a:r>
            <a:r>
              <a:rPr lang="ru-RU" sz="2400" dirty="0" err="1" smtClean="0">
                <a:solidFill>
                  <a:srgbClr val="010101"/>
                </a:solidFill>
              </a:rPr>
              <a:t>бина</a:t>
            </a:r>
            <a:r>
              <a:rPr lang="ru-RU" sz="2400" dirty="0" smtClean="0">
                <a:solidFill>
                  <a:srgbClr val="010101"/>
                </a:solidFill>
              </a:rPr>
              <a:t>, м…локо</a:t>
            </a:r>
            <a:r>
              <a:rPr lang="ru-RU" sz="2400" dirty="0" smtClean="0"/>
              <a:t>, горизонт, к…</a:t>
            </a:r>
            <a:r>
              <a:rPr lang="ru-RU" sz="2400" dirty="0" err="1" smtClean="0"/>
              <a:t>ртина</a:t>
            </a:r>
            <a:r>
              <a:rPr lang="ru-RU" sz="2400" dirty="0" smtClean="0"/>
              <a:t>, животное, м…тор</a:t>
            </a:r>
            <a:r>
              <a:rPr lang="ru-RU" sz="2400" dirty="0" smtClean="0">
                <a:solidFill>
                  <a:srgbClr val="010101"/>
                </a:solidFill>
              </a:rPr>
              <a:t>.</a:t>
            </a:r>
            <a:endParaRPr lang="ru-RU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bg1">
                    <a:lumMod val="50000"/>
                  </a:schemeClr>
                </a:solidFill>
              </a:rPr>
              <a:t>Вариант1 </a:t>
            </a:r>
            <a:r>
              <a:rPr lang="ru-RU" sz="2400" dirty="0" smtClean="0"/>
              <a:t>Сахар, дыхание, тётя, сырость, чтение, кот, ветер, мороженое, морковь.</a:t>
            </a:r>
            <a:endParaRPr lang="ru-RU" sz="28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bg1">
                    <a:lumMod val="50000"/>
                  </a:schemeClr>
                </a:solidFill>
              </a:rPr>
              <a:t>Вариант2 </a:t>
            </a:r>
            <a:r>
              <a:rPr lang="ru-RU" sz="2400" dirty="0" smtClean="0"/>
              <a:t>Коктейль, решение, мебель, пони, меню, сырость, высота, здание, ковёр.</a:t>
            </a:r>
            <a:endParaRPr lang="ru-RU" sz="28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bg1">
                    <a:lumMod val="50000"/>
                  </a:schemeClr>
                </a:solidFill>
              </a:rPr>
              <a:t>Вариант3 </a:t>
            </a:r>
            <a:r>
              <a:rPr lang="ru-RU" sz="2400" dirty="0" smtClean="0"/>
              <a:t>Рояль, кино, радость, кенгуру, скорость, пианино, костюм, пальто, одежда.</a:t>
            </a:r>
            <a:endParaRPr lang="ru-RU" sz="28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/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0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672"/>
          <a:stretch>
            <a:fillRect/>
          </a:stretch>
        </p:blipFill>
        <p:spPr bwMode="auto">
          <a:xfrm rot="920005">
            <a:off x="7812527" y="5383248"/>
            <a:ext cx="986490" cy="109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03527">
            <a:off x="214795" y="256053"/>
            <a:ext cx="967391" cy="152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848872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Проверь себя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259632" y="1340768"/>
            <a:ext cx="1944216" cy="648072"/>
          </a:xfrm>
        </p:spPr>
        <p:txBody>
          <a:bodyPr>
            <a:normAutofit/>
          </a:bodyPr>
          <a:lstStyle/>
          <a:p>
            <a:pPr eaLnBrk="0" hangingPunct="0">
              <a:lnSpc>
                <a:spcPct val="120000"/>
              </a:lnSpc>
              <a:spcBef>
                <a:spcPts val="0"/>
              </a:spcBef>
              <a:buSzPct val="75000"/>
              <a:buNone/>
              <a:defRPr/>
            </a:pPr>
            <a:r>
              <a:rPr lang="ru-RU" sz="2800" i="1" dirty="0" smtClean="0">
                <a:solidFill>
                  <a:schemeClr val="bg1">
                    <a:lumMod val="50000"/>
                  </a:schemeClr>
                </a:solidFill>
              </a:rPr>
              <a:t>Вариант1</a:t>
            </a:r>
            <a:endParaRPr lang="ru-RU" sz="2800" dirty="0" smtClean="0"/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03527">
            <a:off x="214795" y="256053"/>
            <a:ext cx="967391" cy="152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672"/>
          <a:stretch>
            <a:fillRect/>
          </a:stretch>
        </p:blipFill>
        <p:spPr bwMode="auto">
          <a:xfrm rot="920005">
            <a:off x="7812527" y="5383248"/>
            <a:ext cx="986490" cy="109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1988840"/>
          <a:ext cx="3707904" cy="3733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7623"/>
                <a:gridCol w="1224136"/>
                <a:gridCol w="129614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мужской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женский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средний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адр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1800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ф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1800" dirty="0" smtClean="0"/>
                        <a:t>милия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имя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1800" dirty="0" smtClean="0"/>
                        <a:t>стюм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э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r>
                        <a:rPr lang="ru-RU" sz="1800" dirty="0" smtClean="0"/>
                        <a:t>скурсия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п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1800" dirty="0" smtClean="0"/>
                        <a:t>лотенце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тр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1800" dirty="0" smtClean="0"/>
                        <a:t>мвай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меб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1800" dirty="0" smtClean="0"/>
                        <a:t>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зд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ru-RU" sz="1800" dirty="0" smtClean="0"/>
                        <a:t>ровье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1800" dirty="0" smtClean="0"/>
                        <a:t>бед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комн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1800" dirty="0" smtClean="0"/>
                        <a:t>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1800" dirty="0" smtClean="0"/>
                        <a:t>стение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1800" dirty="0" smtClean="0"/>
                        <a:t>сход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ябл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1800" dirty="0" smtClean="0"/>
                        <a:t>ко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1800" dirty="0" smtClean="0"/>
                        <a:t>сток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чу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в</a:t>
                      </a:r>
                      <a:r>
                        <a:rPr lang="ru-RU" sz="1800" dirty="0" smtClean="0"/>
                        <a:t>ство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сев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1800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ru-RU" dirty="0" smtClean="0"/>
                        <a:t>лесо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лаг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1800" dirty="0" smtClean="0"/>
                        <a:t>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lang="ru-RU" sz="1800" dirty="0" smtClean="0"/>
                        <a:t>сок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084168" y="4941168"/>
            <a:ext cx="1773242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lnSpc>
                <a:spcPct val="120000"/>
              </a:lnSpc>
              <a:buSzPct val="75000"/>
              <a:defRPr/>
            </a:pPr>
            <a:r>
              <a:rPr lang="ru-RU" sz="2800" i="1" dirty="0" smtClean="0">
                <a:solidFill>
                  <a:prstClr val="white">
                    <a:lumMod val="50000"/>
                  </a:prstClr>
                </a:solidFill>
              </a:rPr>
              <a:t>Вариант2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04048" y="1196752"/>
          <a:ext cx="3851920" cy="3733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3751"/>
                <a:gridCol w="1309613"/>
                <a:gridCol w="13085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мужской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женский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средний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10101"/>
                          </a:solidFill>
                        </a:rPr>
                        <a:t> лаг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1800" dirty="0" smtClean="0">
                          <a:solidFill>
                            <a:srgbClr val="010101"/>
                          </a:solidFill>
                        </a:rPr>
                        <a:t>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10101"/>
                          </a:solidFill>
                        </a:rPr>
                        <a:t>земл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я</a:t>
                      </a:r>
                      <a:r>
                        <a:rPr lang="ru-RU" sz="1800" dirty="0" smtClean="0">
                          <a:solidFill>
                            <a:srgbClr val="010101"/>
                          </a:solidFill>
                        </a:rPr>
                        <a:t>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10101"/>
                          </a:solidFill>
                        </a:rPr>
                        <a:t>ябл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1800" dirty="0" smtClean="0">
                          <a:solidFill>
                            <a:srgbClr val="010101"/>
                          </a:solidFill>
                        </a:rPr>
                        <a:t>ко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я</a:t>
                      </a:r>
                      <a:r>
                        <a:rPr lang="ru-RU" sz="1800" dirty="0" smtClean="0">
                          <a:solidFill>
                            <a:srgbClr val="010101"/>
                          </a:solidFill>
                        </a:rPr>
                        <a:t>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10101"/>
                          </a:solidFill>
                        </a:rPr>
                        <a:t>ст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1800" dirty="0" smtClean="0">
                          <a:solidFill>
                            <a:srgbClr val="010101"/>
                          </a:solidFill>
                        </a:rPr>
                        <a:t>лица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</a:t>
                      </a:r>
                      <a:r>
                        <a:rPr lang="ru-RU" sz="1800" dirty="0" smtClean="0">
                          <a:solidFill>
                            <a:srgbClr val="010101"/>
                          </a:solidFill>
                        </a:rPr>
                        <a:t>м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1800" dirty="0" smtClean="0">
                          <a:solidFill>
                            <a:srgbClr val="010101"/>
                          </a:solidFill>
                        </a:rPr>
                        <a:t>локо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10101"/>
                          </a:solidFill>
                        </a:rPr>
                        <a:t>мес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я</a:t>
                      </a:r>
                      <a:r>
                        <a:rPr lang="ru-RU" sz="1800" dirty="0" smtClean="0">
                          <a:solidFill>
                            <a:srgbClr val="010101"/>
                          </a:solidFill>
                        </a:rPr>
                        <a:t>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10101"/>
                          </a:solidFill>
                        </a:rPr>
                        <a:t>т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1800" dirty="0" smtClean="0">
                          <a:solidFill>
                            <a:srgbClr val="010101"/>
                          </a:solidFill>
                        </a:rPr>
                        <a:t>традь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ж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1800" dirty="0" smtClean="0"/>
                        <a:t>вотное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10101"/>
                          </a:solidFill>
                        </a:rPr>
                        <a:t>ур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1800" dirty="0" smtClean="0">
                          <a:solidFill>
                            <a:srgbClr val="010101"/>
                          </a:solidFill>
                        </a:rPr>
                        <a:t>жай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10101"/>
                          </a:solidFill>
                        </a:rPr>
                        <a:t>яг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1800" dirty="0" smtClean="0">
                          <a:solidFill>
                            <a:srgbClr val="010101"/>
                          </a:solidFill>
                        </a:rPr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10101"/>
                          </a:solidFill>
                        </a:rPr>
                        <a:t>п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1800" dirty="0" smtClean="0">
                          <a:solidFill>
                            <a:srgbClr val="010101"/>
                          </a:solidFill>
                        </a:rPr>
                        <a:t>м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1800" dirty="0" smtClean="0">
                          <a:solidFill>
                            <a:srgbClr val="010101"/>
                          </a:solidFill>
                        </a:rPr>
                        <a:t>дор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10101"/>
                          </a:solidFill>
                        </a:rPr>
                        <a:t>п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1800" dirty="0" smtClean="0">
                          <a:solidFill>
                            <a:srgbClr val="010101"/>
                          </a:solidFill>
                        </a:rPr>
                        <a:t>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10101"/>
                          </a:solidFill>
                        </a:rPr>
                        <a:t>к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1800" dirty="0" smtClean="0">
                          <a:solidFill>
                            <a:srgbClr val="010101"/>
                          </a:solidFill>
                        </a:rPr>
                        <a:t>рабль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10101"/>
                          </a:solidFill>
                        </a:rPr>
                        <a:t>д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1800" dirty="0" smtClean="0">
                          <a:solidFill>
                            <a:srgbClr val="010101"/>
                          </a:solidFill>
                        </a:rPr>
                        <a:t>рога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10101"/>
                          </a:solidFill>
                        </a:rPr>
                        <a:t>м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1800" dirty="0" smtClean="0">
                          <a:solidFill>
                            <a:srgbClr val="010101"/>
                          </a:solidFill>
                        </a:rPr>
                        <a:t>лоток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10101"/>
                          </a:solidFill>
                        </a:rPr>
                        <a:t>р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я</a:t>
                      </a:r>
                      <a:r>
                        <a:rPr lang="ru-RU" sz="1800" dirty="0" smtClean="0">
                          <a:solidFill>
                            <a:srgbClr val="010101"/>
                          </a:solidFill>
                        </a:rPr>
                        <a:t>бина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/>
                        <a:t>г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sz="1800" b="0" dirty="0" smtClean="0"/>
                        <a:t>ризонт</a:t>
                      </a:r>
                      <a:endParaRPr lang="ru-RU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к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r>
                        <a:rPr lang="ru-RU" b="0" dirty="0" smtClean="0"/>
                        <a:t>ртина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lang="ru-RU" dirty="0" smtClean="0"/>
                        <a:t>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848872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Проверь себя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5112568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bg1">
                    <a:lumMod val="50000"/>
                  </a:schemeClr>
                </a:solidFill>
              </a:rPr>
              <a:t>Вариант1:</a:t>
            </a:r>
            <a: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ru-RU" b="1" dirty="0" smtClean="0">
                <a:solidFill>
                  <a:srgbClr val="002060"/>
                </a:solidFill>
              </a:rPr>
              <a:t>Сахар, кот, ветер;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тётя, сырость, морковь;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дыхание, чтение, мороженое.</a:t>
            </a:r>
            <a:endParaRPr lang="ru-RU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bg1">
                    <a:lumMod val="50000"/>
                  </a:schemeClr>
                </a:solidFill>
              </a:rPr>
              <a:t>Вариант2: </a:t>
            </a:r>
            <a: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Коктейль, пони, ковёр;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мебель, сырость, высота,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решение, меню, здание.</a:t>
            </a:r>
            <a:endParaRPr lang="ru-RU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bg1">
                    <a:lumMod val="50000"/>
                  </a:schemeClr>
                </a:solidFill>
              </a:rPr>
              <a:t>Вариант3:</a:t>
            </a:r>
            <a: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Рояль, костюм, кенгуру;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радость, скорость, одежда,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кино, пианино, пальто.</a:t>
            </a:r>
            <a:endParaRPr lang="ru-RU" b="1" i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03527">
            <a:off x="214795" y="256053"/>
            <a:ext cx="967391" cy="152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672"/>
          <a:stretch>
            <a:fillRect/>
          </a:stretch>
        </p:blipFill>
        <p:spPr bwMode="auto">
          <a:xfrm rot="920005">
            <a:off x="7812527" y="5383248"/>
            <a:ext cx="986490" cy="109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848872" cy="936104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СПАСИБО ЗА УРОК!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03527">
            <a:off x="214795" y="256053"/>
            <a:ext cx="967391" cy="152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672"/>
          <a:stretch>
            <a:fillRect/>
          </a:stretch>
        </p:blipFill>
        <p:spPr bwMode="auto">
          <a:xfrm rot="920005">
            <a:off x="7812527" y="5383248"/>
            <a:ext cx="986490" cy="109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D:\Users\admin\Desktop\2кл. рус. яз\Падежи\1663223564_10-mykaleidoscope-ru-p-malchik-veselii-pinterest-1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1024704"/>
            <a:ext cx="4104456" cy="570228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571472" y="1357298"/>
            <a:ext cx="8229600" cy="4811715"/>
          </a:xfrm>
        </p:spPr>
        <p:txBody>
          <a:bodyPr>
            <a:normAutofit lnSpcReduction="10000"/>
          </a:bodyPr>
          <a:lstStyle/>
          <a:p>
            <a:endParaRPr lang="ru-RU" sz="1000" u="sng" dirty="0" smtClean="0">
              <a:hlinkClick r:id="rId2"/>
            </a:endParaRPr>
          </a:p>
          <a:p>
            <a:pPr>
              <a:lnSpc>
                <a:spcPct val="110000"/>
              </a:lnSpc>
              <a:buNone/>
              <a:defRPr/>
            </a:pPr>
            <a:r>
              <a:rPr lang="ru-RU" sz="1800" dirty="0" smtClean="0">
                <a:solidFill>
                  <a:srgbClr val="0070C0"/>
                </a:solidFill>
              </a:rPr>
              <a:t>Вы можете использовать </a:t>
            </a:r>
          </a:p>
          <a:p>
            <a:pPr>
              <a:lnSpc>
                <a:spcPct val="110000"/>
              </a:lnSpc>
              <a:buNone/>
              <a:defRPr/>
            </a:pPr>
            <a:r>
              <a:rPr lang="ru-RU" sz="1800" dirty="0" smtClean="0">
                <a:solidFill>
                  <a:srgbClr val="0070C0"/>
                </a:solidFill>
              </a:rPr>
              <a:t>данное оформление </a:t>
            </a:r>
          </a:p>
          <a:p>
            <a:pPr>
              <a:lnSpc>
                <a:spcPct val="110000"/>
              </a:lnSpc>
              <a:buNone/>
              <a:defRPr/>
            </a:pPr>
            <a:r>
              <a:rPr lang="ru-RU" sz="1800" dirty="0" smtClean="0">
                <a:solidFill>
                  <a:srgbClr val="0070C0"/>
                </a:solidFill>
              </a:rPr>
              <a:t>для создания своих презентаций, </a:t>
            </a:r>
          </a:p>
          <a:p>
            <a:pPr>
              <a:lnSpc>
                <a:spcPct val="110000"/>
              </a:lnSpc>
              <a:buNone/>
              <a:defRPr/>
            </a:pPr>
            <a:r>
              <a:rPr lang="ru-RU" sz="1800" dirty="0" smtClean="0">
                <a:solidFill>
                  <a:srgbClr val="0070C0"/>
                </a:solidFill>
              </a:rPr>
              <a:t>но в своей работе не забудьте указать </a:t>
            </a:r>
          </a:p>
          <a:p>
            <a:pPr>
              <a:lnSpc>
                <a:spcPct val="110000"/>
              </a:lnSpc>
              <a:buNone/>
              <a:defRPr/>
            </a:pPr>
            <a:r>
              <a:rPr lang="ru-RU" sz="1800" dirty="0" smtClean="0">
                <a:solidFill>
                  <a:srgbClr val="0070C0"/>
                </a:solidFill>
              </a:rPr>
              <a:t>источник шаблона: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sz="1800" dirty="0" smtClean="0">
                <a:solidFill>
                  <a:srgbClr val="0070C0"/>
                </a:solidFill>
              </a:rPr>
              <a:t>Добрая Татьяна Васильевна,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sz="1800" dirty="0" smtClean="0">
                <a:solidFill>
                  <a:srgbClr val="0070C0"/>
                </a:solidFill>
              </a:rPr>
              <a:t>учитель русского языка и литературы,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sz="1800" dirty="0" smtClean="0">
                <a:solidFill>
                  <a:srgbClr val="0070C0"/>
                </a:solidFill>
              </a:rPr>
              <a:t>МБОУ ЧСШ №1 г. Саяногорска</a:t>
            </a:r>
          </a:p>
          <a:p>
            <a:pPr algn="ctr">
              <a:defRPr/>
            </a:pPr>
            <a:endParaRPr lang="ru-RU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buNone/>
              <a:defRPr/>
            </a:pPr>
            <a:r>
              <a:rPr lang="ru-RU" sz="1600" dirty="0" smtClean="0">
                <a:solidFill>
                  <a:srgbClr val="C00000"/>
                </a:solidFill>
              </a:rPr>
              <a:t>ИНТЕРНЕТ-РЕСУРСЫ</a:t>
            </a:r>
            <a:endParaRPr lang="ru-RU" sz="1600" u="sng" dirty="0" smtClean="0">
              <a:solidFill>
                <a:srgbClr val="C00000"/>
              </a:solidFill>
              <a:hlinkClick r:id="rId2"/>
            </a:endParaRPr>
          </a:p>
          <a:p>
            <a:endParaRPr lang="ru-RU" sz="1000" u="sng" dirty="0" smtClean="0">
              <a:hlinkClick r:id="rId2"/>
            </a:endParaRPr>
          </a:p>
          <a:p>
            <a:endParaRPr lang="ru-RU" sz="1000" u="sng" dirty="0" smtClean="0">
              <a:hlinkClick r:id="rId2"/>
            </a:endParaRPr>
          </a:p>
          <a:p>
            <a:r>
              <a:rPr lang="ru-RU" sz="1000" u="sng" dirty="0" smtClean="0">
                <a:hlinkClick r:id="rId2"/>
              </a:rPr>
              <a:t>http://fenix2100.ucoz.com/_fr/1/2081097.jpg</a:t>
            </a:r>
            <a:r>
              <a:rPr lang="ru-RU" sz="1000" dirty="0" smtClean="0"/>
              <a:t> - учим вместе</a:t>
            </a:r>
          </a:p>
          <a:p>
            <a:r>
              <a:rPr lang="ru-RU" sz="1000" u="sng" dirty="0" smtClean="0">
                <a:hlinkClick r:id="rId3"/>
              </a:rPr>
              <a:t>http://static.memrise.com/uploads/things/images/21830513_131116_1812_07.jpg</a:t>
            </a:r>
            <a:r>
              <a:rPr lang="ru-RU" sz="1000" dirty="0" smtClean="0"/>
              <a:t> -карандаш</a:t>
            </a:r>
          </a:p>
          <a:p>
            <a:r>
              <a:rPr lang="ru-RU" sz="1000" u="sng" dirty="0" smtClean="0">
                <a:hlinkClick r:id="rId4"/>
              </a:rPr>
              <a:t>http://img0.joyreactor.cc/pics/post/art-%D0%BF%D0%B5%D1%81%D0%BE%D1%87%D0%BD%D0%B8%D1%86%D0%B0-96681.jpeg</a:t>
            </a:r>
            <a:r>
              <a:rPr lang="ru-RU" sz="1000" dirty="0" smtClean="0"/>
              <a:t> – Прошу…</a:t>
            </a:r>
          </a:p>
          <a:p>
            <a:r>
              <a:rPr lang="ru-RU" sz="1000" u="sng" dirty="0" smtClean="0">
                <a:hlinkClick r:id="rId5"/>
              </a:rPr>
              <a:t>http://muzmokz.imob.su/fdw/1077034/4666_f1353747964.jpg</a:t>
            </a:r>
            <a:r>
              <a:rPr lang="ru-RU" sz="1000" dirty="0" smtClean="0"/>
              <a:t>  Я</a:t>
            </a:r>
          </a:p>
          <a:p>
            <a:r>
              <a:rPr lang="ru-RU" sz="1000" u="sng" dirty="0" smtClean="0">
                <a:hlinkClick r:id="rId6"/>
              </a:rPr>
              <a:t>http://www.ykuwait.net/up/uploads/images/ykuwait-f1567dc1ed.jpg</a:t>
            </a:r>
            <a:r>
              <a:rPr lang="ru-RU" sz="1000" dirty="0" smtClean="0"/>
              <a:t>    Рамка </a:t>
            </a:r>
          </a:p>
          <a:p>
            <a:endParaRPr lang="ru-RU" sz="1000" dirty="0" smtClean="0"/>
          </a:p>
          <a:p>
            <a:pPr algn="ctr"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«http://pedsovet.su/»</a:t>
            </a:r>
            <a:endParaRPr lang="ru-RU" sz="18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1000" dirty="0"/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16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2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672"/>
          <a:stretch>
            <a:fillRect/>
          </a:stretch>
        </p:blipFill>
        <p:spPr bwMode="auto">
          <a:xfrm rot="920005">
            <a:off x="7842532" y="5325886"/>
            <a:ext cx="986490" cy="109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03527">
            <a:off x="357639" y="113202"/>
            <a:ext cx="967391" cy="152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6072206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600" dirty="0" smtClean="0">
                <a:solidFill>
                  <a:srgbClr val="FF0000"/>
                </a:solidFill>
              </a:rPr>
              <a:t>УЧИМ ВМЕСТЕ</a:t>
            </a:r>
            <a:r>
              <a:rPr lang="ru-RU" b="1" spc="600" dirty="0" smtClean="0">
                <a:solidFill>
                  <a:srgbClr val="FF0000"/>
                </a:solidFill>
              </a:rPr>
              <a:t>!</a:t>
            </a:r>
            <a:endParaRPr lang="ru-RU" b="1" spc="600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Род имён существительных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5069160"/>
          </a:xfrm>
        </p:spPr>
        <p:txBody>
          <a:bodyPr>
            <a:noAutofit/>
          </a:bodyPr>
          <a:lstStyle/>
          <a:p>
            <a:pPr eaLnBrk="0" hangingPunct="0">
              <a:spcBef>
                <a:spcPts val="0"/>
              </a:spcBef>
              <a:buSzPct val="75000"/>
              <a:buNone/>
              <a:defRPr/>
            </a:pP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Цель: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Определять род имен существительных.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b="1" i="1" dirty="0" smtClean="0">
                <a:solidFill>
                  <a:schemeClr val="bg1">
                    <a:lumMod val="50000"/>
                  </a:schemeClr>
                </a:solidFill>
              </a:rPr>
              <a:t>Задачи:</a:t>
            </a:r>
            <a: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ü"/>
              <a:defRPr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содействовать формированию умений определять род имен существительных; 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ü"/>
              <a:defRPr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классифицировать имена существительные по родам и обосновывать правильность определения рода;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ü"/>
              <a:defRPr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развивать наблюдательность, 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внимание, устную и письменную речь.</a:t>
            </a:r>
          </a:p>
          <a:p>
            <a:pPr marL="1062900" eaLnBrk="0" hangingPunct="0">
              <a:lnSpc>
                <a:spcPct val="120000"/>
              </a:lnSpc>
              <a:spcBef>
                <a:spcPts val="0"/>
              </a:spcBef>
              <a:buClr>
                <a:srgbClr val="A50021"/>
              </a:buClr>
              <a:buSzPct val="80000"/>
              <a:buNone/>
              <a:defRPr/>
            </a:pPr>
            <a: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0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672"/>
          <a:stretch>
            <a:fillRect/>
          </a:stretch>
        </p:blipFill>
        <p:spPr bwMode="auto">
          <a:xfrm rot="920005">
            <a:off x="7812527" y="5383248"/>
            <a:ext cx="986490" cy="109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03527">
            <a:off x="214795" y="256053"/>
            <a:ext cx="967391" cy="152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20880" cy="85010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Имя существительное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Autofit/>
          </a:bodyPr>
          <a:lstStyle/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Имя существительное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— это часть речи, которая обозначает предмет и изменяется по падежам и числам. 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Род существительных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— постоянный грамматический признак. 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Род есть только у существительных в форме единственного числа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</a:t>
            </a:r>
            <a:endParaRPr lang="ru-RU" i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0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672"/>
          <a:stretch>
            <a:fillRect/>
          </a:stretch>
        </p:blipFill>
        <p:spPr bwMode="auto">
          <a:xfrm rot="920005">
            <a:off x="7812527" y="5383248"/>
            <a:ext cx="986490" cy="109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03527">
            <a:off x="214795" y="256053"/>
            <a:ext cx="967391" cy="152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20880" cy="85010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Имя существительное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4925144"/>
          </a:xfrm>
        </p:spPr>
        <p:txBody>
          <a:bodyPr>
            <a:noAutofit/>
          </a:bodyPr>
          <a:lstStyle/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Существует три рода имен существительных: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sz="2400" i="1" dirty="0" smtClean="0">
                <a:solidFill>
                  <a:schemeClr val="bg1">
                    <a:lumMod val="50000"/>
                  </a:schemeClr>
                </a:solidFill>
              </a:rPr>
              <a:t>           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мужской;</a:t>
            </a:r>
          </a:p>
          <a:p>
            <a:pPr marL="1062900" eaLnBrk="0" hangingPunct="0">
              <a:lnSpc>
                <a:spcPct val="120000"/>
              </a:lnSpc>
              <a:spcBef>
                <a:spcPts val="0"/>
              </a:spcBef>
              <a:buClr>
                <a:srgbClr val="A50021"/>
              </a:buClr>
              <a:buSzPct val="80000"/>
              <a:buNone/>
              <a:defRPr/>
            </a:pP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женский;</a:t>
            </a:r>
          </a:p>
          <a:p>
            <a:pPr marL="1062900" eaLnBrk="0" hangingPunct="0">
              <a:lnSpc>
                <a:spcPct val="120000"/>
              </a:lnSpc>
              <a:spcBef>
                <a:spcPts val="0"/>
              </a:spcBef>
              <a:buClr>
                <a:srgbClr val="A50021"/>
              </a:buClr>
              <a:buSzPct val="80000"/>
              <a:buNone/>
              <a:defRPr/>
            </a:pP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средний.</a:t>
            </a:r>
            <a:endParaRPr lang="ru-RU" sz="2400" b="1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Род существительного можно определить, согласовав с ним притяжательное местоимение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мой:</a:t>
            </a: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sz="2200" i="1" dirty="0" smtClean="0">
                <a:solidFill>
                  <a:schemeClr val="accent3">
                    <a:lumMod val="50000"/>
                  </a:schemeClr>
                </a:solidFill>
              </a:rPr>
              <a:t>мой сын, мой воевода, мой занавес, мой домишко – </a:t>
            </a:r>
            <a:r>
              <a:rPr lang="ru-RU" sz="2200" b="1" i="1" dirty="0" smtClean="0">
                <a:solidFill>
                  <a:schemeClr val="accent3">
                    <a:lumMod val="50000"/>
                  </a:schemeClr>
                </a:solidFill>
              </a:rPr>
              <a:t>мужской род</a:t>
            </a:r>
            <a:r>
              <a:rPr lang="ru-RU" sz="2200" i="1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sz="2200" i="1" dirty="0" smtClean="0">
                <a:solidFill>
                  <a:schemeClr val="accent3">
                    <a:lumMod val="50000"/>
                  </a:schemeClr>
                </a:solidFill>
              </a:rPr>
              <a:t>моя жена, моя стена, моя ночь – </a:t>
            </a:r>
            <a:r>
              <a:rPr lang="ru-RU" sz="2200" b="1" i="1" dirty="0" smtClean="0">
                <a:solidFill>
                  <a:schemeClr val="accent3">
                    <a:lumMod val="50000"/>
                  </a:schemeClr>
                </a:solidFill>
              </a:rPr>
              <a:t>женский род</a:t>
            </a:r>
            <a:r>
              <a:rPr lang="ru-RU" sz="2200" i="1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sz="2200" i="1" dirty="0" smtClean="0">
                <a:solidFill>
                  <a:schemeClr val="accent3">
                    <a:lumMod val="50000"/>
                  </a:schemeClr>
                </a:solidFill>
              </a:rPr>
              <a:t>моё окно, моё небо, моё животное – </a:t>
            </a:r>
            <a:r>
              <a:rPr lang="ru-RU" sz="2200" b="1" i="1" dirty="0" smtClean="0">
                <a:solidFill>
                  <a:schemeClr val="accent3">
                    <a:lumMod val="50000"/>
                  </a:schemeClr>
                </a:solidFill>
              </a:rPr>
              <a:t>средний род</a:t>
            </a:r>
            <a:r>
              <a:rPr lang="ru-RU" sz="2200" i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0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672"/>
          <a:stretch>
            <a:fillRect/>
          </a:stretch>
        </p:blipFill>
        <p:spPr bwMode="auto">
          <a:xfrm rot="920005">
            <a:off x="7867613" y="5412144"/>
            <a:ext cx="986490" cy="109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03527">
            <a:off x="214795" y="256053"/>
            <a:ext cx="967391" cy="152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Мужской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— он, мой.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Существительные мужского рода в форме именительного падежа единственного числа имеют окончания </a:t>
            </a:r>
            <a:r>
              <a:rPr lang="ru-RU" b="1" dirty="0" smtClean="0">
                <a:solidFill>
                  <a:srgbClr val="002060"/>
                </a:solidFill>
              </a:rPr>
              <a:t>-а, -я, и нулевое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Примеры существительных мужского рода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брат, стол, папа, орел. </a:t>
            </a:r>
            <a:endParaRPr lang="ru-RU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endParaRPr lang="ru-RU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0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672"/>
          <a:stretch>
            <a:fillRect/>
          </a:stretch>
        </p:blipFill>
        <p:spPr bwMode="auto">
          <a:xfrm rot="920005">
            <a:off x="7812527" y="5383248"/>
            <a:ext cx="986490" cy="109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03527">
            <a:off x="214795" y="256053"/>
            <a:ext cx="967391" cy="152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20880" cy="85010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Имя существительное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Женский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— она, моя.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Существительные женского рода в форме именительного падежа единственного числа имеют окончания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-а, -я, и нулевое.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Примеры существительных женского рода: 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земля, кошка, любовь.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ru-RU" b="1" dirty="0"/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0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672"/>
          <a:stretch>
            <a:fillRect/>
          </a:stretch>
        </p:blipFill>
        <p:spPr bwMode="auto">
          <a:xfrm rot="920005">
            <a:off x="7812527" y="5383248"/>
            <a:ext cx="986490" cy="109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03527">
            <a:off x="214795" y="256053"/>
            <a:ext cx="967391" cy="152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20880" cy="85010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Имя существительное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Средний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— оно, мое.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Существительные среднего рода в форме именительного падежа единственного числа имеют окончания </a:t>
            </a:r>
            <a:r>
              <a:rPr lang="ru-RU" b="1" dirty="0" smtClean="0">
                <a:solidFill>
                  <a:srgbClr val="002060"/>
                </a:solidFill>
              </a:rPr>
              <a:t>-о, -е.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Примеры существительных среднего рода: </a:t>
            </a:r>
          </a:p>
          <a:p>
            <a:pPr eaLnBrk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серебро, солнце, озеро.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0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672"/>
          <a:stretch>
            <a:fillRect/>
          </a:stretch>
        </p:blipFill>
        <p:spPr bwMode="auto">
          <a:xfrm rot="920005">
            <a:off x="7812527" y="5383248"/>
            <a:ext cx="986490" cy="109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503527">
            <a:off x="214795" y="256053"/>
            <a:ext cx="967391" cy="152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20880" cy="85010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Имя существительное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1044</Words>
  <Application>Microsoft Office PowerPoint</Application>
  <PresentationFormat>Экран (4:3)</PresentationFormat>
  <Paragraphs>223</Paragraphs>
  <Slides>24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Род имён существительных в начальной школе.</vt:lpstr>
      <vt:lpstr>Слайд 2</vt:lpstr>
      <vt:lpstr>Слайд 3</vt:lpstr>
      <vt:lpstr>Род имён существительных</vt:lpstr>
      <vt:lpstr>Имя существительное</vt:lpstr>
      <vt:lpstr>Имя существительное</vt:lpstr>
      <vt:lpstr>Имя существительное</vt:lpstr>
      <vt:lpstr>Имя существительное</vt:lpstr>
      <vt:lpstr>Имя существительное</vt:lpstr>
      <vt:lpstr>Имя существительное</vt:lpstr>
      <vt:lpstr>Определение рода имён существительных</vt:lpstr>
      <vt:lpstr>Определение рода имён существительных</vt:lpstr>
      <vt:lpstr>Определение рода имён существительных</vt:lpstr>
      <vt:lpstr>Окончания имён существительных</vt:lpstr>
      <vt:lpstr>Определение рода имён существительных</vt:lpstr>
      <vt:lpstr>Окончания имён существительных</vt:lpstr>
      <vt:lpstr>ФИЗКУЛЬТМИНУТКА!</vt:lpstr>
      <vt:lpstr>Задания по карточкам</vt:lpstr>
      <vt:lpstr>Проверь себя</vt:lpstr>
      <vt:lpstr>Запиши слова в три столбика  по родам.</vt:lpstr>
      <vt:lpstr>Проверь себя</vt:lpstr>
      <vt:lpstr>Проверь себя</vt:lpstr>
      <vt:lpstr>СПАСИБО ЗА УРОК!</vt:lpstr>
      <vt:lpstr>Слайд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admin</cp:lastModifiedBy>
  <cp:revision>113</cp:revision>
  <dcterms:created xsi:type="dcterms:W3CDTF">2014-08-05T17:52:31Z</dcterms:created>
  <dcterms:modified xsi:type="dcterms:W3CDTF">2024-01-08T10:54:44Z</dcterms:modified>
</cp:coreProperties>
</file>