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9" r:id="rId21"/>
    <p:sldId id="25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9D7A-C991-47AA-8D19-415BF6DFC7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B9F88-017E-4151-BD9C-EBDC9F86E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0D0D9-C223-4556-B36D-DBF75EB51F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B024-9AAF-4E4B-9AB1-69F51A8335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30CAD-D683-4CBF-8309-4318D3130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98AD6-1EDB-49EE-98DF-D5C2D8A2CD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F552-1640-4179-BBD3-27B5A25922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C248-64BB-4A45-ADA2-09B7B03E90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8FE6F-93AD-451F-B37B-3E4AE4231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4BB-230D-4512-8F0F-265E4CFB61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07BB5-75FB-4C79-B683-0F027D801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A802EA-E263-4D29-8401-A40A0D6BDE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207/56602522.25/0_76cb9_487a9a07_XL" TargetMode="External"/><Relationship Id="rId7" Type="http://schemas.openxmlformats.org/officeDocument/2006/relationships/hyperlink" Target="http://radikal.ua/data/upload/49112/4efc3/3bd0a3d6bb.jpg" TargetMode="External"/><Relationship Id="rId2" Type="http://schemas.openxmlformats.org/officeDocument/2006/relationships/hyperlink" Target="http://allforchildren.ru/pictures/showimg/school5/school0544jp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orchildren.ru/pictures/showimg/school7/school0710jpg.htm" TargetMode="External"/><Relationship Id="rId5" Type="http://schemas.openxmlformats.org/officeDocument/2006/relationships/hyperlink" Target="http://mants.ru/uploads/posts/2011-06/1308829636_6.jpg" TargetMode="External"/><Relationship Id="rId4" Type="http://schemas.openxmlformats.org/officeDocument/2006/relationships/hyperlink" Target="http://seta-ha.ru/pr_img/M-19686571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04664"/>
            <a:ext cx="7561263" cy="19024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B00000"/>
                </a:solidFill>
              </a:rPr>
              <a:t>Особенности формирования временных представлений у детей младшего школьного возраста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6" name="Picture 6" descr="H:\особенности формиования времени\KDTTrk25YE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58060"/>
            <a:ext cx="4932040" cy="419994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4581128"/>
            <a:ext cx="4600451" cy="16561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dirty="0"/>
              <a:t>Автор </a:t>
            </a:r>
            <a:r>
              <a:rPr lang="ru-RU" sz="2000" b="1" i="1" dirty="0" smtClean="0"/>
              <a:t>работы:</a:t>
            </a:r>
            <a:endParaRPr lang="ru-RU" sz="2000" b="1" i="1" dirty="0"/>
          </a:p>
          <a:p>
            <a:pPr>
              <a:lnSpc>
                <a:spcPct val="80000"/>
              </a:lnSpc>
            </a:pPr>
            <a:r>
              <a:rPr lang="ru-RU" sz="2000" b="1" i="1" dirty="0" err="1" smtClean="0"/>
              <a:t>Науменко</a:t>
            </a:r>
            <a:r>
              <a:rPr lang="ru-RU" sz="2000" b="1" i="1" dirty="0" smtClean="0"/>
              <a:t> </a:t>
            </a:r>
            <a:r>
              <a:rPr lang="ru-RU" sz="2000" b="1" i="1" dirty="0"/>
              <a:t>Елена </a:t>
            </a:r>
            <a:r>
              <a:rPr lang="ru-RU" sz="2000" b="1" i="1" dirty="0" smtClean="0"/>
              <a:t>Викторовна </a:t>
            </a:r>
            <a:endParaRPr lang="ru-RU" sz="2000" b="1" i="1" dirty="0"/>
          </a:p>
          <a:p>
            <a:pPr>
              <a:lnSpc>
                <a:spcPct val="80000"/>
              </a:lnSpc>
            </a:pPr>
            <a:r>
              <a:rPr lang="ru-RU" sz="2000" b="1" i="1" dirty="0"/>
              <a:t>учитель начальных классов 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/>
              <a:t>МОУ «СОШ №20» имени И.А.Рыбалко</a:t>
            </a:r>
            <a:endParaRPr lang="ru-RU" sz="2000" b="1" i="1" dirty="0"/>
          </a:p>
          <a:p>
            <a:pPr>
              <a:lnSpc>
                <a:spcPct val="80000"/>
              </a:lnSpc>
            </a:pPr>
            <a:r>
              <a:rPr lang="ru-RU" sz="2000" b="1" i="1" dirty="0"/>
              <a:t>г. </a:t>
            </a:r>
            <a:r>
              <a:rPr lang="ru-RU" sz="2000" b="1" i="1" dirty="0" smtClean="0"/>
              <a:t>Тверь 2024год</a:t>
            </a:r>
            <a:endParaRPr lang="ru-RU" sz="20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opranoclub.ru/wp-content/uploads/2023/07/featured_image-184.jpg"/>
          <p:cNvPicPr>
            <a:picLocks noChangeAspect="1" noChangeArrowheads="1"/>
          </p:cNvPicPr>
          <p:nvPr/>
        </p:nvPicPr>
        <p:blipFill>
          <a:blip r:embed="rId2" cstate="print"/>
          <a:srcRect l="2201" r="2271"/>
          <a:stretch>
            <a:fillRect/>
          </a:stretch>
        </p:blipFill>
        <p:spPr bwMode="auto">
          <a:xfrm>
            <a:off x="-103182" y="188640"/>
            <a:ext cx="9350364" cy="652534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676456" cy="1728192"/>
          </a:xfrm>
        </p:spPr>
        <p:txBody>
          <a:bodyPr/>
          <a:lstStyle/>
          <a:p>
            <a:pPr algn="r">
              <a:spcAft>
                <a:spcPts val="0"/>
              </a:spcAft>
            </a:pPr>
            <a:r>
              <a:rPr lang="ru-RU" sz="2800" dirty="0" smtClean="0">
                <a:ea typeface="Calibri"/>
              </a:rPr>
              <a:t>Формирование временных представлений ведётся в строгой последовательности предусмотренной школьной программой курса начальной математики. </a:t>
            </a:r>
            <a:endParaRPr lang="ru-RU" sz="2400" dirty="0" smtClean="0">
              <a:latin typeface="Calibri"/>
              <a:ea typeface="Calibri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619672" y="1556792"/>
            <a:ext cx="70567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соответствии с этим, можно выделить такие задачи изучения времени:</a:t>
            </a:r>
            <a:endParaRPr lang="ru-RU" sz="2400" kern="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r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Сформировать представление о времени.</a:t>
            </a:r>
            <a:endParaRPr lang="ru-RU" sz="2400" kern="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r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Знакомство с единицами времени и их соотношение между ними (секунда, минута, час, сутки, неделя, месяц, год). </a:t>
            </a:r>
            <a:endParaRPr lang="ru-RU" sz="2400" kern="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r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Овладение навыка определения времени по часам.</a:t>
            </a:r>
            <a:endParaRPr lang="ru-RU" sz="2400" kern="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r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Сформировать умение у учащихся, переводить время в единицы других наименований.</a:t>
            </a:r>
            <a:endParaRPr lang="ru-RU" sz="2400" kern="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r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Сформировать умения выполнять арифметические действия с величинами, различных единиц времени. </a:t>
            </a:r>
            <a:endParaRPr lang="ru-RU" sz="2400" kern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>
                <a:solidFill>
                  <a:srgbClr val="B00000"/>
                </a:solidFill>
              </a:rPr>
              <a:t>Соедини название стрелочками по порядку</a:t>
            </a:r>
            <a:endParaRPr lang="ru-RU" dirty="0">
              <a:solidFill>
                <a:srgbClr val="B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2120" y="4581128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завтра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700808"/>
            <a:ext cx="22958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позавчера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996952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вчера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2996952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4005064"/>
            <a:ext cx="26642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послезавтра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948264" y="3717032"/>
            <a:ext cx="504056" cy="7920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572000" y="4437112"/>
            <a:ext cx="936104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979712" y="2060848"/>
            <a:ext cx="1440160" cy="7920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87824" y="3284984"/>
            <a:ext cx="331236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Стрелка вправо с вырезом 21"/>
          <p:cNvSpPr/>
          <p:nvPr/>
        </p:nvSpPr>
        <p:spPr>
          <a:xfrm flipH="1">
            <a:off x="2483768" y="5445224"/>
            <a:ext cx="2664296" cy="8446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9512" y="4365104"/>
            <a:ext cx="2160240" cy="24928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rgbClr val="B00000"/>
                </a:solidFill>
              </a:rPr>
              <a:t>Режим дня</a:t>
            </a:r>
            <a:endParaRPr lang="ru-RU" dirty="0">
              <a:solidFill>
                <a:srgbClr val="B00000"/>
              </a:solidFill>
            </a:endParaRPr>
          </a:p>
        </p:txBody>
      </p:sp>
      <p:pic>
        <p:nvPicPr>
          <p:cNvPr id="26626" name="Picture 2" descr="H:\особенности формиования времени\1674161729_gas-kvas-com-p-izobrazit-rezhim-dnya-rebenka-v-risunkakh-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37" t="6615" r="60625" b="63002"/>
          <a:stretch>
            <a:fillRect/>
          </a:stretch>
        </p:blipFill>
        <p:spPr bwMode="auto">
          <a:xfrm>
            <a:off x="6876256" y="548680"/>
            <a:ext cx="1691680" cy="1390060"/>
          </a:xfrm>
          <a:prstGeom prst="rect">
            <a:avLst/>
          </a:prstGeom>
          <a:noFill/>
        </p:spPr>
      </p:pic>
      <p:pic>
        <p:nvPicPr>
          <p:cNvPr id="26627" name="Picture 3" descr="H:\особенности формиования времени\1674161729_gas-kvas-com-p-izobrazit-rezhim-dnya-rebenka-v-risunkakh-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487" r="61111" b="35313"/>
          <a:stretch>
            <a:fillRect/>
          </a:stretch>
        </p:blipFill>
        <p:spPr bwMode="auto">
          <a:xfrm>
            <a:off x="6012160" y="4221088"/>
            <a:ext cx="2520279" cy="1440160"/>
          </a:xfrm>
          <a:prstGeom prst="rect">
            <a:avLst/>
          </a:prstGeom>
          <a:noFill/>
        </p:spPr>
      </p:pic>
      <p:pic>
        <p:nvPicPr>
          <p:cNvPr id="6" name="Picture 3" descr="H:\особенности формиования времени\1674161729_gas-kvas-com-p-izobrazit-rezhim-dnya-rebenka-v-risunkakh-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44" t="63277" r="60000"/>
          <a:stretch>
            <a:fillRect/>
          </a:stretch>
        </p:blipFill>
        <p:spPr bwMode="auto">
          <a:xfrm>
            <a:off x="3635896" y="980728"/>
            <a:ext cx="1656184" cy="1875433"/>
          </a:xfrm>
          <a:prstGeom prst="rect">
            <a:avLst/>
          </a:prstGeom>
          <a:noFill/>
        </p:spPr>
      </p:pic>
      <p:pic>
        <p:nvPicPr>
          <p:cNvPr id="7" name="Picture 3" descr="H:\особенности формиования времени\1674161729_gas-kvas-com-p-izobrazit-rezhim-dnya-rebenka-v-risunkakh-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89" r="36667" b="67570"/>
          <a:stretch>
            <a:fillRect/>
          </a:stretch>
        </p:blipFill>
        <p:spPr bwMode="auto">
          <a:xfrm>
            <a:off x="5652120" y="2132856"/>
            <a:ext cx="1584176" cy="1656184"/>
          </a:xfrm>
          <a:prstGeom prst="rect">
            <a:avLst/>
          </a:prstGeom>
          <a:noFill/>
        </p:spPr>
      </p:pic>
      <p:pic>
        <p:nvPicPr>
          <p:cNvPr id="9" name="Picture 3" descr="H:\особенности формиования времени\1674161729_gas-kvas-com-p-izobrazit-rezhim-dnya-rebenka-v-risunkakh-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111" t="33667" b="28263"/>
          <a:stretch>
            <a:fillRect/>
          </a:stretch>
        </p:blipFill>
        <p:spPr bwMode="auto">
          <a:xfrm>
            <a:off x="3635896" y="3933056"/>
            <a:ext cx="1872209" cy="1944216"/>
          </a:xfrm>
          <a:prstGeom prst="snip2SameRect">
            <a:avLst>
              <a:gd name="adj1" fmla="val 33748"/>
              <a:gd name="adj2" fmla="val 0"/>
            </a:avLst>
          </a:prstGeom>
          <a:noFill/>
        </p:spPr>
      </p:pic>
      <p:pic>
        <p:nvPicPr>
          <p:cNvPr id="10" name="Picture 3" descr="H:\особенности формиования времени\1674161729_gas-kvas-com-p-izobrazit-rezhim-dnya-rebenka-v-risunkakh-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674" t="8460" r="11659" b="60520"/>
          <a:stretch>
            <a:fillRect/>
          </a:stretch>
        </p:blipFill>
        <p:spPr bwMode="auto">
          <a:xfrm>
            <a:off x="899592" y="908720"/>
            <a:ext cx="1728192" cy="1584176"/>
          </a:xfrm>
          <a:prstGeom prst="round2DiagRect">
            <a:avLst>
              <a:gd name="adj1" fmla="val 16667"/>
              <a:gd name="adj2" fmla="val 34482"/>
            </a:avLst>
          </a:prstGeom>
          <a:noFill/>
        </p:spPr>
      </p:pic>
      <p:pic>
        <p:nvPicPr>
          <p:cNvPr id="8" name="Picture 3" descr="H:\особенности формиования времени\1674161729_gas-kvas-com-p-izobrazit-rezhim-dnya-rebenka-v-risunkakh-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89" t="62466" r="22222" b="5104"/>
          <a:stretch>
            <a:fillRect/>
          </a:stretch>
        </p:blipFill>
        <p:spPr bwMode="auto">
          <a:xfrm>
            <a:off x="1907704" y="2708920"/>
            <a:ext cx="2520280" cy="1656184"/>
          </a:xfrm>
          <a:prstGeom prst="snipRoundRect">
            <a:avLst>
              <a:gd name="adj1" fmla="val 16667"/>
              <a:gd name="adj2" fmla="val 34592"/>
            </a:avLst>
          </a:prstGeom>
          <a:noFill/>
        </p:spPr>
      </p:pic>
      <p:sp>
        <p:nvSpPr>
          <p:cNvPr id="11" name="Стрелка вправо с вырезом 10"/>
          <p:cNvSpPr/>
          <p:nvPr/>
        </p:nvSpPr>
        <p:spPr>
          <a:xfrm flipH="1">
            <a:off x="3131840" y="5805264"/>
            <a:ext cx="2664296" cy="8446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179512" y="4365104"/>
            <a:ext cx="2160240" cy="24928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rgbClr val="B00000"/>
                </a:solidFill>
              </a:rPr>
              <a:t>Режим дня</a:t>
            </a:r>
            <a:endParaRPr lang="ru-RU" dirty="0">
              <a:solidFill>
                <a:srgbClr val="B00000"/>
              </a:solidFill>
            </a:endParaRPr>
          </a:p>
        </p:txBody>
      </p:sp>
      <p:pic>
        <p:nvPicPr>
          <p:cNvPr id="26627" name="Picture 3" descr="H:\особенности формиования времени\1674161729_gas-kvas-com-p-izobrazit-rezhim-dnya-rebenka-v-risunkakh-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052736"/>
            <a:ext cx="6480720" cy="510694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987824" y="90872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6136" y="90872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96336" y="170080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56376" y="436510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92080" y="60212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39752" y="494116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19672" y="270892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B00000"/>
                </a:solidFill>
              </a:rPr>
              <a:t>Вчера, сегодня, завтра.</a:t>
            </a:r>
            <a:endParaRPr lang="ru-RU" dirty="0">
              <a:solidFill>
                <a:srgbClr val="B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6928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День, который наступил?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День, который уже закончился?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День, который только будет?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1484784"/>
            <a:ext cx="180020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32240" y="2348880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вчера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3140968"/>
            <a:ext cx="1800200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завтра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547664" y="3861048"/>
            <a:ext cx="7200800" cy="22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/>
              <a:t>«Мы будем рисовать…»</a:t>
            </a:r>
          </a:p>
          <a:p>
            <a:pPr marL="342900" lvl="0" indent="-342900" algn="r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/>
              <a:t>«Вы ходили в цирк…»</a:t>
            </a:r>
          </a:p>
          <a:p>
            <a:pPr marL="342900" indent="-342900" algn="r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/>
              <a:t>«Мы играем…» </a:t>
            </a:r>
          </a:p>
          <a:p>
            <a:pPr marL="342900" lvl="0" indent="-342900" algn="r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5733256"/>
            <a:ext cx="180020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4869160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вчера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4005064"/>
            <a:ext cx="1800200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завтра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661248"/>
            <a:ext cx="5904656" cy="922114"/>
          </a:xfrm>
        </p:spPr>
        <p:txBody>
          <a:bodyPr/>
          <a:lstStyle/>
          <a:p>
            <a:r>
              <a:rPr lang="ru-RU" dirty="0" smtClean="0">
                <a:solidFill>
                  <a:srgbClr val="B00000"/>
                </a:solidFill>
              </a:rPr>
              <a:t>Когда это бывает?</a:t>
            </a:r>
            <a:endParaRPr lang="ru-RU" dirty="0">
              <a:solidFill>
                <a:srgbClr val="B00000"/>
              </a:solidFill>
            </a:endParaRPr>
          </a:p>
        </p:txBody>
      </p:sp>
      <p:pic>
        <p:nvPicPr>
          <p:cNvPr id="4" name="Содержимое 3" descr="101852479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024" y="188640"/>
            <a:ext cx="7509405" cy="5256584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79904" cy="1872208"/>
          </a:xfrm>
        </p:spPr>
        <p:txBody>
          <a:bodyPr/>
          <a:lstStyle/>
          <a:p>
            <a:pPr algn="r"/>
            <a:r>
              <a:rPr lang="ru-RU" dirty="0" smtClean="0"/>
              <a:t>..., март, апрель, май, …, июль!</a:t>
            </a:r>
          </a:p>
          <a:p>
            <a:pPr algn="r"/>
            <a:r>
              <a:rPr lang="ru-RU" dirty="0" smtClean="0"/>
              <a:t>Май, …, …, август, …, …, ноябрь!</a:t>
            </a:r>
          </a:p>
          <a:p>
            <a:pPr algn="r"/>
            <a:r>
              <a:rPr lang="ru-RU" dirty="0" smtClean="0"/>
              <a:t>Февраль, …, …, …, июнь, …, …, сентябрь! 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936103"/>
          </a:xfrm>
        </p:spPr>
        <p:txBody>
          <a:bodyPr/>
          <a:lstStyle/>
          <a:p>
            <a:r>
              <a:rPr lang="ru-RU" sz="4000" dirty="0" smtClean="0">
                <a:solidFill>
                  <a:srgbClr val="B00000"/>
                </a:solidFill>
              </a:rPr>
              <a:t>Впиши пропущенные месяцы</a:t>
            </a:r>
            <a:endParaRPr lang="ru-RU" sz="4000" dirty="0">
              <a:solidFill>
                <a:srgbClr val="B00000"/>
              </a:solidFill>
            </a:endParaRPr>
          </a:p>
        </p:txBody>
      </p:sp>
      <p:pic>
        <p:nvPicPr>
          <p:cNvPr id="3074" name="Picture 2" descr="H:\особенности формиования времени\1681329985_pictures-pibig-info-p-otrivnoi-kalendar-raskraska-vkontakte-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605667" cy="219738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1560" y="3717032"/>
            <a:ext cx="82799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3200" kern="0" dirty="0" smtClean="0">
                <a:latin typeface="+mn-lt"/>
                <a:cs typeface="+mn-cs"/>
              </a:rPr>
              <a:t>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прель, май, …, июль, …,…!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Январь, …, …, апрель, …, …, июль!</a:t>
            </a:r>
          </a:p>
          <a:p>
            <a:pPr marL="342900" lvl="0" indent="-342900" algn="r">
              <a:spcBef>
                <a:spcPct val="20000"/>
              </a:spcBef>
              <a:buFontTx/>
              <a:buChar char="•"/>
            </a:pPr>
            <a:r>
              <a:rPr lang="ru-RU" sz="3200" kern="0" dirty="0" smtClean="0"/>
              <a:t>Май, июнь, …, …, сентябрь,…, ноябрь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764704"/>
            <a:ext cx="1800200" cy="3960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ЯНВАРЬ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1736812"/>
            <a:ext cx="1800200" cy="39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ИЮНЬ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1250758"/>
            <a:ext cx="1800200" cy="3960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АПРЕЛЬ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3194974"/>
            <a:ext cx="1800200" cy="3960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ФЕВРАЛЬ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2222866"/>
            <a:ext cx="1800200" cy="3960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АВГУСТ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2708920"/>
            <a:ext cx="1800200" cy="3960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4" y="3681028"/>
            <a:ext cx="1800200" cy="39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СЕНТЯБРЬ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7824" y="4167082"/>
            <a:ext cx="1800200" cy="3960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ДЕКАБРЬ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4653136"/>
            <a:ext cx="1800200" cy="3960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ИЮЛЬ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5139190"/>
            <a:ext cx="1800200" cy="39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ОКТЯБРЬ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5625244"/>
            <a:ext cx="1800200" cy="3960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МАЙ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6111298"/>
            <a:ext cx="1800200" cy="3960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НОЯБРЬ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48264" y="1250758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48264" y="1736812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948264" y="5625244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948264" y="3681028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948264" y="4167082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948264" y="3194974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948264" y="764704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48264" y="4653136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948264" y="2222866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948264" y="5139190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948264" y="2708920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948264" y="6111298"/>
            <a:ext cx="86409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19024454" flipH="1">
            <a:off x="-163664" y="2237176"/>
            <a:ext cx="2636517" cy="1086104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Проверь себя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79512" y="3861048"/>
            <a:ext cx="2592288" cy="29969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932040" y="908720"/>
            <a:ext cx="2016224" cy="108012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860032" y="1484784"/>
            <a:ext cx="2088232" cy="475252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860032" y="1988840"/>
            <a:ext cx="2016224" cy="136815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860032" y="2420888"/>
            <a:ext cx="2016224" cy="237626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860032" y="2852936"/>
            <a:ext cx="2016224" cy="100811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860032" y="3356992"/>
            <a:ext cx="2088232" cy="237626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860032" y="2492896"/>
            <a:ext cx="2016224" cy="136815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4860032" y="1484784"/>
            <a:ext cx="2016224" cy="288032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4860032" y="1052736"/>
            <a:ext cx="2016224" cy="381642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860032" y="5301208"/>
            <a:ext cx="2016224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4932040" y="4437112"/>
            <a:ext cx="1944216" cy="134076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4860032" y="2924944"/>
            <a:ext cx="2016224" cy="331236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B00000"/>
                </a:solidFill>
              </a:rPr>
              <a:t>Ориентировка по часам</a:t>
            </a:r>
            <a:endParaRPr lang="ru-RU" dirty="0">
              <a:solidFill>
                <a:srgbClr val="B00000"/>
              </a:solidFill>
            </a:endParaRPr>
          </a:p>
        </p:txBody>
      </p:sp>
      <p:pic>
        <p:nvPicPr>
          <p:cNvPr id="27654" name="Picture 6" descr="H:\особенности формиования времен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3068960" cy="3068960"/>
          </a:xfrm>
          <a:prstGeom prst="rect">
            <a:avLst/>
          </a:prstGeom>
          <a:noFill/>
        </p:spPr>
      </p:pic>
      <p:pic>
        <p:nvPicPr>
          <p:cNvPr id="27655" name="Picture 7" descr="H:\особенности формиования времени\s1200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196752"/>
            <a:ext cx="3336371" cy="2502278"/>
          </a:xfrm>
          <a:prstGeom prst="rect">
            <a:avLst/>
          </a:prstGeom>
          <a:noFill/>
        </p:spPr>
      </p:pic>
      <p:pic>
        <p:nvPicPr>
          <p:cNvPr id="6" name="Содержимое 5" descr="af24be3f9c989a0471e334ac3aee53d9-transforme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5837" t="3814" r="22257" b="5499"/>
          <a:stretch>
            <a:fillRect/>
          </a:stretch>
        </p:blipFill>
        <p:spPr>
          <a:xfrm>
            <a:off x="3059832" y="908720"/>
            <a:ext cx="5760640" cy="5661318"/>
          </a:xfr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129614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Особенности формирования временных представлений</a:t>
            </a:r>
            <a:endParaRPr lang="ru-RU" sz="4000" dirty="0">
              <a:solidFill>
                <a:srgbClr val="B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2"/>
            <a:ext cx="8064500" cy="4105175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проблемой времени человек сталкивается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ежедневно</a:t>
            </a:r>
            <a:r>
              <a:rPr lang="ru-RU" dirty="0" smtClean="0"/>
              <a:t>.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Вся жизнь человека тесно связана с временем, с умением измерять, распределять и ценить время.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регулятором всей деятельности человека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5536" y="404664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Успешное усвоение школьного (учебного) материала заключается в оптимальном сочетании форм, методов и средств обучения.</a:t>
            </a:r>
          </a:p>
          <a:p>
            <a:endParaRPr lang="ru-RU" sz="2800" b="1" i="1" dirty="0" smtClean="0"/>
          </a:p>
          <a:p>
            <a:pPr lvl="0" algn="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Систематическая, последовательная и  целенаправленная  методическая работа способствует эффективному решению поставленной задачи при обучении формирования представления о времени, временных понятий и действий с ними.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43808" y="4653136"/>
            <a:ext cx="5904656" cy="1944216"/>
          </a:xfrm>
        </p:spPr>
        <p:txBody>
          <a:bodyPr/>
          <a:lstStyle/>
          <a:p>
            <a:r>
              <a:rPr lang="ru-RU" b="1" dirty="0" smtClean="0">
                <a:solidFill>
                  <a:srgbClr val="B00000"/>
                </a:solidFill>
              </a:rPr>
              <a:t>СПАСИБО </a:t>
            </a:r>
            <a:br>
              <a:rPr lang="ru-RU" b="1" dirty="0" smtClean="0">
                <a:solidFill>
                  <a:srgbClr val="B00000"/>
                </a:solidFill>
              </a:rPr>
            </a:br>
            <a:r>
              <a:rPr lang="ru-RU" b="1" dirty="0" smtClean="0">
                <a:solidFill>
                  <a:srgbClr val="B00000"/>
                </a:solidFill>
              </a:rPr>
              <a:t>ЗА </a:t>
            </a:r>
            <a:br>
              <a:rPr lang="ru-RU" b="1" dirty="0" smtClean="0">
                <a:solidFill>
                  <a:srgbClr val="B00000"/>
                </a:solidFill>
              </a:rPr>
            </a:br>
            <a:r>
              <a:rPr lang="ru-RU" b="1" dirty="0" smtClean="0">
                <a:solidFill>
                  <a:srgbClr val="B00000"/>
                </a:solidFill>
              </a:rPr>
              <a:t>ВНИМАНИЕ!</a:t>
            </a:r>
            <a:endParaRPr lang="ru-RU" b="1" dirty="0">
              <a:solidFill>
                <a:srgbClr val="B0000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Ho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B00000"/>
                </a:solidFill>
              </a:rPr>
              <a:t>Интернет-ресурсы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331913" y="1412875"/>
            <a:ext cx="59039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2"/>
              </a:rPr>
              <a:t>Карандаши</a:t>
            </a:r>
            <a:endParaRPr lang="ru-RU" sz="2400"/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3"/>
              </a:rPr>
              <a:t>Подставка</a:t>
            </a:r>
            <a:r>
              <a:rPr lang="ru-RU" sz="2400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4"/>
              </a:rPr>
              <a:t>Калькулятор</a:t>
            </a:r>
            <a:r>
              <a:rPr lang="ru-RU" sz="2400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5"/>
              </a:rPr>
              <a:t>Ластик</a:t>
            </a:r>
            <a:r>
              <a:rPr lang="ru-RU" sz="2400"/>
              <a:t> </a:t>
            </a:r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6"/>
              </a:rPr>
              <a:t>Угольник</a:t>
            </a:r>
            <a:endParaRPr lang="ru-RU" sz="2400"/>
          </a:p>
          <a:p>
            <a:pPr>
              <a:buClr>
                <a:srgbClr val="800000"/>
              </a:buClr>
              <a:buFont typeface="Wingdings" pitchFamily="2" charset="2"/>
              <a:buNone/>
            </a:pPr>
            <a:r>
              <a:rPr lang="ru-RU" sz="2400">
                <a:hlinkClick r:id="rId7"/>
              </a:rPr>
              <a:t>Фон "тетрадная клетка"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03350" y="692150"/>
            <a:ext cx="705643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Вы можете использовать </a:t>
            </a:r>
          </a:p>
          <a:p>
            <a:pPr algn="ctr"/>
            <a:r>
              <a:rPr lang="ru-RU" sz="2800"/>
              <a:t>данное оформление </a:t>
            </a:r>
          </a:p>
          <a:p>
            <a:pPr algn="ctr"/>
            <a:r>
              <a:rPr lang="ru-RU" sz="2800"/>
              <a:t>для создания своих презентаций, </a:t>
            </a:r>
          </a:p>
          <a:p>
            <a:pPr algn="ctr"/>
            <a:r>
              <a:rPr lang="ru-RU" sz="2800"/>
              <a:t>но в своей презентации вы должны указать </a:t>
            </a:r>
          </a:p>
          <a:p>
            <a:pPr algn="ctr"/>
            <a:r>
              <a:rPr lang="ru-RU" sz="2800"/>
              <a:t>источник шаблона: </a:t>
            </a:r>
          </a:p>
          <a:p>
            <a:pPr algn="ctr"/>
            <a:endParaRPr lang="ru-RU"/>
          </a:p>
          <a:p>
            <a:pPr algn="ctr"/>
            <a:r>
              <a:rPr lang="ru-RU" sz="2800" b="1" i="1"/>
              <a:t>Ранько Елена Алексеевна </a:t>
            </a:r>
          </a:p>
          <a:p>
            <a:pPr algn="ctr"/>
            <a:r>
              <a:rPr lang="ru-RU" sz="2800" b="1" i="1"/>
              <a:t>учитель начальных классов  </a:t>
            </a:r>
          </a:p>
          <a:p>
            <a:pPr algn="ctr"/>
            <a:r>
              <a:rPr lang="ru-RU" sz="2800" b="1" i="1"/>
              <a:t>МАОУ лицей №21  </a:t>
            </a:r>
          </a:p>
          <a:p>
            <a:pPr algn="ctr"/>
            <a:r>
              <a:rPr lang="ru-RU" sz="2800" b="1" i="1"/>
              <a:t>г. Иваново</a:t>
            </a:r>
            <a:endParaRPr lang="ru-RU" b="1" i="1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16238" y="5516563"/>
            <a:ext cx="4024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/>
              <a:t>Сайт: </a:t>
            </a:r>
            <a:r>
              <a:rPr lang="ru-RU" sz="2800" b="1" i="1">
                <a:hlinkClick r:id="rId2"/>
              </a:rPr>
              <a:t>http://pedsovet.su/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925144"/>
          </a:xfrm>
        </p:spPr>
        <p:txBody>
          <a:bodyPr/>
          <a:lstStyle/>
          <a:p>
            <a:pPr algn="r"/>
            <a:r>
              <a:rPr lang="ru-RU" sz="2800" dirty="0" smtClean="0"/>
              <a:t>Начальная школа является составной частью непрерывного образования. </a:t>
            </a:r>
          </a:p>
          <a:p>
            <a:pPr algn="r"/>
            <a:r>
              <a:rPr lang="ru-RU" sz="2800" dirty="0" smtClean="0"/>
              <a:t>Представления о времени у младших школьников находятся в прямой зависимости от уровня их мышления. </a:t>
            </a:r>
          </a:p>
          <a:p>
            <a:pPr algn="r"/>
            <a:r>
              <a:rPr lang="ru-RU" sz="2800" dirty="0" smtClean="0"/>
              <a:t>Временные представления у детей младшего возраста, прежде всего, формируются в процессе их практической деятельности. </a:t>
            </a:r>
          </a:p>
          <a:p>
            <a:pPr algn="r"/>
            <a:r>
              <a:rPr lang="ru-RU" sz="2800" dirty="0" smtClean="0"/>
              <a:t>Большую роль в формировании и  развитии потенциала играет математика.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12241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Особенности формирования временных представлений</a:t>
            </a:r>
            <a:endParaRPr lang="ru-RU" sz="4000" dirty="0">
              <a:solidFill>
                <a:srgbClr val="B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5"/>
            <a:ext cx="8424936" cy="2448272"/>
          </a:xfrm>
        </p:spPr>
        <p:txBody>
          <a:bodyPr/>
          <a:lstStyle/>
          <a:p>
            <a:r>
              <a:rPr lang="ru-RU" dirty="0" smtClean="0"/>
              <a:t>Математические понятия выражают сложные отношения и формы действенного мира: количественные, пространственные, временные представления, представления о форме и величине. 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12241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Особенности формирования временных представлений</a:t>
            </a:r>
            <a:endParaRPr lang="ru-RU" sz="4000" dirty="0">
              <a:solidFill>
                <a:srgbClr val="B00000"/>
              </a:solidFill>
            </a:endParaRPr>
          </a:p>
        </p:txBody>
      </p:sp>
      <p:pic>
        <p:nvPicPr>
          <p:cNvPr id="1026" name="Picture 2" descr="H:\особенности формиования времени\Сутки-картинки-для-детского-сада-0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1" t="4700" r="1803" b="6005"/>
          <a:stretch>
            <a:fillRect/>
          </a:stretch>
        </p:blipFill>
        <p:spPr bwMode="auto">
          <a:xfrm>
            <a:off x="3940982" y="3501008"/>
            <a:ext cx="4807482" cy="3096344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5"/>
            <a:ext cx="8424936" cy="2448272"/>
          </a:xfrm>
        </p:spPr>
        <p:txBody>
          <a:bodyPr/>
          <a:lstStyle/>
          <a:p>
            <a:r>
              <a:rPr lang="ru-RU" b="1" dirty="0" smtClean="0"/>
              <a:t>Время</a:t>
            </a:r>
            <a:r>
              <a:rPr lang="ru-RU" dirty="0" smtClean="0"/>
              <a:t> – форма существования материи. Категория времени сложна для детей, так как его не видно. Ознакомление с единицами времени возможно с помощью моделей, можно использовать и наблюдение.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12241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Особенности формирования временных представлений</a:t>
            </a:r>
            <a:endParaRPr lang="ru-RU" sz="4000" dirty="0">
              <a:solidFill>
                <a:srgbClr val="B00000"/>
              </a:solidFill>
            </a:endParaRPr>
          </a:p>
        </p:txBody>
      </p:sp>
      <p:pic>
        <p:nvPicPr>
          <p:cNvPr id="5" name="Picture 2" descr="https://avatars.mds.yandex.net/get-mpic/5042167/img_id2188615485146559915.jpeg/ori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2240" y="3789040"/>
            <a:ext cx="2846234" cy="2880320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3024335"/>
          </a:xfrm>
        </p:spPr>
        <p:txBody>
          <a:bodyPr/>
          <a:lstStyle/>
          <a:p>
            <a:pPr algn="r"/>
            <a:r>
              <a:rPr lang="ru-RU" dirty="0" smtClean="0"/>
              <a:t>Программа 1 класса предусматривает знакомство детей с названиями дней недели и их последовательностью. Наглядным пособием может предстать отрывной календарь, с которым необходимо научить работать (учащихся) младших школьников. 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12241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Особенности формирования временных представлений</a:t>
            </a:r>
            <a:endParaRPr lang="ru-RU" sz="4000" dirty="0">
              <a:solidFill>
                <a:srgbClr val="B00000"/>
              </a:solidFill>
            </a:endParaRPr>
          </a:p>
        </p:txBody>
      </p:sp>
      <p:pic>
        <p:nvPicPr>
          <p:cNvPr id="3074" name="Picture 2" descr="H:\особенности формиования времени\1681329985_pictures-pibig-info-p-otrivnoi-kalendar-raskraska-vkontakte-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693" y="4437112"/>
            <a:ext cx="2605667" cy="2197389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933056"/>
            <a:ext cx="8640960" cy="2808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Можно начать с вопроса о том, что длится дольше: урок или перемена, учебная четверть или каникулы. Далее перейти к вопросу, что короче по времени: занятия ученика в школе или рабочий день родителей?</a:t>
            </a:r>
            <a:endParaRPr lang="ru-RU" dirty="0"/>
          </a:p>
        </p:txBody>
      </p:sp>
      <p:pic>
        <p:nvPicPr>
          <p:cNvPr id="4098" name="Picture 2" descr="H:\особенности формиования времени\1676695629_gas-kvas-com-p-detskii-risunok-uroka-v-shkole-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305909"/>
            <a:ext cx="3024337" cy="2599761"/>
          </a:xfrm>
          <a:prstGeom prst="rect">
            <a:avLst/>
          </a:prstGeom>
          <a:noFill/>
        </p:spPr>
      </p:pic>
      <p:pic>
        <p:nvPicPr>
          <p:cNvPr id="4099" name="Picture 3" descr="H:\особенности формиования времени\1681888463_sneg-top-p-shkolniki-kartinki-dlya-prezentatsii-insta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176464" cy="2587263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12241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Особенности формирования временных представлений</a:t>
            </a:r>
            <a:endParaRPr lang="ru-RU" sz="4000" dirty="0">
              <a:solidFill>
                <a:srgbClr val="B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2808311"/>
          </a:xfrm>
        </p:spPr>
        <p:txBody>
          <a:bodyPr/>
          <a:lstStyle/>
          <a:p>
            <a:pPr algn="r"/>
            <a:r>
              <a:rPr lang="ru-RU" sz="2800" dirty="0" smtClean="0"/>
              <a:t>Такие единицы времени как месяц и год, сутки, час и минута, изучаются во 2 классе, а век и секунда – в 3 классе. </a:t>
            </a:r>
          </a:p>
          <a:p>
            <a:pPr algn="r"/>
            <a:r>
              <a:rPr lang="ru-RU" sz="2800" dirty="0" smtClean="0"/>
              <a:t>В 3 классе рассматривают простейшие случаи сложения и вычитания величин, выраженных в единицах времени.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12241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Особенности формирования временных представлений</a:t>
            </a:r>
            <a:endParaRPr lang="ru-RU" sz="4000" dirty="0">
              <a:solidFill>
                <a:srgbClr val="B00000"/>
              </a:solidFill>
            </a:endParaRPr>
          </a:p>
        </p:txBody>
      </p:sp>
      <p:pic>
        <p:nvPicPr>
          <p:cNvPr id="5123" name="Picture 3" descr="H:\особенности формиования времени\slide-5.jpg"/>
          <p:cNvPicPr>
            <a:picLocks noChangeAspect="1" noChangeArrowheads="1"/>
          </p:cNvPicPr>
          <p:nvPr/>
        </p:nvPicPr>
        <p:blipFill>
          <a:blip r:embed="rId2" cstate="print"/>
          <a:srcRect l="3840" t="14566" r="5271" b="5388"/>
          <a:stretch>
            <a:fillRect/>
          </a:stretch>
        </p:blipFill>
        <p:spPr bwMode="auto">
          <a:xfrm>
            <a:off x="179512" y="3789040"/>
            <a:ext cx="4464496" cy="2944890"/>
          </a:xfrm>
          <a:prstGeom prst="rect">
            <a:avLst/>
          </a:prstGeom>
          <a:noFill/>
        </p:spPr>
      </p:pic>
      <p:pic>
        <p:nvPicPr>
          <p:cNvPr id="5127" name="Picture 7" descr="https://cf2.ppt-online.org/files2/slide/e/Eq2IzZK68y4XOBjQG9CgFotSmxp0kUYTuvDn5i/slide-6.jpg"/>
          <p:cNvPicPr>
            <a:picLocks noChangeAspect="1" noChangeArrowheads="1"/>
          </p:cNvPicPr>
          <p:nvPr/>
        </p:nvPicPr>
        <p:blipFill>
          <a:blip r:embed="rId3" cstate="print"/>
          <a:srcRect t="21963"/>
          <a:stretch>
            <a:fillRect/>
          </a:stretch>
        </p:blipFill>
        <p:spPr bwMode="auto">
          <a:xfrm>
            <a:off x="4644008" y="4221087"/>
            <a:ext cx="4176464" cy="2513547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5"/>
            <a:ext cx="8424936" cy="2304256"/>
          </a:xfrm>
        </p:spPr>
        <p:txBody>
          <a:bodyPr/>
          <a:lstStyle/>
          <a:p>
            <a:r>
              <a:rPr lang="ru-RU" sz="2800" dirty="0" smtClean="0"/>
              <a:t>В 4 классе на уроках математики раскрываются теоретические основы формирования временных представлений: понятие величины, виды величин, особенности измерения величин, историю изучения величины «время».  </a:t>
            </a:r>
            <a:endParaRPr lang="ru-RU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7"/>
            <a:ext cx="8064500" cy="12241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B00000"/>
                </a:solidFill>
              </a:rPr>
              <a:t>Особенности формирования временных представлений</a:t>
            </a:r>
            <a:endParaRPr lang="ru-RU" sz="4000" dirty="0">
              <a:solidFill>
                <a:srgbClr val="B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555776" y="3789040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800" b="1" dirty="0" smtClean="0"/>
              <a:t>Величина</a:t>
            </a:r>
            <a:r>
              <a:rPr lang="ru-RU" sz="2800" dirty="0" smtClean="0"/>
              <a:t> - неопределяемое понятие. Под величинами понимают свойства объектов, которые допускают сравнение (&lt;,  &gt;,  =) которым можно поставить в соответствие некоторую количественную характеристику.</a:t>
            </a:r>
            <a:endParaRPr lang="ru-RU" sz="28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23312" y="6237312"/>
            <a:ext cx="620688" cy="62068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713</Words>
  <Application>Microsoft Office PowerPoint</Application>
  <PresentationFormat>Экран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Особенности формирования временных представлений у детей младшего школьного возраста</vt:lpstr>
      <vt:lpstr>Особенности формирования временных представлений</vt:lpstr>
      <vt:lpstr>Особенности формирования временных представлений</vt:lpstr>
      <vt:lpstr>Особенности формирования временных представлений</vt:lpstr>
      <vt:lpstr>Особенности формирования временных представлений</vt:lpstr>
      <vt:lpstr>Особенности формирования временных представлений</vt:lpstr>
      <vt:lpstr>Особенности формирования временных представлений</vt:lpstr>
      <vt:lpstr>Особенности формирования временных представлений</vt:lpstr>
      <vt:lpstr>Особенности формирования временных представлений</vt:lpstr>
      <vt:lpstr>Презентация PowerPoint</vt:lpstr>
      <vt:lpstr>Презентация PowerPoint</vt:lpstr>
      <vt:lpstr>Соедини название стрелочками по порядку</vt:lpstr>
      <vt:lpstr>Режим дня</vt:lpstr>
      <vt:lpstr>Режим дня</vt:lpstr>
      <vt:lpstr>Вчера, сегодня, завтра.</vt:lpstr>
      <vt:lpstr>Когда это бывает?</vt:lpstr>
      <vt:lpstr>Впиши пропущенные месяцы</vt:lpstr>
      <vt:lpstr>Презентация PowerPoint</vt:lpstr>
      <vt:lpstr>Ориентировка по часам</vt:lpstr>
      <vt:lpstr>СПАСИБО  ЗА  ВНИМАНИЕ!</vt:lpstr>
      <vt:lpstr>Интернет-ресурсы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25</cp:lastModifiedBy>
  <cp:revision>139</cp:revision>
  <dcterms:created xsi:type="dcterms:W3CDTF">2012-08-12T16:04:58Z</dcterms:created>
  <dcterms:modified xsi:type="dcterms:W3CDTF">2023-11-09T14:37:30Z</dcterms:modified>
</cp:coreProperties>
</file>