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1" r:id="rId14"/>
    <p:sldId id="272" r:id="rId15"/>
    <p:sldId id="273" r:id="rId16"/>
    <p:sldId id="270" r:id="rId17"/>
    <p:sldId id="274" r:id="rId18"/>
    <p:sldId id="275" r:id="rId19"/>
    <p:sldId id="276" r:id="rId20"/>
    <p:sldId id="259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sk9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5435106" cy="6393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 rot="21299215">
            <a:off x="2016925" y="2316515"/>
            <a:ext cx="5900192" cy="110998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8" name="Рисунок 7" descr="neznaika17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2483627"/>
            <a:ext cx="2592288" cy="3971851"/>
          </a:xfrm>
          <a:prstGeom prst="rect">
            <a:avLst/>
          </a:prstGeom>
        </p:spPr>
      </p:pic>
      <p:pic>
        <p:nvPicPr>
          <p:cNvPr id="9" name="Рисунок 8" descr="neznaika0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6660232" y="2276872"/>
            <a:ext cx="2289993" cy="43967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 rot="21387430">
            <a:off x="3385995" y="1258243"/>
            <a:ext cx="2735259" cy="7025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6666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lang="ru-RU" sz="4000" b="1" cap="none" spc="0" dirty="0">
              <a:ln/>
              <a:solidFill>
                <a:srgbClr val="6666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с двумя вырезанными противолежащими углами 6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neznaika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2360" y="332656"/>
            <a:ext cx="767507" cy="12932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eznaika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95936" y="4797152"/>
            <a:ext cx="1055539" cy="1778554"/>
          </a:xfrm>
          <a:prstGeom prst="rect">
            <a:avLst/>
          </a:prstGeom>
        </p:spPr>
      </p:pic>
      <p:grpSp>
        <p:nvGrpSpPr>
          <p:cNvPr id="8" name="Группа 7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с двумя вырезанными противолежащими углами 9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Рисунок 5" descr="neznaika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1440158" cy="2426626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148064" y="6577607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©Рассохина Г.В. 	</a:t>
            </a:r>
            <a:r>
              <a:rPr lang="en-US" sz="1400" dirty="0" smtClean="0"/>
              <a:t>http://pedsovet.su/</a:t>
            </a:r>
            <a:r>
              <a:rPr lang="ru-RU" sz="1400" dirty="0" smtClean="0"/>
              <a:t>  </a:t>
            </a:r>
            <a:endParaRPr lang="ru-RU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Wingdings" pitchFamily="2" charset="2"/>
        <a:buChar char=""/>
        <a:defRPr sz="3200" kern="1200">
          <a:solidFill>
            <a:schemeClr val="accent6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6633"/>
        </a:buClr>
        <a:buFont typeface="Wingdings" pitchFamily="2" charset="2"/>
        <a:buChar char=""/>
        <a:defRPr sz="2800" kern="1200">
          <a:solidFill>
            <a:srgbClr val="6666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"/>
        <a:defRPr sz="2400" kern="1200">
          <a:solidFill>
            <a:schemeClr val="accent5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lenagold.narod.ru/fon/clipart/d/dosk/dosk98.png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hyperlink" Target="http://funforkids.ru/pictures/neznaika/neznaika22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unforkids.ru/pictures/neznaika/neznaika17.pn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28.png"/><Relationship Id="rId10" Type="http://schemas.openxmlformats.org/officeDocument/2006/relationships/hyperlink" Target="http://pedsovet.su/" TargetMode="External"/><Relationship Id="rId4" Type="http://schemas.openxmlformats.org/officeDocument/2006/relationships/hyperlink" Target="http://funforkids.ru/pictures/neznaika/neznaika05.png" TargetMode="External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99215">
            <a:off x="1872909" y="1668442"/>
            <a:ext cx="5900192" cy="1109985"/>
          </a:xfrm>
        </p:spPr>
        <p:txBody>
          <a:bodyPr/>
          <a:lstStyle/>
          <a:p>
            <a:r>
              <a:rPr lang="ru-RU" sz="2800" dirty="0" smtClean="0"/>
              <a:t>ЛОГИЧЕСКИЕ </a:t>
            </a:r>
            <a:br>
              <a:rPr lang="ru-RU" sz="2800" dirty="0" smtClean="0"/>
            </a:br>
            <a:r>
              <a:rPr lang="ru-RU" sz="2800" dirty="0" smtClean="0"/>
              <a:t>ЗАГАДКИ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5013176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Работу выполнила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Учитель начальных классов</a:t>
            </a:r>
          </a:p>
          <a:p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Науменко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Елена Викторовна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МОУ СОШ № 20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г. Тверь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2022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Что тяжелее 1 кг ваты или 1 кг сахара?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48880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Они равны 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0" name="Picture 2" descr="https://s3.amazonaws.com/lecticalive/assets/images/assessments/lcom/com_teaser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5700633" cy="41044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Термометр показывает плюс 30 градусов. Сколько градусов покажут два таких термометра?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420888"/>
            <a:ext cx="28083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30*С.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34" name="Picture 2" descr="https://flyclipart.com/thumb2/thermometer-temperature-celsius-drawing-download-398808.png"/>
          <p:cNvPicPr>
            <a:picLocks noChangeAspect="1" noChangeArrowheads="1"/>
          </p:cNvPicPr>
          <p:nvPr/>
        </p:nvPicPr>
        <p:blipFill>
          <a:blip r:embed="rId3" cstate="print"/>
          <a:srcRect l="34344" t="5479" r="33953" b="6849"/>
          <a:stretch>
            <a:fillRect/>
          </a:stretch>
        </p:blipFill>
        <p:spPr bwMode="auto">
          <a:xfrm>
            <a:off x="6444208" y="1772816"/>
            <a:ext cx="1800200" cy="4800533"/>
          </a:xfrm>
          <a:prstGeom prst="flowChartAlternateProcess">
            <a:avLst/>
          </a:prstGeom>
          <a:noFill/>
        </p:spPr>
      </p:pic>
      <p:pic>
        <p:nvPicPr>
          <p:cNvPr id="18438" name="Picture 6" descr="https://thumbs.dreamstime.com/b/funny-thermometer-13448669.jpg"/>
          <p:cNvPicPr>
            <a:picLocks noChangeAspect="1" noChangeArrowheads="1"/>
          </p:cNvPicPr>
          <p:nvPr/>
        </p:nvPicPr>
        <p:blipFill>
          <a:blip r:embed="rId4" cstate="print"/>
          <a:srcRect l="32351" r="22358"/>
          <a:stretch>
            <a:fillRect/>
          </a:stretch>
        </p:blipFill>
        <p:spPr bwMode="auto">
          <a:xfrm>
            <a:off x="4283968" y="1844824"/>
            <a:ext cx="1800200" cy="468052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135416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Что идёт то в гору, то с горы, но остаётся на месте?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92896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Дорога.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https://phonoteka.org/uploads/posts/2021-04/1618943126_14-phonoteka_org-p-detskie-foni-s-dorogo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44824"/>
            <a:ext cx="5344700" cy="4625074"/>
          </a:xfrm>
          <a:prstGeom prst="round2DiagRect">
            <a:avLst>
              <a:gd name="adj1" fmla="val 16667"/>
              <a:gd name="adj2" fmla="val 16674"/>
            </a:avLst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Может ли страус назвать себя птицей?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48880"/>
            <a:ext cx="40324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Нет, он не умеет говорить 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2" name="Picture 2" descr="https://flyclipart.com/thumb2/room-clip-art-art-and-cartoon-109019.png"/>
          <p:cNvPicPr>
            <a:picLocks noChangeAspect="1" noChangeArrowheads="1"/>
          </p:cNvPicPr>
          <p:nvPr/>
        </p:nvPicPr>
        <p:blipFill>
          <a:blip r:embed="rId3" cstate="print"/>
          <a:srcRect l="11152" t="4938" r="12375" b="3704"/>
          <a:stretch>
            <a:fillRect/>
          </a:stretch>
        </p:blipFill>
        <p:spPr bwMode="auto">
          <a:xfrm>
            <a:off x="4716016" y="1700808"/>
            <a:ext cx="3176137" cy="4896544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Что можно увидеть с закрытыми глазами?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48880"/>
            <a:ext cx="25202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Сон.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532" name="Picture 4" descr="https://catherineasquithgallery.com/uploads/posts/2021-03/1614587498_89-p-kartinki-skazki-na-belom-fone-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7073562" cy="41924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У какого слона не существует хобота?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48880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шахматного 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554" name="Picture 2" descr="https://e7.pngegg.com/pngimages/212/994/png-clipart-chess-bishop-boden-s-mate-pawn-checkmate-like-chess-pin-queen.png"/>
          <p:cNvPicPr>
            <a:picLocks noChangeAspect="1" noChangeArrowheads="1"/>
          </p:cNvPicPr>
          <p:nvPr/>
        </p:nvPicPr>
        <p:blipFill>
          <a:blip r:embed="rId3" cstate="print"/>
          <a:srcRect l="37941" r="37669" b="7317"/>
          <a:stretch>
            <a:fillRect/>
          </a:stretch>
        </p:blipFill>
        <p:spPr bwMode="auto">
          <a:xfrm>
            <a:off x="5940152" y="1900830"/>
            <a:ext cx="2088232" cy="4408490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7704856" cy="135416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За что обычно учеников выгоняют из класса?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64904"/>
            <a:ext cx="46085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дверь.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508" name="Picture 4" descr="https://flyclipart.com/thumb2/architecture-clip-art-736289.png"/>
          <p:cNvPicPr>
            <a:picLocks noChangeAspect="1" noChangeArrowheads="1"/>
          </p:cNvPicPr>
          <p:nvPr/>
        </p:nvPicPr>
        <p:blipFill>
          <a:blip r:embed="rId2" cstate="print"/>
          <a:srcRect l="20291" t="6873" r="21958" b="7479"/>
          <a:stretch>
            <a:fillRect/>
          </a:stretch>
        </p:blipFill>
        <p:spPr bwMode="auto">
          <a:xfrm>
            <a:off x="4788024" y="1772816"/>
            <a:ext cx="3802022" cy="4752528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7704856" cy="1354162"/>
          </a:xfrm>
        </p:spPr>
        <p:txBody>
          <a:bodyPr>
            <a:normAutofit/>
          </a:bodyPr>
          <a:lstStyle/>
          <a:p>
            <a:pPr lvl="0" algn="l"/>
            <a:r>
              <a:rPr lang="ru-RU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Когда человек бывает в комнате без головы?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46085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 высовывает ее из окна.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s://sun9-44.userapi.com/c857616/v857616029/1a74cb/374LFgSH1sY.jpg"/>
          <p:cNvPicPr>
            <a:picLocks noChangeAspect="1" noChangeArrowheads="1"/>
          </p:cNvPicPr>
          <p:nvPr/>
        </p:nvPicPr>
        <p:blipFill>
          <a:blip r:embed="rId3" cstate="print"/>
          <a:srcRect l="3424" r="4750"/>
          <a:stretch>
            <a:fillRect/>
          </a:stretch>
        </p:blipFill>
        <p:spPr bwMode="auto">
          <a:xfrm>
            <a:off x="4211960" y="1723652"/>
            <a:ext cx="4536504" cy="42486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7776864" cy="135416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Что может путешествовать по свету, оставаясь в одном и том же углу?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Почтовая марка.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s://e7.pngegg.com/pngimages/733/479/png-clipart-paper-postage-stamps-airmail-envelope-envelope-miscellaneous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35474"/>
            <a:ext cx="5415930" cy="4013806"/>
          </a:xfrm>
          <a:prstGeom prst="roundRect">
            <a:avLst/>
          </a:prstGeom>
          <a:noFill/>
        </p:spPr>
      </p:pic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7776864" cy="135416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Кто под проливным дождем не намочит волосы?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924944"/>
            <a:ext cx="3600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Лысый.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26" name="Picture 2" descr="https://i.pinimg.com/originals/40/c9/ab/40c9abef22cb873eb8ab11184504cefb.jpg"/>
          <p:cNvPicPr>
            <a:picLocks noChangeAspect="1" noChangeArrowheads="1"/>
          </p:cNvPicPr>
          <p:nvPr/>
        </p:nvPicPr>
        <p:blipFill>
          <a:blip r:embed="rId3" cstate="print"/>
          <a:srcRect b="7903"/>
          <a:stretch>
            <a:fillRect/>
          </a:stretch>
        </p:blipFill>
        <p:spPr bwMode="auto">
          <a:xfrm>
            <a:off x="4067944" y="1767390"/>
            <a:ext cx="4522629" cy="418188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/>
              <a:t>Внимательно читай вопрос:</a:t>
            </a:r>
          </a:p>
          <a:p>
            <a:pPr lvl="1" algn="just"/>
            <a:r>
              <a:rPr lang="ru-RU" dirty="0" smtClean="0"/>
              <a:t> </a:t>
            </a:r>
            <a:r>
              <a:rPr lang="ru-RU" sz="3200" dirty="0" smtClean="0"/>
              <a:t>не торопись;</a:t>
            </a:r>
          </a:p>
          <a:p>
            <a:pPr lvl="1"/>
            <a:r>
              <a:rPr lang="ru-RU" dirty="0" smtClean="0"/>
              <a:t> </a:t>
            </a:r>
            <a:r>
              <a:rPr lang="ru-RU" sz="3200" dirty="0" smtClean="0"/>
              <a:t>хорошо подумай:</a:t>
            </a:r>
          </a:p>
          <a:p>
            <a:pPr lvl="2" algn="just"/>
            <a:r>
              <a:rPr lang="ru-RU" dirty="0"/>
              <a:t> </a:t>
            </a:r>
            <a:r>
              <a:rPr lang="ru-RU" sz="2800" dirty="0" smtClean="0"/>
              <a:t>отгадал?</a:t>
            </a:r>
          </a:p>
          <a:p>
            <a:pPr lvl="2" algn="just"/>
            <a:r>
              <a:rPr lang="ru-RU" sz="2800" dirty="0" smtClean="0"/>
              <a:t>проверь себя, жми на картинку;</a:t>
            </a:r>
          </a:p>
          <a:p>
            <a:pPr lvl="2" algn="just"/>
            <a:r>
              <a:rPr lang="ru-RU" sz="2800" dirty="0" smtClean="0"/>
              <a:t>затем на         , в правом нижнем углу.</a:t>
            </a:r>
          </a:p>
          <a:p>
            <a:pPr lvl="1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Следуй правилам.</a:t>
            </a:r>
            <a:endParaRPr lang="ru-RU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419872" y="4437112"/>
            <a:ext cx="576064" cy="576064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prosperia.cz/wp-content/uploads/2018/06/svp-deti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941168"/>
            <a:ext cx="4207638" cy="18078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!</a:t>
            </a:r>
            <a:endParaRPr lang="ru-RU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Users\admin\Downloads\клипарты\resiz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5715000" cy="4791075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pic>
        <p:nvPicPr>
          <p:cNvPr id="5" name="Содержимое 4" descr="neznaika22.pn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03848" y="1700808"/>
            <a:ext cx="1224136" cy="20626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/>
          <a:lstStyle/>
          <a:p>
            <a:r>
              <a:rPr lang="ru-RU" dirty="0" smtClean="0"/>
              <a:t> Изображения, представленные слева являются ссылками на первоисточники</a:t>
            </a:r>
            <a:endParaRPr lang="ru-RU" dirty="0"/>
          </a:p>
        </p:txBody>
      </p:sp>
      <p:pic>
        <p:nvPicPr>
          <p:cNvPr id="6" name="Содержимое 4" descr="neznaika2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1844824"/>
            <a:ext cx="1004789" cy="1929196"/>
          </a:xfrm>
          <a:prstGeom prst="rect">
            <a:avLst/>
          </a:prstGeom>
        </p:spPr>
      </p:pic>
      <p:pic>
        <p:nvPicPr>
          <p:cNvPr id="7" name="Содержимое 4" descr="neznaika22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1772816"/>
            <a:ext cx="1228879" cy="1882864"/>
          </a:xfrm>
          <a:prstGeom prst="rect">
            <a:avLst/>
          </a:prstGeom>
        </p:spPr>
      </p:pic>
      <p:pic>
        <p:nvPicPr>
          <p:cNvPr id="8" name="Содержимое 4" descr="neznaika22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4509120"/>
            <a:ext cx="1228879" cy="1445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3789040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Рассохина Галина Владимировна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учитель информатики МОУ «Средняя общеобразовательная школа № 41» г.о. Саранск Республики Мордовия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  <a:hlinkClick r:id="rId10"/>
              </a:rPr>
              <a:t>http://pedsovet.su/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Home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003232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Батон разрезали на три части. Сколько сделали разрезов? 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26" name="Picture 2" descr="https://thumbs.dreamstime.com/b/%D0%BB%D0%BE%D0%BC%D0%BE%D1%82%D1%8C-%D1%85-%D0%B5%D0%B1%D0%B0-%D0%BE%D1%82-%D0%BA%D0%BE%D1%80%D0%BE%D0%B1%D0%BA%D0%B8-88513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430" y="1772817"/>
            <a:ext cx="5431460" cy="4752528"/>
          </a:xfrm>
          <a:prstGeom prst="round2Diag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2852936"/>
            <a:ext cx="21643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Два.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Нашивка 5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На что больше всего похожа половина апельсина?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88840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вторую половину апельсина.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 descr="https://flyclipart.com/thumb2/orange-slice-transparent-png-image-103585.png"/>
          <p:cNvPicPr>
            <a:picLocks noChangeAspect="1" noChangeArrowheads="1"/>
          </p:cNvPicPr>
          <p:nvPr/>
        </p:nvPicPr>
        <p:blipFill>
          <a:blip r:embed="rId2" cstate="print"/>
          <a:srcRect l="6300" t="12893" r="5501" b="14438"/>
          <a:stretch>
            <a:fillRect/>
          </a:stretch>
        </p:blipFill>
        <p:spPr bwMode="auto">
          <a:xfrm>
            <a:off x="3635895" y="3140968"/>
            <a:ext cx="5040559" cy="3384375"/>
          </a:xfrm>
          <a:prstGeom prst="round2Diag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Из какой посуды не едят?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92896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пустой.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s://irnsca.com/wp-content/uploads/2018/10/54db00239109ab504ec77c333e781cf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304032" cy="42555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Какой рукой лучше размешивать чай?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92896"/>
            <a:ext cx="39604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Той, в которой ложечка.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6" name="Picture 4" descr="https://cdn141.picsart.com/304143568067211.png"/>
          <p:cNvPicPr>
            <a:picLocks noChangeAspect="1" noChangeArrowheads="1"/>
          </p:cNvPicPr>
          <p:nvPr/>
        </p:nvPicPr>
        <p:blipFill>
          <a:blip r:embed="rId2" cstate="print"/>
          <a:srcRect l="2740" t="7895"/>
          <a:stretch>
            <a:fillRect/>
          </a:stretch>
        </p:blipFill>
        <p:spPr bwMode="auto">
          <a:xfrm>
            <a:off x="3923928" y="1769806"/>
            <a:ext cx="4895728" cy="4827545"/>
          </a:xfrm>
          <a:prstGeom prst="round2Diag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Что можно приготовить, но нельзя съесть? 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92896"/>
            <a:ext cx="259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Уроки.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s://kartinkin.net/uploads/posts/2022-08/1659454013_20-kartinkin-net-p-ucheniki-kartinki-na-prozrachnom-fone-kras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6089986" cy="4176464"/>
          </a:xfrm>
          <a:prstGeom prst="rect">
            <a:avLst/>
          </a:prstGeom>
          <a:noFill/>
        </p:spPr>
      </p:pic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Сколько яблок поместится в пустую корзинку?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76872"/>
            <a:ext cx="41764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Одно, потом она уже не будет пустой.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2" name="Picture 2" descr="https://flyclipart.com/thumbs/basket-of-apple-free-image-kartinki-yabloki-na-prozrachnom-fone-1195124.png"/>
          <p:cNvPicPr>
            <a:picLocks noChangeAspect="1" noChangeArrowheads="1"/>
          </p:cNvPicPr>
          <p:nvPr/>
        </p:nvPicPr>
        <p:blipFill>
          <a:blip r:embed="rId3" cstate="print"/>
          <a:srcRect l="2728" t="2635" r="4527" b="2589"/>
          <a:stretch>
            <a:fillRect/>
          </a:stretch>
        </p:blipFill>
        <p:spPr bwMode="auto">
          <a:xfrm>
            <a:off x="4427984" y="1791474"/>
            <a:ext cx="3816424" cy="4805311"/>
          </a:xfrm>
          <a:prstGeom prst="round2Same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1954560" cy="676672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121014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Чем больше из неё берёшь, тем больше становится… Что это?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420888"/>
            <a:ext cx="23042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Яма.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7288" y="6021288"/>
            <a:ext cx="836712" cy="836712"/>
          </a:xfrm>
          <a:prstGeom prst="actionButtonForwardNex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/>
          <p:cNvSpPr/>
          <p:nvPr/>
        </p:nvSpPr>
        <p:spPr>
          <a:xfrm rot="20845357">
            <a:off x="602824" y="5259482"/>
            <a:ext cx="3024336" cy="914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Проверь себя, жми на меня</a:t>
            </a:r>
            <a:endParaRPr lang="ru-RU" sz="2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9" name="Picture 5" descr="D:\Users\admin\Downloads\клипарты\1618831732_247393_url.png"/>
          <p:cNvPicPr>
            <a:picLocks noChangeAspect="1" noChangeArrowheads="1"/>
          </p:cNvPicPr>
          <p:nvPr/>
        </p:nvPicPr>
        <p:blipFill>
          <a:blip r:embed="rId3" cstate="print"/>
          <a:srcRect l="4536" r="4745"/>
          <a:stretch>
            <a:fillRect/>
          </a:stretch>
        </p:blipFill>
        <p:spPr bwMode="auto">
          <a:xfrm>
            <a:off x="3923928" y="1772816"/>
            <a:ext cx="4320480" cy="4762500"/>
          </a:xfrm>
          <a:prstGeom prst="round2Same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439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ЛОГИЧЕСКИЕ  ЗАГАДКИ</vt:lpstr>
      <vt:lpstr>Следуй правилам.</vt:lpstr>
      <vt:lpstr>Батон разрезали на три части. Сколько сделали разрезов? </vt:lpstr>
      <vt:lpstr>На что больше всего похожа половина апельсина?</vt:lpstr>
      <vt:lpstr>Из какой посуды не едят?</vt:lpstr>
      <vt:lpstr>Какой рукой лучше размешивать чай?</vt:lpstr>
      <vt:lpstr>Что можно приготовить, но нельзя съесть? </vt:lpstr>
      <vt:lpstr>Сколько яблок поместится в пустую корзинку? </vt:lpstr>
      <vt:lpstr>Чем больше из неё берёшь, тем больше становится… Что это? </vt:lpstr>
      <vt:lpstr>Что тяжелее 1 кг ваты или 1 кг сахара?</vt:lpstr>
      <vt:lpstr>Термометр показывает плюс 30 градусов. Сколько градусов покажут два таких термометра? </vt:lpstr>
      <vt:lpstr>Что идёт то в гору, то с горы, но остаётся на месте?</vt:lpstr>
      <vt:lpstr>Может ли страус назвать себя птицей?</vt:lpstr>
      <vt:lpstr>Что можно увидеть с закрытыми глазами?</vt:lpstr>
      <vt:lpstr>У какого слона не существует хобота? </vt:lpstr>
      <vt:lpstr>За что обычно учеников выгоняют из класса?</vt:lpstr>
      <vt:lpstr>Когда человек бывает в комнате без головы?</vt:lpstr>
      <vt:lpstr>Что может путешествовать по свету, оставаясь в одном и том же углу? </vt:lpstr>
      <vt:lpstr>Кто под проливным дождем не намочит волосы? </vt:lpstr>
      <vt:lpstr>МОЛОДЕЦ !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admin</cp:lastModifiedBy>
  <cp:revision>37</cp:revision>
  <dcterms:created xsi:type="dcterms:W3CDTF">2014-08-01T16:00:53Z</dcterms:created>
  <dcterms:modified xsi:type="dcterms:W3CDTF">2022-09-29T20:45:19Z</dcterms:modified>
</cp:coreProperties>
</file>