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64" r:id="rId5"/>
    <p:sldId id="268" r:id="rId6"/>
    <p:sldId id="269" r:id="rId7"/>
    <p:sldId id="270" r:id="rId8"/>
    <p:sldId id="280" r:id="rId9"/>
    <p:sldId id="274" r:id="rId10"/>
  </p:sldIdLst>
  <p:sldSz cx="12188825" cy="6858000"/>
  <p:notesSz cx="6858000" cy="9144000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72" d="100"/>
          <a:sy n="72" d="100"/>
        </p:scale>
        <p:origin x="660" y="7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484CA07-C5E7-423F-8A89-CDEFB98BBBBD}" type="datetime1">
              <a:rPr lang="ru-RU" smtClean="0">
                <a:solidFill>
                  <a:schemeClr val="tx2"/>
                </a:solidFill>
              </a:rPr>
              <a:pPr algn="r" rtl="0"/>
              <a:t>17.05.2023</a:t>
            </a:fld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ru-RU" smtClean="0">
                <a:solidFill>
                  <a:schemeClr val="tx2"/>
                </a:solidFill>
              </a:rPr>
              <a:pPr algn="r" rtl="0"/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398E138F-070A-4ABE-8680-EE3B75046655}" type="datetime1">
              <a:rPr lang="ru-RU" smtClean="0"/>
              <a:pPr/>
              <a:t>17.05.2023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A54A38-064E-4FD3-ADDA-813D070CCDEC}" type="datetime1">
              <a:rPr lang="ru-RU" smtClean="0"/>
              <a:pPr/>
              <a:t>17.05.2023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E96D35B-A72A-47CE-BC7F-8E47A98042F7}" type="datetime1">
              <a:rPr lang="ru-RU" smtClean="0"/>
              <a:pPr/>
              <a:t>17.05.2023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F05FC7-2B8E-409D-848C-109CED0920CB}" type="datetime1">
              <a:rPr lang="ru-RU" smtClean="0"/>
              <a:pPr/>
              <a:t>17.05.2023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54A55CC-0A00-4078-B471-E82144E029E5}" type="datetime1">
              <a:rPr lang="ru-RU" smtClean="0"/>
              <a:pPr/>
              <a:t>17.05.2023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29E139-3DCD-45B3-A256-BC4A45460039}" type="datetime1">
              <a:rPr lang="ru-RU" smtClean="0"/>
              <a:pPr/>
              <a:t>17.05.2023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0E3CC68-AEAE-47A6-9F44-4FA6ECD045F6}" type="datetime1">
              <a:rPr lang="ru-RU" smtClean="0"/>
              <a:pPr/>
              <a:t>17.05.2023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AF61297-96D5-47D9-A057-97E3A0064DBB}" type="datetime1">
              <a:rPr lang="ru-RU" smtClean="0"/>
              <a:pPr/>
              <a:t>17.05.2023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3A3AD06-A2F7-42F2-8394-5FE48A31B1CA}" type="datetime1">
              <a:rPr lang="ru-RU" smtClean="0"/>
              <a:pPr/>
              <a:t>17.05.2023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E9F9B5-42A6-4D3C-A117-7204DD0BD50D}" type="datetime1">
              <a:rPr lang="ru-RU" smtClean="0"/>
              <a:pPr/>
              <a:t>17.05.2023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40EAA6FA-49D8-40F0-9874-72AAFBF9C152}" type="datetime1">
              <a:rPr lang="ru-RU" smtClean="0"/>
              <a:pPr/>
              <a:t>17.05.2023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7948" y="1"/>
            <a:ext cx="9763009" cy="3573015"/>
          </a:xfrm>
        </p:spPr>
        <p:txBody>
          <a:bodyPr rtlCol="0"/>
          <a:lstStyle/>
          <a:p>
            <a:pPr algn="ctr" rtl="0"/>
            <a:r>
              <a:rPr lang="ru-RU" dirty="0"/>
              <a:t>Задания </a:t>
            </a:r>
            <a:br>
              <a:rPr lang="ru-RU" dirty="0"/>
            </a:br>
            <a:r>
              <a:rPr lang="ru-RU" dirty="0"/>
              <a:t>для недели   математической грамотности.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dirty="0"/>
              <a:t>Составила учитель начальных классов Павлова Н.В. 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969A3D1-37C5-254D-07F7-A18680EAD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8667" y="3804035"/>
            <a:ext cx="3790157" cy="30321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Задание №1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117308" y="2209800"/>
            <a:ext cx="7281359" cy="3962400"/>
          </a:xfrm>
        </p:spPr>
        <p:txBody>
          <a:bodyPr rtlCol="0"/>
          <a:lstStyle/>
          <a:p>
            <a:pPr marL="0" indent="0" rtl="0">
              <a:buNone/>
            </a:pPr>
            <a:r>
              <a:rPr lang="ru-RU" b="1" dirty="0"/>
              <a:t>	</a:t>
            </a:r>
            <a:r>
              <a:rPr lang="ru-RU" sz="2800" b="1" dirty="0">
                <a:solidFill>
                  <a:schemeClr val="tx2"/>
                </a:solidFill>
              </a:rPr>
              <a:t>Отец с двумя сыновьями отправились в поход. На их пути встретилась река. У берега был плот, который может выдержать только отца или двух сыновей. </a:t>
            </a:r>
          </a:p>
          <a:p>
            <a:pPr marL="0" indent="0" rtl="0">
              <a:buNone/>
            </a:pPr>
            <a:r>
              <a:rPr lang="ru-RU" sz="2800" b="1" i="1" dirty="0">
                <a:solidFill>
                  <a:schemeClr val="tx2"/>
                </a:solidFill>
              </a:rPr>
              <a:t>Как отцу и двум сыновьям </a:t>
            </a:r>
          </a:p>
          <a:p>
            <a:pPr marL="0" indent="0" rtl="0">
              <a:buNone/>
            </a:pPr>
            <a:r>
              <a:rPr lang="ru-RU" sz="2800" b="1" i="1" dirty="0">
                <a:solidFill>
                  <a:schemeClr val="tx2"/>
                </a:solidFill>
              </a:rPr>
              <a:t>переправиться на другой берег?</a:t>
            </a:r>
          </a:p>
        </p:txBody>
      </p:sp>
    </p:spTree>
    <p:extLst>
      <p:ext uri="{BB962C8B-B14F-4D97-AF65-F5344CB8AC3E}">
        <p14:creationId xmlns:p14="http://schemas.microsoft.com/office/powerpoint/2010/main" val="329694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3F8959-04D0-E658-C18C-8D57E5366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467" y="2060848"/>
            <a:ext cx="6330202" cy="48335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Задание №2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FD15CE-1817-87C4-2342-A72D8B1EE367}"/>
              </a:ext>
            </a:extLst>
          </p:cNvPr>
          <p:cNvSpPr txBox="1"/>
          <p:nvPr/>
        </p:nvSpPr>
        <p:spPr>
          <a:xfrm>
            <a:off x="837828" y="2348879"/>
            <a:ext cx="499763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  <a:r>
              <a:rPr lang="ru-RU" sz="2800" b="1" dirty="0">
                <a:solidFill>
                  <a:schemeClr val="tx2"/>
                </a:solidFill>
              </a:rPr>
              <a:t>Сколько необходимо проволоки, чтобы огородить участок земли для огорода</a:t>
            </a:r>
          </a:p>
          <a:p>
            <a:r>
              <a:rPr lang="ru-RU" sz="2800" b="1" dirty="0">
                <a:solidFill>
                  <a:schemeClr val="tx2"/>
                </a:solidFill>
              </a:rPr>
              <a:t>со сторонами 10 и 6 метров?</a:t>
            </a:r>
          </a:p>
        </p:txBody>
      </p:sp>
    </p:spTree>
    <p:extLst>
      <p:ext uri="{BB962C8B-B14F-4D97-AF65-F5344CB8AC3E}">
        <p14:creationId xmlns:p14="http://schemas.microsoft.com/office/powerpoint/2010/main" val="16539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48BE2F-4EAB-C0A0-16BC-8F07496E1DA7}"/>
              </a:ext>
            </a:extLst>
          </p:cNvPr>
          <p:cNvSpPr txBox="1"/>
          <p:nvPr/>
        </p:nvSpPr>
        <p:spPr>
          <a:xfrm>
            <a:off x="1197868" y="2593183"/>
            <a:ext cx="468052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  <a:r>
              <a:rPr lang="ru-RU" sz="2800" b="1" dirty="0">
                <a:solidFill>
                  <a:schemeClr val="tx2"/>
                </a:solidFill>
              </a:rPr>
              <a:t>Для отделки одной шторы требуется 8 м тесьмы. Найди длину мотка тесьмы, которая необходима для отделки 2 пар таких штор.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0BCCF4-E7AF-BE3A-8B2C-3C38D3477231}"/>
              </a:ext>
            </a:extLst>
          </p:cNvPr>
          <p:cNvSpPr txBox="1"/>
          <p:nvPr/>
        </p:nvSpPr>
        <p:spPr>
          <a:xfrm>
            <a:off x="1197868" y="764705"/>
            <a:ext cx="794613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/>
              <a:t>Задание №3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B0742CA-AF7A-030B-847A-2A176D3B5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6460" y="2593183"/>
            <a:ext cx="5636504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8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980728"/>
            <a:ext cx="11550331" cy="1728192"/>
          </a:xfrm>
        </p:spPr>
        <p:txBody>
          <a:bodyPr rtlCol="0">
            <a:normAutofit/>
          </a:bodyPr>
          <a:lstStyle/>
          <a:p>
            <a:pPr rtl="0"/>
            <a:r>
              <a:rPr lang="ru-RU" dirty="0"/>
              <a:t>	</a:t>
            </a:r>
            <a:r>
              <a:rPr lang="ru-RU" sz="2700" dirty="0">
                <a:solidFill>
                  <a:schemeClr val="tx2"/>
                </a:solidFill>
              </a:rPr>
              <a:t>На круглой клумбе садовнику нужно посадить 5 луковиц тюльпанов и 6 луковиц нарциссов так, чтобы рядом были разные по названию цветы. </a:t>
            </a:r>
            <a:br>
              <a:rPr lang="ru-RU" sz="2700" dirty="0">
                <a:solidFill>
                  <a:schemeClr val="tx2"/>
                </a:solidFill>
              </a:rPr>
            </a:br>
            <a:r>
              <a:rPr lang="ru-RU" sz="2700" dirty="0">
                <a:solidFill>
                  <a:schemeClr val="tx2"/>
                </a:solidFill>
              </a:rPr>
              <a:t>Сможет ли он это сделать?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1844" y="332656"/>
            <a:ext cx="10292819" cy="1080120"/>
          </a:xfrm>
        </p:spPr>
        <p:txBody>
          <a:bodyPr rtlCol="0"/>
          <a:lstStyle/>
          <a:p>
            <a:pPr marL="0" indent="0" rtl="0">
              <a:buNone/>
            </a:pPr>
            <a:r>
              <a:rPr lang="ru-RU" sz="4400" dirty="0"/>
              <a:t>Задание №4</a:t>
            </a:r>
          </a:p>
          <a:p>
            <a:pPr rtl="0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9841" y="2780928"/>
            <a:ext cx="5646579" cy="4077072"/>
          </a:xfrm>
        </p:spPr>
        <p:txBody>
          <a:bodyPr rtlCol="0">
            <a:noAutofit/>
          </a:bodyPr>
          <a:lstStyle/>
          <a:p>
            <a:pPr rtl="0"/>
            <a:r>
              <a:rPr lang="ru-RU" sz="2400" b="1" dirty="0">
                <a:solidFill>
                  <a:schemeClr val="tx2"/>
                </a:solidFill>
              </a:rPr>
              <a:t>Измени в условии задачи одно число так, чтобы ответ был таким: садовник сможет это сделать. </a:t>
            </a:r>
          </a:p>
          <a:p>
            <a:pPr rtl="0"/>
            <a:r>
              <a:rPr lang="ru-RU" sz="2400" b="1" dirty="0">
                <a:solidFill>
                  <a:schemeClr val="tx2"/>
                </a:solidFill>
              </a:rPr>
              <a:t>Догадайся, какое условие в задаче надо изменить, чтобы, не меняя чисел в условии, можно было получить ответ: садовник сможет высадить луковицы так, чтобы рядом были разные по названию цветы.</a:t>
            </a:r>
          </a:p>
          <a:p>
            <a:pPr rtl="0"/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09F1DA-4BE5-D2D1-87BA-BE0FA719C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6459" y="2708920"/>
            <a:ext cx="5646579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8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E0D311B-2D36-13A4-CA73-E57016261065}"/>
              </a:ext>
            </a:extLst>
          </p:cNvPr>
          <p:cNvSpPr txBox="1"/>
          <p:nvPr/>
        </p:nvSpPr>
        <p:spPr>
          <a:xfrm>
            <a:off x="693812" y="482601"/>
            <a:ext cx="845018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/>
              <a:t>Задание №5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C838F2-522F-EC0D-083D-86DB586F5FE4}"/>
              </a:ext>
            </a:extLst>
          </p:cNvPr>
          <p:cNvSpPr txBox="1"/>
          <p:nvPr/>
        </p:nvSpPr>
        <p:spPr>
          <a:xfrm>
            <a:off x="837828" y="1295400"/>
            <a:ext cx="83061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	 </a:t>
            </a:r>
            <a:r>
              <a:rPr lang="ru-RU" b="1" dirty="0">
                <a:solidFill>
                  <a:schemeClr val="tx2"/>
                </a:solidFill>
              </a:rPr>
              <a:t>Галя пришла в школьную столовую пообедать, у неё с собой есть 75 рублей.            </a:t>
            </a:r>
          </a:p>
          <a:p>
            <a:r>
              <a:rPr lang="ru-RU" b="1" dirty="0">
                <a:solidFill>
                  <a:schemeClr val="tx2"/>
                </a:solidFill>
              </a:rPr>
              <a:t> В столовой висит меню: 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FE85B916-C6E7-DAEF-940D-2995ABA27B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988989"/>
              </p:ext>
            </p:extLst>
          </p:nvPr>
        </p:nvGraphicFramePr>
        <p:xfrm>
          <a:off x="837828" y="2527481"/>
          <a:ext cx="6840760" cy="3982785"/>
        </p:xfrm>
        <a:graphic>
          <a:graphicData uri="http://schemas.openxmlformats.org/drawingml/2006/table">
            <a:tbl>
              <a:tblPr firstRow="1" firstCol="1" bandRow="1"/>
              <a:tblGrid>
                <a:gridCol w="3420380">
                  <a:extLst>
                    <a:ext uri="{9D8B030D-6E8A-4147-A177-3AD203B41FA5}">
                      <a16:colId xmlns:a16="http://schemas.microsoft.com/office/drawing/2014/main" val="19278345"/>
                    </a:ext>
                  </a:extLst>
                </a:gridCol>
                <a:gridCol w="3420380">
                  <a:extLst>
                    <a:ext uri="{9D8B030D-6E8A-4147-A177-3AD203B41FA5}">
                      <a16:colId xmlns:a16="http://schemas.microsoft.com/office/drawing/2014/main" val="2453988400"/>
                    </a:ext>
                  </a:extLst>
                </a:gridCol>
              </a:tblGrid>
              <a:tr h="1071016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Первые блюда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Борщ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Рассольник 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ru-RU" sz="1800" b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Цена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 руб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 руб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0495578"/>
                  </a:ext>
                </a:extLst>
              </a:tr>
              <a:tr h="1515299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ru-RU" sz="1800" b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Вторые блюда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Голубцы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Макароны с сыром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Котлета рыбная с рисом 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 </a:t>
                      </a:r>
                      <a:r>
                        <a:rPr lang="ru-RU" sz="180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</a:t>
                      </a:r>
                      <a:r>
                        <a:rPr lang="ru-RU" sz="180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 </a:t>
                      </a:r>
                      <a:r>
                        <a:rPr lang="ru-RU" sz="180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0171094"/>
                  </a:ext>
                </a:extLst>
              </a:tr>
              <a:tr h="1071016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ru-RU" sz="1800" b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Напитки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Чай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Какао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ru-RU" sz="180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</a:t>
                      </a:r>
                      <a:r>
                        <a:rPr lang="ru-RU" sz="1800" dirty="0" err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174206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7C370A1-8768-D3EB-694B-C065A042BA6C}"/>
              </a:ext>
            </a:extLst>
          </p:cNvPr>
          <p:cNvSpPr txBox="1"/>
          <p:nvPr/>
        </p:nvSpPr>
        <p:spPr>
          <a:xfrm>
            <a:off x="7678589" y="2527481"/>
            <a:ext cx="451023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tx2"/>
                </a:solidFill>
              </a:rPr>
              <a:t>Выбери обед из трёх блюд (</a:t>
            </a:r>
            <a:r>
              <a:rPr lang="ru-RU" i="1" dirty="0">
                <a:solidFill>
                  <a:schemeClr val="tx2"/>
                </a:solidFill>
              </a:rPr>
              <a:t>первое, второе и напиток</a:t>
            </a:r>
            <a:r>
              <a:rPr lang="ru-RU" b="1" i="1" dirty="0">
                <a:solidFill>
                  <a:schemeClr val="tx2"/>
                </a:solidFill>
              </a:rPr>
              <a:t>), который может купить Галя. В   ответе   укажи   названия   блюд   и   стоимость   обеда.   Достаточно   указать   один возможный вариант обеда.  Запиши решение и ответ.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26F127A-F678-73AD-5BD8-B23807D78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7570" y="214313"/>
            <a:ext cx="3761842" cy="211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30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Книги в формате 16 x 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13_TF02787940_TF02787940.potx" id="{BDCEC835-C025-45C0-8AD5-9D778732CF6A}" vid="{4E9A813A-BC9F-4772-8185-0F17D630CF68}"/>
    </a:ext>
  </a:extLst>
</a:theme>
</file>

<file path=ppt/theme/theme2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301D382-32B0-43EE-932C-28906AF37617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со стопкой книг на голубом фоне (широкоэкранный формат)</Template>
  <TotalTime>106</TotalTime>
  <Words>292</Words>
  <Application>Microsoft Office PowerPoint</Application>
  <PresentationFormat>Произвольный</PresentationFormat>
  <Paragraphs>39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Times New Roman</vt:lpstr>
      <vt:lpstr>Книги в формате 16 x 9</vt:lpstr>
      <vt:lpstr>Задания  для недели   математической грамотности.</vt:lpstr>
      <vt:lpstr>Задание №1</vt:lpstr>
      <vt:lpstr>Задание №2</vt:lpstr>
      <vt:lpstr>Презентация PowerPoint</vt:lpstr>
      <vt:lpstr> На круглой клумбе садовнику нужно посадить 5 луковиц тюльпанов и 6 луковиц нарциссов так, чтобы рядом были разные по названию цветы.  Сможет ли он это сделать?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Задания  для недели   математической грамотности.</dc:title>
  <dc:creator>Наталья</dc:creator>
  <cp:lastModifiedBy>Наталья</cp:lastModifiedBy>
  <cp:revision>1</cp:revision>
  <dcterms:created xsi:type="dcterms:W3CDTF">2023-05-17T18:47:48Z</dcterms:created>
  <dcterms:modified xsi:type="dcterms:W3CDTF">2023-05-17T20:34:32Z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