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71" r:id="rId2"/>
    <p:sldId id="256" r:id="rId3"/>
    <p:sldId id="257" r:id="rId4"/>
    <p:sldId id="273" r:id="rId5"/>
    <p:sldId id="274" r:id="rId6"/>
    <p:sldId id="275" r:id="rId7"/>
    <p:sldId id="258" r:id="rId8"/>
    <p:sldId id="259" r:id="rId9"/>
    <p:sldId id="260" r:id="rId10"/>
    <p:sldId id="266" r:id="rId11"/>
    <p:sldId id="262" r:id="rId12"/>
    <p:sldId id="265" r:id="rId13"/>
    <p:sldId id="264" r:id="rId14"/>
    <p:sldId id="267" r:id="rId15"/>
    <p:sldId id="268" r:id="rId16"/>
    <p:sldId id="281" r:id="rId17"/>
    <p:sldId id="269" r:id="rId18"/>
    <p:sldId id="270" r:id="rId19"/>
    <p:sldId id="280" r:id="rId20"/>
    <p:sldId id="279" r:id="rId21"/>
    <p:sldId id="276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80" d="100"/>
          <a:sy n="80" d="100"/>
        </p:scale>
        <p:origin x="-10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0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3D83D-E34E-4212-9CD5-46D31F8D66DB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D2846-D36B-4F8C-B359-B0FCCC1E84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9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191615B-BC41-4905-A7F2-D10B14F6AC40}" type="datetimeFigureOut">
              <a:rPr lang="ru-RU" smtClean="0"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42FE012-6DEE-4C83-891D-845D888670F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dogdiary.ru/kachestvo-zhizni-sobak/" TargetMode="External"/><Relationship Id="rId13" Type="http://schemas.openxmlformats.org/officeDocument/2006/relationships/hyperlink" Target="https://todaykhv.ru/news/society/56279/" TargetMode="External"/><Relationship Id="rId3" Type="http://schemas.openxmlformats.org/officeDocument/2006/relationships/hyperlink" Target="https://nashzelenyimir.ru/%D0%B1%D0%B0%D0%BD%D0%B0%D0%BD/" TargetMode="External"/><Relationship Id="rId7" Type="http://schemas.openxmlformats.org/officeDocument/2006/relationships/hyperlink" Target="https://www.123rf.com/photo_20112696_portrait-of-boy.html" TargetMode="External"/><Relationship Id="rId12" Type="http://schemas.openxmlformats.org/officeDocument/2006/relationships/hyperlink" Target="https://toomanygifts.ru/catalog/goods/2939/" TargetMode="External"/><Relationship Id="rId2" Type="http://schemas.openxmlformats.org/officeDocument/2006/relationships/hyperlink" Target="https://www.photorecept.ru/recipe/gamburger-v-domashnih-uslovijah-ili-bulochka-s-mjasom" TargetMode="External"/><Relationship Id="rId16" Type="http://schemas.openxmlformats.org/officeDocument/2006/relationships/hyperlink" Target="https://play.google.com/store/apps/details?id=kaushal.pain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zzimummy.com/2018/10/17/taffymail-american-snacks-to-your-door/" TargetMode="External"/><Relationship Id="rId11" Type="http://schemas.openxmlformats.org/officeDocument/2006/relationships/hyperlink" Target="https://ru.pinterest.com/pin/317785317453479496/" TargetMode="External"/><Relationship Id="rId5" Type="http://schemas.openxmlformats.org/officeDocument/2006/relationships/hyperlink" Target="https://www.istockphoto.com/ru/search/2/image?phrase=apple" TargetMode="External"/><Relationship Id="rId15" Type="http://schemas.openxmlformats.org/officeDocument/2006/relationships/hyperlink" Target="https://www.artistcolor.ru/catalog/pencils/" TargetMode="External"/><Relationship Id="rId10" Type="http://schemas.openxmlformats.org/officeDocument/2006/relationships/hyperlink" Target="https://vinbazar.com/journal/vidpochinok4/kak-vybrat-raketku-dlya-nastolnogo-tennisa-lyubitelyu" TargetMode="External"/><Relationship Id="rId4" Type="http://schemas.openxmlformats.org/officeDocument/2006/relationships/hyperlink" Target="https://www.pichshop.ru/product/701850/lanchboks-original-new--raznyie-dizaynyi----garden/" TargetMode="External"/><Relationship Id="rId9" Type="http://schemas.openxmlformats.org/officeDocument/2006/relationships/hyperlink" Target="https://www.dns-shop.ru/product/566e4ccbf1aa8499/24-60-sm--led-televizor-dns-e24d20-cernyj/" TargetMode="External"/><Relationship Id="rId14" Type="http://schemas.openxmlformats.org/officeDocument/2006/relationships/hyperlink" Target="https://www.championnet.ru/products/bicycle-masse-24-black-red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401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/>
            </a:r>
            <a:br>
              <a:rPr lang="ru-RU" b="1" dirty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Презентация</a:t>
            </a:r>
            <a:br>
              <a:rPr lang="ru-RU" sz="3100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</a:rPr>
              <a:t>Использование </a:t>
            </a:r>
            <a:r>
              <a:rPr lang="ru-RU" sz="3100" b="1" dirty="0">
                <a:solidFill>
                  <a:schemeClr val="bg1"/>
                </a:solidFill>
              </a:rPr>
              <a:t>песен на уроках английского языка как средство мотивации к изучению иностранного языка</a:t>
            </a:r>
            <a:r>
              <a:rPr lang="ru-RU" sz="3100" dirty="0">
                <a:solidFill>
                  <a:schemeClr val="bg1"/>
                </a:solidFill>
              </a:rPr>
              <a:t/>
            </a:r>
            <a:br>
              <a:rPr lang="ru-RU" sz="3100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2800" b="1" i="1" dirty="0">
                <a:solidFill>
                  <a:schemeClr val="tx2"/>
                </a:solidFill>
              </a:rPr>
              <a:t>Выполнила : учитель английского языка МБОУ СОШ №42 г</a:t>
            </a:r>
            <a:r>
              <a:rPr lang="ru-RU" sz="2800" b="1" i="1" dirty="0" smtClean="0">
                <a:solidFill>
                  <a:schemeClr val="tx2"/>
                </a:solidFill>
              </a:rPr>
              <a:t>. Тверь</a:t>
            </a:r>
            <a:endParaRPr lang="ru-RU" sz="2800" b="1" i="1" dirty="0">
              <a:solidFill>
                <a:schemeClr val="tx2"/>
              </a:solidFill>
            </a:endParaRPr>
          </a:p>
          <a:p>
            <a:r>
              <a:rPr lang="ru-RU" sz="2800" b="1" i="1" dirty="0">
                <a:solidFill>
                  <a:schemeClr val="tx2"/>
                </a:solidFill>
              </a:rPr>
              <a:t>Минаева Е.Б</a:t>
            </a:r>
            <a:r>
              <a:rPr lang="ru-RU" sz="2800" b="1" i="1" dirty="0" smtClean="0">
                <a:solidFill>
                  <a:schemeClr val="tx2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2023 год</a:t>
            </a:r>
            <a:endParaRPr lang="ru-RU" sz="2800" b="1" dirty="0" smtClean="0">
              <a:solidFill>
                <a:schemeClr val="tx2"/>
              </a:solidFill>
            </a:endParaRPr>
          </a:p>
          <a:p>
            <a:endParaRPr lang="ru-RU" sz="2800" b="1" i="1" dirty="0">
              <a:solidFill>
                <a:schemeClr val="tx2"/>
              </a:solidFill>
            </a:endParaRPr>
          </a:p>
          <a:p>
            <a:endParaRPr lang="ru-RU" sz="2800" b="1" i="1" dirty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08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1412776"/>
            <a:ext cx="8280920" cy="518457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- Учитель сообщает краткую информацию о песне, ее характере, основном содержании, истории создания;</a:t>
            </a:r>
          </a:p>
          <a:p>
            <a:pPr marL="0" indent="0">
              <a:buNone/>
            </a:pPr>
            <a:r>
              <a:rPr lang="ru-RU" dirty="0" smtClean="0"/>
              <a:t>- Перед первым предъявлением песни школьникам предлагается обратить внимание на характер песни (лирическая, шуточная и т.п.)</a:t>
            </a:r>
          </a:p>
          <a:p>
            <a:pPr marL="0" indent="0">
              <a:buNone/>
            </a:pPr>
            <a:r>
              <a:rPr lang="ru-RU" dirty="0" smtClean="0"/>
              <a:t>- Ученики прослушивают песню.</a:t>
            </a:r>
          </a:p>
          <a:p>
            <a:pPr marL="0" indent="0">
              <a:buNone/>
            </a:pPr>
            <a:r>
              <a:rPr lang="ru-RU" dirty="0" smtClean="0"/>
              <a:t>- После первого предъявления учитель с помощью вопросов проверяет степень понимания текста песни.</a:t>
            </a:r>
          </a:p>
          <a:p>
            <a:pPr marL="0" indent="0">
              <a:buNone/>
            </a:pPr>
            <a:r>
              <a:rPr lang="ru-RU" dirty="0" smtClean="0"/>
              <a:t>- Для обеспечения полного понимания содержания учитель выделяет в тексте песни грамматические явления, новые слова и обеспечивает их закрепление.</a:t>
            </a:r>
          </a:p>
          <a:p>
            <a:pPr marL="0" indent="0">
              <a:buNone/>
            </a:pPr>
            <a:r>
              <a:rPr lang="ru-RU" dirty="0" smtClean="0"/>
              <a:t>- Фонетическая отработка текста песни: учитель обращает внимание на темп и правильность произнесения отдельных слов и текста.</a:t>
            </a:r>
          </a:p>
          <a:p>
            <a:pPr marL="0" indent="0">
              <a:buNone/>
            </a:pPr>
            <a:r>
              <a:rPr lang="ru-RU" dirty="0" smtClean="0"/>
              <a:t>- Песня прослушивается повторно с опорой на текст.</a:t>
            </a:r>
          </a:p>
          <a:p>
            <a:pPr marL="0" indent="0">
              <a:buNone/>
            </a:pPr>
            <a:r>
              <a:rPr lang="ru-RU" dirty="0" smtClean="0"/>
              <a:t>- Разучивается мелодия в процессе совместного исполнения песни.</a:t>
            </a:r>
          </a:p>
          <a:p>
            <a:pPr marL="0" indent="0">
              <a:buNone/>
            </a:pPr>
            <a:r>
              <a:rPr lang="ru-RU" dirty="0" smtClean="0"/>
              <a:t>- На последующих уроках повторяют один - два раза до полного её усвоения.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Методика использования </a:t>
            </a:r>
            <a:r>
              <a:rPr lang="ru-RU" dirty="0" smtClean="0">
                <a:solidFill>
                  <a:schemeClr val="bg1"/>
                </a:solidFill>
              </a:rPr>
              <a:t>песни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38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ABC song”, “Happy birthday to you”, Clap your hands”,  “What is your name” ,”We wish you a Merry Christmas”, ”Polly, put the Kettle on”, “This is the way we..” ,”My dear, dear…” If you are happy…”</a:t>
            </a:r>
          </a:p>
          <a:p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Песни  для младших  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школьников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44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24936" cy="655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12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344816" cy="648072"/>
          </a:xfrm>
        </p:spPr>
        <p:txBody>
          <a:bodyPr>
            <a:noAutofit/>
          </a:bodyPr>
          <a:lstStyle/>
          <a:p>
            <a:r>
              <a:rPr lang="ru-RU" sz="2400" dirty="0"/>
              <a:t> </a:t>
            </a:r>
            <a:r>
              <a:rPr lang="ru-RU" sz="2400" dirty="0" smtClean="0"/>
              <a:t>Знакомство  </a:t>
            </a:r>
            <a:r>
              <a:rPr lang="ru-RU" sz="2400" dirty="0"/>
              <a:t>учащихся со  структурой </a:t>
            </a:r>
            <a:r>
              <a:rPr lang="en-US" sz="2400" dirty="0"/>
              <a:t>What</a:t>
            </a:r>
            <a:r>
              <a:rPr lang="ru-RU" sz="2400" dirty="0"/>
              <a:t>’</a:t>
            </a:r>
            <a:r>
              <a:rPr lang="en-US" sz="2400" dirty="0"/>
              <a:t>s this</a:t>
            </a:r>
            <a:r>
              <a:rPr lang="ru-RU" sz="2400" dirty="0"/>
              <a:t>?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496944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679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285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dirty="0" smtClean="0"/>
              <a:t>                                </a:t>
            </a:r>
            <a:r>
              <a:rPr lang="ru-RU" sz="3000" b="1" dirty="0" smtClean="0">
                <a:solidFill>
                  <a:srgbClr val="FF0000"/>
                </a:solidFill>
              </a:rPr>
              <a:t>С</a:t>
            </a:r>
            <a:r>
              <a:rPr lang="en-US" sz="3000" b="1" dirty="0" err="1" smtClean="0">
                <a:solidFill>
                  <a:srgbClr val="FF0000"/>
                </a:solidFill>
              </a:rPr>
              <a:t>ome</a:t>
            </a:r>
            <a:r>
              <a:rPr lang="en-US" sz="3000" b="1" dirty="0" smtClean="0">
                <a:solidFill>
                  <a:srgbClr val="FF0000"/>
                </a:solidFill>
              </a:rPr>
              <a:t>  into my house</a:t>
            </a:r>
            <a:endParaRPr lang="ru-RU" sz="3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Come </a:t>
            </a:r>
            <a:r>
              <a:rPr lang="en-US" dirty="0"/>
              <a:t>into my house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What can you see?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Upstairs  and downstairs,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Come follow me.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Go through the door.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Go upstairs.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What's in my bedroom?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Four teddy bears.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Co through the door.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Go downstairs.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What's in the  dining room?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Table and chairs.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Come into my house.. .</a:t>
            </a:r>
            <a:endParaRPr lang="ru-RU" dirty="0"/>
          </a:p>
          <a:p>
            <a:r>
              <a:rPr lang="en-US" dirty="0" smtClean="0"/>
              <a:t>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en-US" dirty="0" smtClean="0"/>
              <a:t>“My flat”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276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                       Open </a:t>
            </a:r>
            <a:r>
              <a:rPr lang="en-US" b="1" dirty="0">
                <a:solidFill>
                  <a:srgbClr val="FF0000"/>
                </a:solidFill>
              </a:rPr>
              <a:t>my lunchbox</a:t>
            </a:r>
            <a:r>
              <a:rPr lang="ru-RU" b="1" dirty="0">
                <a:solidFill>
                  <a:srgbClr val="FF0000"/>
                </a:solidFill>
              </a:rPr>
              <a:t>!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Open </a:t>
            </a:r>
            <a:r>
              <a:rPr lang="en-US" dirty="0"/>
              <a:t>my lunch box!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What can you see?</a:t>
            </a:r>
            <a:endParaRPr lang="ru-RU" dirty="0"/>
          </a:p>
          <a:p>
            <a:pPr marL="0" indent="0">
              <a:buNone/>
            </a:pPr>
            <a:r>
              <a:rPr lang="en-US" dirty="0" err="1"/>
              <a:t>l've</a:t>
            </a:r>
            <a:r>
              <a:rPr lang="en-US" dirty="0"/>
              <a:t> got a sandwich,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You can share with me.</a:t>
            </a:r>
            <a:endParaRPr lang="ru-RU" dirty="0"/>
          </a:p>
          <a:p>
            <a:pPr marL="0" indent="0">
              <a:buNone/>
            </a:pPr>
            <a:r>
              <a:rPr lang="en-US" dirty="0" err="1"/>
              <a:t>l've</a:t>
            </a:r>
            <a:r>
              <a:rPr lang="en-US" dirty="0"/>
              <a:t> got a tomato.</a:t>
            </a:r>
            <a:endParaRPr lang="ru-RU" dirty="0"/>
          </a:p>
          <a:p>
            <a:pPr marL="0" indent="0">
              <a:buNone/>
            </a:pPr>
            <a:r>
              <a:rPr lang="en-US" dirty="0" err="1"/>
              <a:t>l've</a:t>
            </a:r>
            <a:r>
              <a:rPr lang="en-US" dirty="0"/>
              <a:t> got a pear.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And I 've got some grapes,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And l 'm happy to share.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en-US" dirty="0" smtClean="0"/>
              <a:t>“Food”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799"/>
            <a:ext cx="3744416" cy="519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921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What have you got in your  lunchbox?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597968"/>
            <a:ext cx="2880320" cy="2839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08" y="1628800"/>
            <a:ext cx="22193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" y="3429000"/>
            <a:ext cx="334786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26384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61048"/>
            <a:ext cx="3008362" cy="2754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48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268760"/>
            <a:ext cx="7408333" cy="4857403"/>
          </a:xfrm>
        </p:spPr>
        <p:txBody>
          <a:bodyPr>
            <a:normAutofit fontScale="55000" lnSpcReduction="20000"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5100" dirty="0" smtClean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                            After </a:t>
            </a:r>
            <a:r>
              <a:rPr lang="en-US" sz="5100" dirty="0">
                <a:solidFill>
                  <a:srgbClr val="FF0000"/>
                </a:solidFill>
                <a:latin typeface="Arial"/>
                <a:ea typeface="Calibri"/>
                <a:cs typeface="Times New Roman"/>
              </a:rPr>
              <a:t>school</a:t>
            </a:r>
            <a:endParaRPr lang="ru-RU" sz="51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800" dirty="0" smtClean="0"/>
              <a:t>After </a:t>
            </a:r>
            <a:r>
              <a:rPr lang="en-US" sz="3800" dirty="0"/>
              <a:t>school,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There’s a lot to do.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Things on my own,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And things with you.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I do my homework,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I help my  mum.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Then I play with friends .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And we have fun.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After school ….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I write an email,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I read a book .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I listen to music,</a:t>
            </a:r>
            <a:endParaRPr lang="ru-RU" sz="3800" dirty="0"/>
          </a:p>
          <a:p>
            <a:pPr marL="0" indent="0">
              <a:buNone/>
            </a:pPr>
            <a:r>
              <a:rPr lang="en-US" sz="3800" dirty="0"/>
              <a:t>I help to cook.</a:t>
            </a:r>
            <a:endParaRPr lang="ru-RU" sz="3800" dirty="0"/>
          </a:p>
          <a:p>
            <a:endParaRPr lang="ru-RU" sz="3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</a:t>
            </a:r>
            <a:r>
              <a:rPr lang="en-US" dirty="0" smtClean="0"/>
              <a:t>“My day”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529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556792"/>
            <a:ext cx="7408333" cy="456937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After school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There’s </a:t>
            </a:r>
            <a:r>
              <a:rPr lang="en-US" dirty="0"/>
              <a:t>a lot to do.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Things on my own,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And things ___you.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I do __homework,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I help my  ___.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Then I play __friends 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And we have</a:t>
            </a:r>
            <a:r>
              <a:rPr lang="ru-RU" dirty="0"/>
              <a:t>___</a:t>
            </a:r>
            <a:r>
              <a:rPr lang="en-US" dirty="0"/>
              <a:t>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After school ….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I ___an email,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I ___a book .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I____ to music,</a:t>
            </a:r>
            <a:endParaRPr lang="ru-RU" dirty="0"/>
          </a:p>
          <a:p>
            <a:pPr marL="0" indent="0">
              <a:buNone/>
            </a:pPr>
            <a:r>
              <a:rPr lang="en-US" dirty="0"/>
              <a:t>I </a:t>
            </a:r>
            <a:r>
              <a:rPr lang="ru-RU" dirty="0"/>
              <a:t>___</a:t>
            </a:r>
            <a:r>
              <a:rPr lang="en-US" dirty="0"/>
              <a:t>to cook.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Вставьте пропущенные слова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695418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 </a:t>
            </a:r>
            <a:r>
              <a:rPr lang="en-US" sz="3600" b="1" dirty="0" smtClean="0">
                <a:solidFill>
                  <a:schemeClr val="bg1"/>
                </a:solidFill>
              </a:rPr>
              <a:t>does Ann  do after school?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92996"/>
            <a:ext cx="2215455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69160"/>
            <a:ext cx="2362179" cy="176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2952328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3096"/>
            <a:ext cx="252033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25" y="1268760"/>
            <a:ext cx="2430901" cy="18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123" y="1268760"/>
            <a:ext cx="2232248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34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054552" cy="1080120"/>
          </a:xfrm>
        </p:spPr>
        <p:txBody>
          <a:bodyPr>
            <a:noAutofit/>
          </a:bodyPr>
          <a:lstStyle/>
          <a:p>
            <a:pPr lvl="0"/>
            <a:r>
              <a:rPr lang="ru-RU" sz="2800" b="1" dirty="0">
                <a:solidFill>
                  <a:schemeClr val="bg1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Роль музыки и песен в изучении английского языка</a:t>
            </a:r>
            <a:br>
              <a:rPr lang="ru-RU" sz="2800" b="1" dirty="0">
                <a:solidFill>
                  <a:schemeClr val="bg1"/>
                </a:solidFill>
                <a:latin typeface="Times New Roman" pitchFamily="18"/>
                <a:ea typeface="Microsoft YaHei" pitchFamily="2"/>
                <a:cs typeface="Times New Roman" pitchFamily="18"/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1844824"/>
            <a:ext cx="7344816" cy="3793976"/>
          </a:xfrm>
        </p:spPr>
        <p:txBody>
          <a:bodyPr>
            <a:noAutofit/>
          </a:bodyPr>
          <a:lstStyle/>
          <a:p>
            <a:pPr lvl="0" algn="just">
              <a:lnSpc>
                <a:spcPct val="15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В процессе обучения важны не только знания, но и впечатления с которыми ребенок уходит с урока. Урок должен доставлять радость каждому ученику.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    Одним из наиболее эффективных способов воздействия на чувства и эмоции является музыка. Музыка и песня могут оказать неоценимую помощь в изучении английского языка.</a:t>
            </a:r>
            <a:r>
              <a:rPr lang="ru-RU" sz="2400" b="1" dirty="0">
                <a:solidFill>
                  <a:srgbClr val="000000"/>
                </a:solidFill>
                <a:latin typeface="Times New Roman" pitchFamily="18"/>
                <a:ea typeface="Microsoft YaHei" pitchFamily="2"/>
                <a:cs typeface="Times New Roman" pitchFamily="18"/>
              </a:rPr>
              <a:t> 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20888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" y="309032"/>
            <a:ext cx="8229600" cy="862567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What does Tom   do after school?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3" y="1196752"/>
            <a:ext cx="302433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486" y="1196752"/>
            <a:ext cx="1473894" cy="14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80728"/>
            <a:ext cx="2232248" cy="156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49610"/>
            <a:ext cx="3024336" cy="2247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941168"/>
            <a:ext cx="34563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Купаться летом в море в Сочи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46116"/>
            <a:ext cx="2880320" cy="22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180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5260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764704"/>
            <a:ext cx="8136904" cy="6093296"/>
          </a:xfrm>
        </p:spPr>
        <p:txBody>
          <a:bodyPr>
            <a:noAutofit/>
          </a:bodyPr>
          <a:lstStyle/>
          <a:p>
            <a:pPr marL="0" indent="0" fontAlgn="t">
              <a:buNone/>
            </a:pPr>
            <a:r>
              <a:rPr lang="ru-RU" sz="1400" dirty="0" smtClean="0"/>
              <a:t>1</a:t>
            </a:r>
            <a:r>
              <a:rPr lang="ru-RU" sz="1400" dirty="0"/>
              <a:t>.. </a:t>
            </a:r>
            <a:r>
              <a:rPr lang="ru-RU" sz="1200" dirty="0" err="1"/>
              <a:t>Мощенко</a:t>
            </a:r>
            <a:r>
              <a:rPr lang="ru-RU" sz="1200" dirty="0"/>
              <a:t> Л.В. Песня на уроке английского языка-http://festival.1september.ru/articles/415918/</a:t>
            </a:r>
          </a:p>
          <a:p>
            <a:pPr fontAlgn="t"/>
            <a:r>
              <a:rPr lang="ru-RU" sz="1200" dirty="0"/>
              <a:t>2.. Павлова Е.А. Игровые упражнения с песнями и стихами на уроках английского языка. - М.: Чистые пруды, 2016. - 29с.</a:t>
            </a:r>
          </a:p>
          <a:p>
            <a:pPr fontAlgn="t"/>
            <a:r>
              <a:rPr lang="ru-RU" sz="1200" dirty="0"/>
              <a:t>4.. Шевченко Е.И. Использование музыкального материала на уроках иностранного языка. Иностранные языки в школе. - 2017 №2 с.27-29.</a:t>
            </a:r>
          </a:p>
          <a:p>
            <a:r>
              <a:rPr lang="ru-RU" sz="1200" dirty="0"/>
              <a:t>5.Гебель С.Ф. Использование песни на уроке иностранного языка. [Текст] //ИЯШ №5, 2009. </a:t>
            </a:r>
          </a:p>
          <a:p>
            <a:r>
              <a:rPr lang="ru-RU" sz="1200" dirty="0"/>
              <a:t>6..  </a:t>
            </a:r>
            <a:r>
              <a:rPr lang="ru-RU" sz="1200" dirty="0" err="1"/>
              <a:t>Беланов</a:t>
            </a:r>
            <a:r>
              <a:rPr lang="ru-RU" sz="1200" dirty="0"/>
              <a:t>, А. Использование песен на уроке английского языка / // </a:t>
            </a:r>
            <a:r>
              <a:rPr lang="ru-RU" sz="1200" dirty="0" err="1"/>
              <a:t>Methods</a:t>
            </a:r>
            <a:r>
              <a:rPr lang="ru-RU" sz="1200" dirty="0"/>
              <a:t> </a:t>
            </a:r>
            <a:r>
              <a:rPr lang="ru-RU" sz="1200" dirty="0" err="1"/>
              <a:t>of</a:t>
            </a:r>
            <a:r>
              <a:rPr lang="ru-RU" sz="1200" dirty="0"/>
              <a:t> </a:t>
            </a:r>
            <a:r>
              <a:rPr lang="ru-RU" sz="1200" dirty="0" err="1"/>
              <a:t>teaching</a:t>
            </a:r>
            <a:r>
              <a:rPr lang="ru-RU" sz="1200" dirty="0"/>
              <a:t>, - 1998. - № 2.</a:t>
            </a:r>
          </a:p>
          <a:p>
            <a:r>
              <a:rPr lang="en-US" sz="1200" dirty="0"/>
              <a:t>Family and Friends 1 Naomi Simmons .Oxford.</a:t>
            </a:r>
            <a:endParaRPr lang="ru-RU" sz="1200" dirty="0"/>
          </a:p>
          <a:p>
            <a:r>
              <a:rPr lang="en-US" sz="1200" u="sng" dirty="0">
                <a:hlinkClick r:id="rId2"/>
              </a:rPr>
              <a:t>https://www.photorecept.ru/recipe/gamburger-v-domashnih-uslovijah-ili-bulochka-s-mjasom</a:t>
            </a:r>
            <a:endParaRPr lang="ru-RU" sz="1200" dirty="0"/>
          </a:p>
          <a:p>
            <a:r>
              <a:rPr lang="en-US" sz="1200" u="sng" dirty="0">
                <a:hlinkClick r:id="rId3"/>
              </a:rPr>
              <a:t>https://nashzelenyimir.ru/%D0%B1%D0%B0%D0%BD%D0%B0%D0%BD/</a:t>
            </a:r>
            <a:endParaRPr lang="ru-RU" sz="1200" dirty="0"/>
          </a:p>
          <a:p>
            <a:r>
              <a:rPr lang="en-US" sz="1200" u="sng" dirty="0">
                <a:hlinkClick r:id="rId4"/>
              </a:rPr>
              <a:t>https://www.pichshop.ru/product/701850/lanchboks-original-new--raznyie-dizaynyi----garden/</a:t>
            </a:r>
            <a:endParaRPr lang="ru-RU" sz="1200" dirty="0"/>
          </a:p>
          <a:p>
            <a:pPr fontAlgn="t"/>
            <a:r>
              <a:rPr lang="en-US" sz="1200" u="sng" dirty="0">
                <a:hlinkClick r:id="rId5"/>
              </a:rPr>
              <a:t>https://www.istockphoto.com/ru/search/2/image?phrase=apple</a:t>
            </a:r>
            <a:endParaRPr lang="ru-RU" sz="1200" dirty="0"/>
          </a:p>
          <a:p>
            <a:pPr fontAlgn="t"/>
            <a:r>
              <a:rPr lang="en-US" sz="1200" u="sng" dirty="0">
                <a:hlinkClick r:id="rId6"/>
              </a:rPr>
              <a:t>https://www.bizzimummy.com/2018/10/17/taffymail-american-snacks-to-your-door/</a:t>
            </a:r>
            <a:endParaRPr lang="ru-RU" sz="1200" dirty="0"/>
          </a:p>
          <a:p>
            <a:pPr fontAlgn="t"/>
            <a:r>
              <a:rPr lang="en-US" sz="1200" dirty="0"/>
              <a:t>https://ru.freepik.com/photos/caucasian-girl</a:t>
            </a:r>
            <a:endParaRPr lang="ru-RU" sz="1200" dirty="0"/>
          </a:p>
          <a:p>
            <a:r>
              <a:rPr lang="en-US" sz="1200" u="sng" dirty="0">
                <a:hlinkClick r:id="rId7"/>
              </a:rPr>
              <a:t>https://www.123rf.com/photo_20112696_portrait-of-boy.html</a:t>
            </a:r>
            <a:endParaRPr lang="ru-RU" sz="1200" dirty="0"/>
          </a:p>
          <a:p>
            <a:r>
              <a:rPr lang="en-US" sz="1200" u="sng" dirty="0">
                <a:hlinkClick r:id="rId8"/>
              </a:rPr>
              <a:t>https://dogdiary.ru/kachestvo-zhizni-sobak/</a:t>
            </a:r>
            <a:endParaRPr lang="ru-RU" sz="1200" dirty="0"/>
          </a:p>
          <a:p>
            <a:r>
              <a:rPr lang="en-US" sz="1200" u="sng" dirty="0">
                <a:hlinkClick r:id="rId9"/>
              </a:rPr>
              <a:t>https://www.dns-shop.ru/product/566e4ccbf1aa8499/24-60-sm--led-televizor-dns-e24d20-cernyj/</a:t>
            </a:r>
            <a:endParaRPr lang="ru-RU" sz="1200" dirty="0"/>
          </a:p>
          <a:p>
            <a:r>
              <a:rPr lang="en-US" sz="1200" u="sng" dirty="0">
                <a:hlinkClick r:id="rId10"/>
              </a:rPr>
              <a:t>https://vinbazar.com/journal/vidpochinok4/kak-vybrat-raketku-dlya-nastolnogo-tennisa-lyubitelyu</a:t>
            </a:r>
            <a:endParaRPr lang="ru-RU" sz="1200" dirty="0"/>
          </a:p>
          <a:p>
            <a:r>
              <a:rPr lang="en-US" sz="1200" u="sng" dirty="0">
                <a:hlinkClick r:id="rId11"/>
              </a:rPr>
              <a:t>https://ru.pinterest.com/pin/317785317453479496/</a:t>
            </a:r>
            <a:endParaRPr lang="ru-RU" sz="1200" dirty="0"/>
          </a:p>
          <a:p>
            <a:r>
              <a:rPr lang="en-US" sz="1200" u="sng" dirty="0">
                <a:hlinkClick r:id="rId12"/>
              </a:rPr>
              <a:t>https://toomanygifts.ru/catalog/goods/2939/</a:t>
            </a:r>
            <a:endParaRPr lang="ru-RU" sz="1200" dirty="0"/>
          </a:p>
          <a:p>
            <a:r>
              <a:rPr lang="en-US" sz="1200" u="sng" dirty="0">
                <a:hlinkClick r:id="rId13"/>
              </a:rPr>
              <a:t>https://todaykhv.ru/news/society/56279/</a:t>
            </a:r>
            <a:endParaRPr lang="ru-RU" sz="1200" dirty="0"/>
          </a:p>
          <a:p>
            <a:r>
              <a:rPr lang="en-US" sz="1200" u="sng" dirty="0">
                <a:hlinkClick r:id="rId14"/>
              </a:rPr>
              <a:t>https://www.championnet.ru/products/bicycle-masse-24-black-red</a:t>
            </a:r>
            <a:endParaRPr lang="ru-RU" sz="1200" dirty="0"/>
          </a:p>
          <a:p>
            <a:r>
              <a:rPr lang="en-US" sz="1200" u="sng" dirty="0">
                <a:hlinkClick r:id="rId15"/>
              </a:rPr>
              <a:t>https://www.artistcolor.ru/catalog/pencils/</a:t>
            </a:r>
            <a:endParaRPr lang="ru-RU" sz="1200" dirty="0"/>
          </a:p>
          <a:p>
            <a:r>
              <a:rPr lang="en-US" sz="1200" u="sng" dirty="0">
                <a:hlinkClick r:id="rId16"/>
              </a:rPr>
              <a:t>https://play.google.com/store/apps/details?id=kaushal.paint</a:t>
            </a:r>
            <a:endParaRPr lang="ru-RU" sz="1200" dirty="0"/>
          </a:p>
          <a:p>
            <a:r>
              <a:rPr lang="en-US" sz="1200" dirty="0"/>
              <a:t>https://www.i-igrushki.ru/igrushkapedia/kompyuternye-igry.html</a:t>
            </a:r>
            <a:endParaRPr lang="ru-RU" sz="1200" dirty="0"/>
          </a:p>
          <a:p>
            <a:endParaRPr lang="ru-RU" sz="1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Источники информации и иллюстраций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76080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 smtClean="0"/>
              <a:t>С помощью песен лексический материал усваивается быстрее, происходит расширение потенциального словарного запаса учащихся. В отличие от других текстовых и аудиоматериалов, песни обычно заучиваются наизусть и отличаются яркой эмоциональной стороной. 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Песни </a:t>
            </a:r>
            <a:r>
              <a:rPr lang="ru-RU" sz="2800" b="1" dirty="0">
                <a:solidFill>
                  <a:schemeClr val="bg1"/>
                </a:solidFill>
              </a:rPr>
              <a:t>– это незаменимый источник пополнения лексического запаса </a:t>
            </a:r>
            <a:r>
              <a:rPr lang="ru-RU" sz="2800" b="1" dirty="0" smtClean="0">
                <a:solidFill>
                  <a:schemeClr val="bg1"/>
                </a:solidFill>
              </a:rPr>
              <a:t>учащихся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63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/>
              <a:t>Разучивание и исполнение коротких, несложных по мелодическому рисунку песен с частыми повторами помогают закрепить правильную артикуляцию и произнесение звуков, правила фразового ударения, особенности ритма 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+mn-ea"/>
                <a:cs typeface="+mn-cs"/>
              </a:rPr>
              <a:t>Песни </a:t>
            </a:r>
            <a:r>
              <a:rPr lang="ru-RU" sz="2800" b="1" dirty="0">
                <a:solidFill>
                  <a:schemeClr val="bg1"/>
                </a:solidFill>
                <a:ea typeface="+mn-ea"/>
                <a:cs typeface="+mn-cs"/>
              </a:rPr>
              <a:t>способствуют совершенствованию навыков иноязычного произношения, развитию музыкального </a:t>
            </a:r>
            <a:r>
              <a:rPr lang="ru-RU" sz="2800" b="1" dirty="0" smtClean="0">
                <a:solidFill>
                  <a:schemeClr val="bg1"/>
                </a:solidFill>
                <a:ea typeface="+mn-ea"/>
                <a:cs typeface="+mn-cs"/>
              </a:rPr>
              <a:t>слуха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49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20933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</a:t>
            </a:r>
            <a:r>
              <a:rPr lang="ru-RU" sz="3200" dirty="0" smtClean="0"/>
              <a:t>Благодаря </a:t>
            </a:r>
            <a:r>
              <a:rPr lang="ru-RU" sz="3200" dirty="0"/>
              <a:t>музыке на уроке создается благоприятный психологический климат, снижается психологическая нагрузка, активизируется языковая деятельность, повышается эмоциональный тонус, поддерживается интерес к изучению иностранного </a:t>
            </a:r>
            <a:r>
              <a:rPr lang="ru-RU" sz="3200" dirty="0" smtClean="0"/>
              <a:t>языка.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ea typeface="+mn-ea"/>
                <a:cs typeface="+mn-cs"/>
              </a:rPr>
              <a:t>Песни </a:t>
            </a:r>
            <a:r>
              <a:rPr lang="ru-RU" sz="2800" dirty="0">
                <a:solidFill>
                  <a:schemeClr val="bg1"/>
                </a:solidFill>
                <a:ea typeface="+mn-ea"/>
                <a:cs typeface="+mn-cs"/>
              </a:rPr>
              <a:t>содействуют эстетическому воспитанию учащихся, сплочению коллектива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54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628800"/>
            <a:ext cx="7408333" cy="44973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800" dirty="0" smtClean="0">
                <a:solidFill>
                  <a:prstClr val="black"/>
                </a:solidFill>
              </a:rPr>
              <a:t>   </a:t>
            </a:r>
            <a:r>
              <a:rPr lang="ru-RU" sz="3200" dirty="0" smtClean="0">
                <a:solidFill>
                  <a:prstClr val="black"/>
                </a:solidFill>
              </a:rPr>
              <a:t>Они  служат </a:t>
            </a:r>
            <a:r>
              <a:rPr lang="ru-RU" sz="3200" dirty="0">
                <a:solidFill>
                  <a:prstClr val="black"/>
                </a:solidFill>
              </a:rPr>
              <a:t>основой развития речемыслительной деятельности школьников, способствуют развитию как подготовленной, так и неподготовленной речи.</a:t>
            </a:r>
          </a:p>
          <a:p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a typeface="+mn-ea"/>
                <a:cs typeface="+mn-cs"/>
              </a:rPr>
              <a:t>Песни  стимулируют </a:t>
            </a:r>
            <a:r>
              <a:rPr lang="ru-RU" sz="2800" b="1" dirty="0">
                <a:solidFill>
                  <a:schemeClr val="bg1"/>
                </a:solidFill>
                <a:ea typeface="+mn-ea"/>
                <a:cs typeface="+mn-cs"/>
              </a:rPr>
              <a:t>монологические и диалогические высказывания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9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484784"/>
            <a:ext cx="7408333" cy="4641379"/>
          </a:xfrm>
        </p:spPr>
        <p:txBody>
          <a:bodyPr>
            <a:noAutofit/>
          </a:bodyPr>
          <a:lstStyle/>
          <a:p>
            <a:r>
              <a:rPr lang="ru-RU" sz="2800" dirty="0" smtClean="0"/>
              <a:t>Во-первых, учащиеся с самого начала приобщаются к культуре страны изучаемого языка. </a:t>
            </a:r>
          </a:p>
          <a:p>
            <a:r>
              <a:rPr lang="ru-RU" sz="2800" dirty="0" smtClean="0"/>
              <a:t>Во-вторых, при работе с этим своеобразным  лингвострановедческим материалом создается хорошая предпосылка для всестороннего развития личности ученика. 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Польза разучивания детских песен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3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7408333" cy="4320480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/>
              <a:t>1) для фонетической зарядки на начальном этапе урока;</a:t>
            </a:r>
          </a:p>
          <a:p>
            <a:pPr marL="0" indent="0">
              <a:buNone/>
            </a:pPr>
            <a:r>
              <a:rPr lang="ru-RU" sz="2800" dirty="0" smtClean="0"/>
              <a:t>   2) на этапе введения, первичного закрепления,     а также тренировки детей в употреблении лексического и грамматического материала;</a:t>
            </a:r>
          </a:p>
          <a:p>
            <a:pPr marL="0" indent="0">
              <a:buNone/>
            </a:pPr>
            <a:r>
              <a:rPr lang="ru-RU" sz="2800" dirty="0" smtClean="0"/>
              <a:t>   3) на любом этапе урока как стимул для развития речевых навыков и умений;</a:t>
            </a:r>
          </a:p>
          <a:p>
            <a:pPr marL="0" indent="0">
              <a:buNone/>
            </a:pPr>
            <a:r>
              <a:rPr lang="ru-RU" sz="2800" dirty="0" smtClean="0"/>
              <a:t>   4) как своего рода релаксация в середине или конце урока, когда учащимся необходима разрядка, снимающая напряжение и восстанавливающая их работоспособность.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b="1" dirty="0" smtClean="0">
                <a:solidFill>
                  <a:schemeClr val="bg1"/>
                </a:solidFill>
              </a:rPr>
              <a:t>Песенный </a:t>
            </a:r>
            <a:r>
              <a:rPr lang="ru-RU" sz="3100" b="1" dirty="0">
                <a:solidFill>
                  <a:schemeClr val="bg1"/>
                </a:solidFill>
              </a:rPr>
              <a:t>материал </a:t>
            </a:r>
            <a:r>
              <a:rPr lang="ru-RU" sz="3100" b="1" dirty="0" smtClean="0">
                <a:solidFill>
                  <a:schemeClr val="bg1"/>
                </a:solidFill>
              </a:rPr>
              <a:t>используется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57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- песня должна быть приятной, ритмичной, не слишком длинной, иметь припев;</a:t>
            </a:r>
          </a:p>
          <a:p>
            <a:r>
              <a:rPr lang="ru-RU" dirty="0"/>
              <a:t>- она должна мотивировать, заинтересовать обучающихся;</a:t>
            </a:r>
          </a:p>
          <a:p>
            <a:r>
              <a:rPr lang="ru-RU" dirty="0"/>
              <a:t>- соответствовать возрасту и степени  </a:t>
            </a:r>
            <a:r>
              <a:rPr lang="ru-RU" dirty="0" err="1"/>
              <a:t>обученности</a:t>
            </a:r>
            <a:r>
              <a:rPr lang="ru-RU" dirty="0"/>
              <a:t>  обучающихся;</a:t>
            </a:r>
          </a:p>
          <a:p>
            <a:r>
              <a:rPr lang="ru-RU" dirty="0"/>
              <a:t>- отражать страноведческую специфику;</a:t>
            </a:r>
          </a:p>
          <a:p>
            <a:r>
              <a:rPr lang="ru-RU" dirty="0"/>
              <a:t>- голос исполнителя должен быть понятным.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Критерии отбора песен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0389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269</TotalTime>
  <Words>943</Words>
  <Application>Microsoft Office PowerPoint</Application>
  <PresentationFormat>Экран (4:3)</PresentationFormat>
  <Paragraphs>127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      Презентация Использование песен на уроках английского языка как средство мотивации к изучению иностранного языка  </vt:lpstr>
      <vt:lpstr>Роль музыки и песен в изучении английского языка </vt:lpstr>
      <vt:lpstr>Песни – это незаменимый источник пополнения лексического запаса учащихся.</vt:lpstr>
      <vt:lpstr>Песни способствуют совершенствованию навыков иноязычного произношения, развитию музыкального слуха</vt:lpstr>
      <vt:lpstr>Песни содействуют эстетическому воспитанию учащихся, сплочению коллектива</vt:lpstr>
      <vt:lpstr>Песни  стимулируют монологические и диалогические высказывания</vt:lpstr>
      <vt:lpstr>Польза разучивания детских песен</vt:lpstr>
      <vt:lpstr>Песенный материал используется</vt:lpstr>
      <vt:lpstr>Критерии отбора песен </vt:lpstr>
      <vt:lpstr>Методика использования песни </vt:lpstr>
      <vt:lpstr>Песни  для младших    школьников  </vt:lpstr>
      <vt:lpstr>Презентация PowerPoint</vt:lpstr>
      <vt:lpstr> Знакомство  учащихся со  структурой What’s this? </vt:lpstr>
      <vt:lpstr>Тема “My flat”</vt:lpstr>
      <vt:lpstr>Тема “Food”</vt:lpstr>
      <vt:lpstr>What have you got in your  lunchbox?</vt:lpstr>
      <vt:lpstr>Тема “My day”</vt:lpstr>
      <vt:lpstr>Вставьте пропущенные слова</vt:lpstr>
      <vt:lpstr>What does Ann  do after school?</vt:lpstr>
      <vt:lpstr>What does Tom   do after school?</vt:lpstr>
      <vt:lpstr>Вывод</vt:lpstr>
      <vt:lpstr>Источники информации и иллюстраций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музыки и песен в изучении английского языка</dc:title>
  <dc:creator>Admin</dc:creator>
  <cp:lastModifiedBy>Admin</cp:lastModifiedBy>
  <cp:revision>21</cp:revision>
  <dcterms:created xsi:type="dcterms:W3CDTF">2022-08-24T17:23:11Z</dcterms:created>
  <dcterms:modified xsi:type="dcterms:W3CDTF">2023-11-24T14:02:19Z</dcterms:modified>
</cp:coreProperties>
</file>