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3" r:id="rId4"/>
    <p:sldId id="264" r:id="rId5"/>
    <p:sldId id="281" r:id="rId6"/>
    <p:sldId id="283" r:id="rId7"/>
    <p:sldId id="265" r:id="rId8"/>
    <p:sldId id="284" r:id="rId9"/>
    <p:sldId id="267" r:id="rId10"/>
    <p:sldId id="268" r:id="rId11"/>
    <p:sldId id="269" r:id="rId12"/>
    <p:sldId id="271" r:id="rId13"/>
    <p:sldId id="273" r:id="rId14"/>
    <p:sldId id="266" r:id="rId15"/>
    <p:sldId id="275" r:id="rId16"/>
    <p:sldId id="276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0346"/>
    <a:srgbClr val="E1E1E1"/>
    <a:srgbClr val="B7036E"/>
    <a:srgbClr val="7F0349"/>
    <a:srgbClr val="92266B"/>
    <a:srgbClr val="0C40AA"/>
    <a:srgbClr val="72A0DB"/>
    <a:srgbClr val="712703"/>
    <a:srgbClr val="251B02"/>
    <a:srgbClr val="604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76009" y="723023"/>
            <a:ext cx="71861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2857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Методика преподавания русского языка как иностранного</a:t>
            </a:r>
            <a:endParaRPr lang="ru-RU" sz="5400" b="1" dirty="0">
              <a:ln w="2857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9059" y="4387517"/>
            <a:ext cx="37795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Дубинина Елена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Игоревна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Учитель начальных классов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МОУ СОШ №20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г. Тверь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2023 год</a:t>
            </a:r>
          </a:p>
        </p:txBody>
      </p:sp>
    </p:spTree>
    <p:extLst>
      <p:ext uri="{BB962C8B-B14F-4D97-AF65-F5344CB8AC3E}">
        <p14:creationId xmlns:p14="http://schemas.microsoft.com/office/powerpoint/2010/main" val="10942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5258" y="1959873"/>
            <a:ext cx="80846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занимательных наглядных, словесных, ролевых   игр, различных видов карточек  как для индивидуальной работы, так и для групповой, раздаточного материала предметных картинок, загадок, ребусов.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804" y="456953"/>
            <a:ext cx="8106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Приемы,  прививающие интерес к изучению русского языка:</a:t>
            </a:r>
            <a:endParaRPr lang="ru-RU" sz="3600" dirty="0">
              <a:ln w="9525">
                <a:noFill/>
              </a:ln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45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4107" y="1625336"/>
            <a:ext cx="80846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наглядных игр расширяется  словарный запас обучающихся. Также привлекаются игрушки, предметы, различный печатный наглядный материал.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804" y="456953"/>
            <a:ext cx="8106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Приемы,  прививающие интерес к изучению русского языка:</a:t>
            </a:r>
            <a:endParaRPr lang="ru-RU" sz="3600" dirty="0">
              <a:ln w="9525">
                <a:noFill/>
              </a:ln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11" y="4311282"/>
            <a:ext cx="4964587" cy="212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34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4107" y="1625336"/>
            <a:ext cx="80846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Словесные  и ролевые игры, которые  используются на уроках, являются  одним из эффективных средств контроля за процессом формирования устной русской речи учащих.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1804" y="456953"/>
            <a:ext cx="8106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Основной целью является развитие способности к общению.</a:t>
            </a:r>
            <a:endParaRPr lang="ru-RU" sz="3600" dirty="0">
              <a:ln w="9525">
                <a:noFill/>
              </a:ln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D:\Users\admin\Downloads\клипарты\Картинки\142-1429705_класс-teaching-in-class-carto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906" y="3604495"/>
            <a:ext cx="3896227" cy="3253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34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5258" y="1458067"/>
            <a:ext cx="8084634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Устный опрос;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Письменная проверка;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Поурочный балл;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Контрольные работы;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домашних работ;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Программированный контроль;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Рейтинговая система оценки качества усвоения учебного материала;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Тестирование;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Взаимопроверка.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1804" y="456953"/>
            <a:ext cx="8106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проверки знаний обучающихся:</a:t>
            </a:r>
            <a:endParaRPr lang="ru-RU" sz="3600" dirty="0">
              <a:ln w="9525">
                <a:noFill/>
              </a:ln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7" descr="D:\Users\admin\Downloads\Дубинина\Screensho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024" y="1471960"/>
            <a:ext cx="3881808" cy="2317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345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2955" y="1541594"/>
            <a:ext cx="80846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цели обучения;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содержание и характер учебного материала;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соотношение родного и русского языков;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уровень общего и речевого развития школьников;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их возраст и этап обучения;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способность учащихся к активному усвоению материала.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1804" y="456953"/>
            <a:ext cx="8106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и приёмы обучения русскому языку как неродному</a:t>
            </a:r>
            <a:endParaRPr lang="ru-RU" sz="3200" dirty="0">
              <a:ln w="9525">
                <a:noFill/>
              </a:ln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45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0653" y="1870663"/>
            <a:ext cx="8084634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владение всеми видами речевой деятельности: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чтение, говорение и письмо;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приобретенных знаний, умений и навыков в повседневной жизни; способность использовать родной язык как средство получения знаний по другим учебным предметам; применение полученных знаний, умений и навыков анализа языковых явлений на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межпредметном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уровне (на уроках иностранного языка, литературы и др.);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1804" y="456953"/>
            <a:ext cx="8106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Результатами освоения обучающимися  основной школы программы по русскому (родному) языку являются:</a:t>
            </a:r>
            <a:endParaRPr lang="ru-RU" sz="3200" dirty="0">
              <a:ln w="9525">
                <a:noFill/>
              </a:ln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45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7560" y="2082537"/>
            <a:ext cx="80846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целесообразное взаимодействие с окружающими людьми в процессе речевого общения, совместного выполнения какого-либо задания, участия в спорах, обсуждениях актуальных тем; овладение национально-культурными нормами речевого поведения в различных ситуациях формального и неформального межличностного и межкультурного общения.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1804" y="456953"/>
            <a:ext cx="8106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Результатами освоения обучающимися  основной школы программы по русскому (родному) языку являются:</a:t>
            </a:r>
            <a:endParaRPr lang="ru-RU" sz="3200" dirty="0">
              <a:ln w="9525">
                <a:noFill/>
              </a:ln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45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1804" y="645212"/>
            <a:ext cx="8106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4000" dirty="0">
              <a:ln w="9525">
                <a:noFill/>
              </a:ln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 descr="D:\Users\admin\Downloads\клипарты\Картинки\1614582363_3-p-detskii-sad-na-belom-fone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04" y="1659529"/>
            <a:ext cx="8106937" cy="4712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3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7560" y="1056623"/>
            <a:ext cx="8084634" cy="445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последние годы наблюдается рост числа мигрантов, а также их детей. И эта тенденция будет сохраняться. В данный период, в период миграционного взрыва, некоторые школьные классы муниципального общеобразовательного учреждения средней общеобразовательной школы на 30 – 40 % из учащихся, для которых русский язык не является родным.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804" y="456953"/>
            <a:ext cx="8106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 темы:</a:t>
            </a:r>
            <a:endParaRPr lang="ru-RU" sz="4000" dirty="0">
              <a:ln w="9525">
                <a:noFill/>
              </a:ln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D:\Users\admin\Downloads\клипарты\Картинки\Study-Transparent-Isolated-Images-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595" y="4845525"/>
            <a:ext cx="3936381" cy="201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34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0653" y="1728877"/>
            <a:ext cx="80846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одной стороны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общество становится все более толерантным, терпимым и многонациональным, но,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другой стороны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современное общество хочет, чтобы мигранты и их семьи были адаптированы к  жизни в Российской Федерации.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804" y="456953"/>
            <a:ext cx="8106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Противоречие:</a:t>
            </a:r>
            <a:endParaRPr lang="ru-RU" sz="4000" dirty="0">
              <a:ln w="9525">
                <a:noFill/>
              </a:ln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4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0653" y="1494702"/>
            <a:ext cx="80846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Современное образование оказалось не готово в условиях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подхода к обучению уделить внимание обучающимся, которые изучают русский язык как неродной.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804" y="456953"/>
            <a:ext cx="8106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Проблема:</a:t>
            </a:r>
            <a:endParaRPr lang="ru-RU" sz="4000" dirty="0">
              <a:ln w="9525">
                <a:noFill/>
              </a:ln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4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0653" y="1494702"/>
            <a:ext cx="80846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владение двумя языками и попеременное их использование в зависимости от условий речевого общения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способность употреблять для общения две языковые системы (с позиций психолингвистики).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1804" y="456953"/>
            <a:ext cx="8106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Билингвизм – это </a:t>
            </a:r>
            <a:endParaRPr lang="ru-RU" sz="4000" dirty="0">
              <a:ln w="9525">
                <a:noFill/>
              </a:ln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0653" y="1494702"/>
            <a:ext cx="80846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Способность индивида или группы пользоваться попеременно двумя языками.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Реализация способности пользоваться попеременно двумя языками; практика попеременного общения на двух языках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804" y="456953"/>
            <a:ext cx="8106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Билингвизм - двуязычие</a:t>
            </a:r>
            <a:endParaRPr lang="ru-RU" sz="4000" dirty="0">
              <a:ln w="9525">
                <a:noFill/>
              </a:ln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5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5258" y="2037929"/>
            <a:ext cx="80846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 слабо  владеют русским языком, с трудом, но понимают русскую речь, могут говорить на определённые темы (о себе, своей семье, общаться в магазине, в транспорте). Лексический запас их   очень ограничен. Присутствует сильный акцент, мешающий нормальному общению с учителем и другими учениками.  Также обнаруживается сильная лексическая и грамматическая интерференция.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1804" y="456953"/>
            <a:ext cx="8106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Трудности, которые испытывают  обучающиеся, изучая русский язык как неродной.</a:t>
            </a:r>
            <a:endParaRPr lang="ru-RU" sz="3200" dirty="0">
              <a:ln w="9525">
                <a:noFill/>
              </a:ln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4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1804" y="2199293"/>
            <a:ext cx="808463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Процесс адаптации ребёнка к школьной среде.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Неполный методический аппарат, включающий в себя: нормативные документы (критерии оценок, ЗУН, УУД и т.д.); коррекционно-развивающие программы; методические разработки.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1804" y="456953"/>
            <a:ext cx="8106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Проблемы, с которыми сталкивается учитель, обучающий русскому языку детей-мигрантов</a:t>
            </a:r>
            <a:endParaRPr lang="ru-RU" sz="3200" dirty="0">
              <a:ln w="9525">
                <a:noFill/>
              </a:ln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0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0653" y="1959872"/>
            <a:ext cx="80846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работе с такими обучающимися я должны опираться на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маршрут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разрабатывается совместно с психологом и логопедом в начале учебного года по результатам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срезовой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контрольной работы.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804" y="456953"/>
            <a:ext cx="8106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n w="9525">
                  <a:noFill/>
                </a:ln>
                <a:solidFill>
                  <a:schemeClr val="accent6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Приемы, используемые при работе с такими обучающимися:</a:t>
            </a:r>
            <a:endParaRPr lang="ru-RU" sz="3600" dirty="0">
              <a:ln w="9525">
                <a:noFill/>
              </a:ln>
              <a:solidFill>
                <a:schemeClr val="accent6">
                  <a:lumMod val="75000"/>
                </a:schemeClr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45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660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23</cp:lastModifiedBy>
  <cp:revision>54</cp:revision>
  <dcterms:created xsi:type="dcterms:W3CDTF">2013-11-19T05:52:05Z</dcterms:created>
  <dcterms:modified xsi:type="dcterms:W3CDTF">2023-08-25T14:21:21Z</dcterms:modified>
</cp:coreProperties>
</file>