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56" r:id="rId4"/>
    <p:sldId id="277" r:id="rId5"/>
    <p:sldId id="257" r:id="rId6"/>
    <p:sldId id="278" r:id="rId7"/>
    <p:sldId id="261" r:id="rId8"/>
    <p:sldId id="263" r:id="rId9"/>
    <p:sldId id="264" r:id="rId10"/>
    <p:sldId id="290" r:id="rId11"/>
    <p:sldId id="265" r:id="rId12"/>
    <p:sldId id="266" r:id="rId13"/>
    <p:sldId id="267" r:id="rId14"/>
    <p:sldId id="280" r:id="rId15"/>
    <p:sldId id="269" r:id="rId16"/>
    <p:sldId id="281" r:id="rId17"/>
    <p:sldId id="282" r:id="rId18"/>
    <p:sldId id="268" r:id="rId19"/>
    <p:sldId id="283" r:id="rId20"/>
    <p:sldId id="292" r:id="rId21"/>
    <p:sldId id="270" r:id="rId22"/>
    <p:sldId id="284" r:id="rId23"/>
    <p:sldId id="285" r:id="rId24"/>
    <p:sldId id="291" r:id="rId25"/>
    <p:sldId id="286" r:id="rId26"/>
    <p:sldId id="288" r:id="rId27"/>
    <p:sldId id="274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oimurschool.ru/samorazvitie/sintaksis-kak-razdel-grammatiki-centralnaya-edinica-sintaksisa-sintaksi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imurschool.ru/biznes/rol-himii-v-obshchestvennoi-zhizni-prezentaciya-prezentaciya-po-himii-na-tem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oimurschool.ru/samorazvitie/glavnaya-mysl-rasskaza-malenkii-soldat-vse-shkolny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Презентация на тему: </a:t>
            </a: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4000" b="1" dirty="0" smtClean="0">
                <a:solidFill>
                  <a:srgbClr val="FF0000"/>
                </a:solidFill>
              </a:rPr>
              <a:t>навыков </a:t>
            </a:r>
            <a:r>
              <a:rPr lang="ru-RU" sz="4000" b="1" dirty="0">
                <a:solidFill>
                  <a:srgbClr val="FF0000"/>
                </a:solidFill>
              </a:rPr>
              <a:t>чтения младших школьников»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64008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Подготовила: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СОШ №20 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r">
              <a:lnSpc>
                <a:spcPct val="150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Молоденкова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Ирина Леонидовна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908175" y="1898650"/>
            <a:ext cx="776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пе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851275" y="3482975"/>
            <a:ext cx="892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ки 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835150" y="2762250"/>
            <a:ext cx="1198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кни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067175" y="5373688"/>
            <a:ext cx="919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та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908175" y="3482975"/>
            <a:ext cx="1085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пар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924300" y="4130675"/>
            <a:ext cx="73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га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979613" y="4130675"/>
            <a:ext cx="1252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нит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779838" y="2762250"/>
            <a:ext cx="723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ка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908175" y="4797425"/>
            <a:ext cx="1500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конь 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4067175" y="4778375"/>
            <a:ext cx="1230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нал 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908175" y="5426075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туф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851275" y="1916113"/>
            <a:ext cx="809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 i="1">
                <a:solidFill>
                  <a:schemeClr val="tx2"/>
                </a:solidFill>
              </a:rPr>
              <a:t>ли</a:t>
            </a:r>
          </a:p>
        </p:txBody>
      </p:sp>
      <p:sp>
        <p:nvSpPr>
          <p:cNvPr id="28687" name="WordArt 4"/>
          <p:cNvSpPr>
            <a:spLocks noChangeArrowheads="1" noChangeShapeType="1" noTextEdit="1"/>
          </p:cNvSpPr>
          <p:nvPr/>
        </p:nvSpPr>
        <p:spPr bwMode="auto">
          <a:xfrm>
            <a:off x="1258888" y="549275"/>
            <a:ext cx="67151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Складывание слов из половинок</a:t>
            </a:r>
          </a:p>
        </p:txBody>
      </p:sp>
      <p:sp>
        <p:nvSpPr>
          <p:cNvPr id="28688" name="Rectangle 3"/>
          <p:cNvSpPr>
            <a:spLocks noChangeArrowheads="1"/>
          </p:cNvSpPr>
          <p:nvPr/>
        </p:nvSpPr>
        <p:spPr bwMode="auto">
          <a:xfrm>
            <a:off x="1258888" y="1052513"/>
            <a:ext cx="6400800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/>
              <a:t>Имея  слева ряд карточек с началом слов, а справа - с концом, быстро их сложите так, чтобы получились осмысленные слова.</a:t>
            </a:r>
            <a:r>
              <a:rPr lang="ru-RU" altLang="ru-RU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53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66667E-6 C -0.00052 -0.00232 -0.00208 -0.00834 -0.00208 -0.01042 C -0.00208 -0.01922 -0.00226 -0.02825 -0.00104 -0.03704 C 1.38889E-6 -0.04538 0.00903 -0.04607 0.01337 -0.04746 C 0.02396 -0.0507 0.03368 -0.0551 0.04445 -0.05764 C 0.07847 -0.05718 0.11268 -0.05764 0.1467 -0.05626 C 0.15747 -0.05579 0.16823 -0.04352 0.17899 -0.04144 C 0.18646 -0.0382 0.19358 -0.03496 0.20122 -0.03264 C 0.20677 -0.02755 0.21354 -0.02524 0.22014 -0.02362 C 0.22222 -0.02084 0.225 -0.01922 0.22674 -0.01621 C 0.22743 -0.01505 0.22726 -0.0132 0.22778 -0.01181 C 0.22882 -0.00926 0.22986 -0.00672 0.23125 -0.0044 C 0.24236 0.01296 0.26042 0.03333 0.27778 0.03703 C 0.32674 0.05995 0.35226 0.04606 0.42222 0.04606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-0.0463 C 0.04809 -0.04584 0.06094 -0.04561 0.07396 -0.04468 C 0.07795 -0.04445 0.08125 -0.04005 0.08507 -0.03889 C 0.09253 -0.03658 0.09965 -0.03426 0.10729 -0.03287 C 0.11701 -0.02639 0.12621 -0.02338 0.13611 -0.01806 C 0.20417 -0.01875 0.23177 -0.00278 0.2783 -0.02246 C 0.28194 -0.0257 0.28559 -0.02593 0.28941 -0.02848 C 0.29062 -0.0294 0.29167 -0.03079 0.29288 -0.03149 C 0.29566 -0.03287 0.30173 -0.03426 0.30173 -0.03426 C 0.30972 -0.04144 0.31736 -0.05024 0.325 -0.05811 C 0.32691 -0.05996 0.32917 -0.06135 0.33055 -0.06389 C 0.3368 -0.07547 0.34375 -0.08635 0.34948 -0.09815 C 0.35312 -0.11343 0.34739 -0.09074 0.35278 -0.10695 C 0.35434 -0.11181 0.35486 -0.11806 0.35608 -0.12315 C 0.35746 -0.14723 0.35955 -0.15463 0.35955 -0.18102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88 -0.00787 C 0.0783 -0.00833 0.08854 -0.00926 0.09896 -0.00926 C 0.10278 -0.00926 0.11007 -0.00486 0.11007 -0.00486 C 0.1191 0.00348 0.10469 -0.00949 0.12222 0.00417 C 0.13177 0.01158 0.12118 0.00579 0.13333 0.01598 C 0.13681 0.01899 0.14097 0.02037 0.14444 0.02338 C 0.14549 0.02431 0.1467 0.02547 0.14774 0.02639 C 0.15052 0.03334 0.15104 0.04236 0.15451 0.04861 C 0.16424 0.06598 0.15486 0.04537 0.16111 0.0588 C 0.16493 0.06713 0.16771 0.07524 0.17222 0.08264 C 0.17865 0.09329 0.17795 0.09699 0.18663 0.10486 C 0.19618 0.11343 0.20486 0.11783 0.21562 0.12269 C 0.21997 0.12477 0.22899 0.12709 0.22899 0.12709 C 0.24479 0.14144 0.29601 0.13588 0.3 0.13588 C 0.35417 0.13473 0.34427 0.13912 0.37222 0.1301 C 0.38212 0.12338 0.37049 0.13056 0.38333 0.12547 C 0.39167 0.12223 0.39948 0.11621 0.40781 0.11366 C 0.41076 0.10787 0.41476 0.10463 0.41788 0.09885 C 0.41944 0.09607 0.42222 0.09005 0.42222 0.09005 C 0.42517 0.07199 0.42951 0.04931 0.41892 0.03519 C 0.41806 0.03195 0.41667 0.02824 0.41667 0.02477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56 0.00232 C 0.10087 0.00047 0.15017 -0.00023 0.1993 -0.00347 C 0.2066 -0.00393 0.23594 -0.01828 0.24375 -0.02291 C 0.25069 -0.02685 0.26493 -0.0331 0.26493 -0.0331 C 0.27587 -0.0449 0.28854 -0.0537 0.30035 -0.06435 C 0.30764 -0.07083 0.31441 -0.0794 0.32257 -0.08495 C 0.33403 -0.09282 0.32517 -0.08565 0.33368 -0.09537 C 0.33767 -0.1 0.346 -0.10879 0.346 -0.10879 C 0.35312 -0.12777 0.3625 -0.14745 0.37257 -0.16365 C 0.37378 -0.16944 0.37569 -0.1743 0.37708 -0.17986 C 0.37882 -0.20231 0.38264 -0.22315 0.38594 -0.24514 C 0.38524 -0.27777 0.39045 -0.30277 0.37378 -0.325 C 0.37153 -0.33356 0.37413 -0.32546 0.36927 -0.33402 C 0.36597 -0.33981 0.36458 -0.34884 0.35816 -0.34884 " pathEditMode="relative" ptsTypes="fffffffffffffA">
                                      <p:cBhvr>
                                        <p:cTn id="18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 0.01759 C 0.08333 0.02129 0.09201 0.02453 0.10087 0.02939 C 0.10764 0.0331 0.11597 0.03287 0.12309 0.03518 C 0.13125 0.04259 0.14028 0.04305 0.14982 0.04421 C 0.16215 0.0493 0.14305 0.04166 0.1776 0.04722 C 0.18003 0.04768 0.18177 0.05092 0.1842 0.05162 C 0.22291 0.06111 0.26284 0.05393 0.30208 0.05463 C 0.33385 0.05416 0.3658 0.05486 0.39757 0.05301 C 0.40173 0.05277 0.39861 0.04097 0.40087 0.02939 C 0.40121 0.02801 0.4085 0.02338 0.40868 0.02338 C 0.41093 0.02152 0.41528 0.01759 0.41528 0.01759 C 0.41163 0.01435 0.41337 0.01458 0.41093 0.01458 " pathEditMode="relative" ptsTypes="fffffffffffA">
                                      <p:cBhvr>
                                        <p:cTn id="22" dur="2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0.01042 C 0.14514 0.00995 0.20798 0.00995 0.27101 0.00903 C 0.2809 0.0088 0.29427 -0.0037 0.30434 -0.00741 C 0.30989 -0.01296 0.31458 -0.01505 0.32101 -0.01759 C 0.32708 -0.02616 0.33698 -0.03287 0.34531 -0.03704 C 0.35173 -0.0537 0.35087 -0.06111 0.35087 -0.08148 " pathEditMode="relative" ptsTypes="fffffA">
                                      <p:cBhvr>
                                        <p:cTn id="26" dur="2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12 0.01042 C 0.08194 0.01088 0.09166 0.01042 0.09705 0.01343 C 0.10642 0.01875 0.11215 0.025 0.12257 0.02824 C 0.12639 0.03079 0.12968 0.03519 0.13368 0.03704 C 0.13871 0.03935 0.14913 0.04167 0.14913 0.04167 C 0.16041 0.04861 0.17135 0.05417 0.18368 0.05648 C 0.1908 0.06366 0.19843 0.06389 0.20694 0.06667 C 0.22361 0.07778 0.23472 0.07477 0.2559 0.0757 C 0.28993 0.07523 0.32413 0.07546 0.35816 0.07407 C 0.36041 0.07407 0.36475 0.0713 0.36475 0.0713 C 0.37257 0.06412 0.36875 0.06597 0.37586 0.06389 C 0.38298 0.05903 0.38836 0.05671 0.39583 0.05347 C 0.40781 0.04259 0.38941 0.05857 0.40364 0.04907 C 0.40607 0.04745 0.41024 0.04306 0.41024 0.04306 C 0.41302 0.0331 0.41007 0.04491 0.4125 0.02685 C 0.41302 0.02361 0.4158 0.01782 0.4158 0.01782 " pathEditMode="relative" ptsTypes="fffffffffffffffA">
                                      <p:cBhvr>
                                        <p:cTn id="30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87 0.01158 C 0.07604 0.01158 0.09409 0.01158 0.10034 0.01598 C 0.10434 0.01875 0.10712 0.02385 0.11024 0.02778 C 0.11146 0.02917 0.11371 0.03218 0.11371 0.03218 C 0.11632 0.04329 0.12465 0.04746 0.12916 0.05741 C 0.13732 0.075 0.14705 0.09236 0.1526 0.11227 C 0.15573 0.12338 0.1585 0.1301 0.16371 0.13889 C 0.16528 0.14167 0.16649 0.14491 0.16805 0.14769 C 0.16909 0.14977 0.17135 0.15371 0.17135 0.15371 C 0.17309 0.1625 0.17795 0.17454 0.18472 0.17732 C 0.18802 0.19005 0.18316 0.17431 0.18923 0.18473 C 0.19201 0.18959 0.18993 0.19167 0.19479 0.19815 C 0.19861 0.21088 0.20434 0.22338 0.21371 0.22917 C 0.21996 0.23797 0.22812 0.24375 0.23594 0.25 C 0.24045 0.25371 0.2434 0.26042 0.24809 0.26343 C 0.25555 0.26806 0.26232 0.27107 0.27031 0.27223 C 0.28298 0.27176 0.29566 0.27223 0.30816 0.27084 C 0.31232 0.27037 0.31909 0.26574 0.32361 0.26482 C 0.33038 0.25579 0.3408 0.25139 0.34913 0.24561 C 0.35121 0.24005 0.35434 0.23658 0.3559 0.23079 C 0.35625 0.22037 0.35555 0.20973 0.35694 0.19954 C 0.35712 0.19792 0.3592 0.19746 0.36024 0.19815 C 0.36128 0.19885 0.36094 0.20116 0.36146 0.20255 C 0.36215 0.20417 0.36371 0.20695 0.36371 0.20695 " pathEditMode="relative" ptsTypes="fffffffffffffffffffffffA">
                                      <p:cBhvr>
                                        <p:cTn id="34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2 0.00648 C 0.07691 0.0081 0.0868 0.00995 0.10243 0.01087 C 0.11215 0.01504 0.10208 0.01111 0.12465 0.01388 C 0.13385 0.01504 0.14375 0.02037 0.15243 0.02407 C 0.16371 0.02893 0.17621 0.02523 0.18802 0.02569 C 0.20434 0.02916 0.21892 0.03842 0.23455 0.0449 C 0.2493 0.0449 0.42239 0.11666 0.42239 0.01666 " pathEditMode="relative" ptsTypes="ffffffA">
                                      <p:cBhvr>
                                        <p:cTn id="3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2 0.00925 C 0.06511 0.00972 0.06928 0.00972 0.07327 0.01087 C 0.07466 0.01134 0.07553 0.01319 0.07674 0.01388 C 0.08403 0.01736 0.09237 0.02013 0.1 0.02129 C 0.11476 0.03356 0.1323 0.03171 0.14896 0.03449 C 0.15955 0.03958 0.154 0.0375 0.17674 0.0375 C 0.23264 0.0375 0.28855 0.03657 0.34445 0.03611 C 0.3533 0.02777 0.34931 0.03009 0.35556 0.02708 C 0.35886 0.0206 0.36059 0.02129 0.36667 0.02129 " pathEditMode="relative" ptsTypes="ffffffffA">
                                      <p:cBhvr>
                                        <p:cTn id="42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73 0.01273 C 0.08629 0.01505 0.09167 0.01852 0.09636 0.02315 C 0.09862 0.02546 0.09966 0.02963 0.10191 0.03194 C 0.10348 0.03356 0.10573 0.03356 0.10747 0.03495 C 0.10955 0.03657 0.11094 0.03935 0.11303 0.04074 C 0.11737 0.04329 0.12639 0.04676 0.12639 0.04676 C 0.13247 0.05231 0.13907 0.05556 0.14636 0.05718 C 0.15886 0.06366 0.17188 0.07106 0.18525 0.07338 C 0.1948 0.07708 0.20435 0.07731 0.21407 0.0794 C 0.39132 0.07731 0.30365 0.09167 0.36303 0.07037 C 0.36893 0.06528 0.37639 0.06435 0.38299 0.06157 C 0.38733 0.05764 0.39132 0.05648 0.39636 0.05417 C 0.39896 0.05301 0.40608 0.04653 0.40747 0.04537 C 0.41025 0.04306 0.40747 0.03634 0.40747 0.03194 " pathEditMode="relative" ptsTypes="fffffffffffffA">
                                      <p:cBhvr>
                                        <p:cTn id="46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37 0.00416 C 0.07587 0.00602 0.08455 0.01088 0.09289 0.01435 C 0.09983 0.02129 0.10903 0.02569 0.11511 0.03379 C 0.13004 0.0537 0.14115 0.0794 0.14948 0.10486 C 0.154 0.11875 0.14983 0.10856 0.15296 0.12268 C 0.154 0.12731 0.15608 0.13125 0.1573 0.13588 C 0.16094 0.15 0.16268 0.16273 0.16841 0.17592 C 0.17101 0.18194 0.17205 0.19213 0.17622 0.19676 C 0.19601 0.21828 0.22882 0.21713 0.25174 0.21898 C 0.25573 0.22153 0.26146 0.22338 0.26511 0.22639 C 0.26875 0.2294 0.27518 0.23657 0.27518 0.23657 C 0.27813 0.24305 0.28004 0.24768 0.28403 0.25301 C 0.28594 0.26111 0.29063 0.26528 0.29393 0.27222 C 0.29914 0.30995 0.29323 0.3493 0.3007 0.38634 C 0.30174 0.42222 0.29445 0.48356 0.31285 0.52106 C 0.31441 0.52847 0.31615 0.53287 0.31962 0.53889 C 0.32223 0.55416 0.33108 0.55254 0.34185 0.5537 C 0.3474 0.55602 0.35296 0.55764 0.35851 0.55972 C 0.38664 0.55787 0.38403 0.56944 0.38403 0.54768 " pathEditMode="relative" ptsTypes="ffffffffffffffffffA">
                                      <p:cBhvr>
                                        <p:cTn id="50" dur="2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  <p:bldP spid="50184" grpId="0"/>
      <p:bldP spid="50185" grpId="0"/>
      <p:bldP spid="50186" grpId="0"/>
      <p:bldP spid="50187" grpId="0"/>
      <p:bldP spid="50188" grpId="0"/>
      <p:bldP spid="50189" grpId="0"/>
      <p:bldP spid="50190" grpId="0"/>
      <p:bldP spid="501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66"/>
                </a:solidFill>
              </a:rPr>
              <a:t>- Чтение анаграмм: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</a:rPr>
              <a:t>СЛОВА-АНАГРАММЫ:</a:t>
            </a:r>
          </a:p>
          <a:p>
            <a:pPr marL="0" indent="0">
              <a:buNone/>
            </a:pPr>
            <a:r>
              <a:rPr lang="ru-RU" sz="2500" b="1" dirty="0"/>
              <a:t>КУАР – РУКА</a:t>
            </a:r>
          </a:p>
          <a:p>
            <a:pPr marL="0" indent="0">
              <a:buNone/>
            </a:pPr>
            <a:r>
              <a:rPr lang="ru-RU" sz="2500" b="1" dirty="0"/>
              <a:t>ТОСТЛЫЙ – ТОЛСТЫЙ</a:t>
            </a:r>
          </a:p>
          <a:p>
            <a:pPr marL="0" indent="0">
              <a:buNone/>
            </a:pPr>
            <a:r>
              <a:rPr lang="ru-RU" sz="2500" b="1" dirty="0"/>
              <a:t>ГАЗАЛ – ГЛАЗА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</a:rPr>
              <a:t>ПРЕДЛОЖЕНИЯ-АНАГРАММЫ:</a:t>
            </a:r>
          </a:p>
          <a:p>
            <a:pPr marL="0" indent="0">
              <a:buNone/>
            </a:pPr>
            <a:r>
              <a:rPr lang="ru-RU" sz="3000" b="1" dirty="0" err="1"/>
              <a:t>соЛь</a:t>
            </a:r>
            <a:r>
              <a:rPr lang="ru-RU" sz="3000" b="1" dirty="0"/>
              <a:t> – </a:t>
            </a:r>
            <a:r>
              <a:rPr lang="ru-RU" sz="3000" b="1" dirty="0" err="1"/>
              <a:t>снелой</a:t>
            </a:r>
            <a:r>
              <a:rPr lang="ru-RU" sz="3000" b="1" dirty="0"/>
              <a:t> </a:t>
            </a:r>
            <a:r>
              <a:rPr lang="ru-RU" sz="3000" b="1" dirty="0" err="1"/>
              <a:t>тижель</a:t>
            </a:r>
            <a:r>
              <a:rPr lang="ru-RU" sz="3000" b="1" dirty="0"/>
              <a:t>.</a:t>
            </a:r>
          </a:p>
          <a:p>
            <a:pPr marL="0" indent="0">
              <a:buNone/>
            </a:pPr>
            <a:r>
              <a:rPr lang="ru-RU" sz="3000" b="1" i="1" dirty="0"/>
              <a:t>Лось – лесной житель. </a:t>
            </a:r>
            <a:endParaRPr lang="ru-RU" sz="3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5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8229600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FF0066"/>
                </a:solidFill>
              </a:rPr>
              <a:t>- Упражнение на избирательное внимание:</a:t>
            </a:r>
          </a:p>
          <a:p>
            <a:pPr marL="0" indent="0" algn="ctr">
              <a:buNone/>
            </a:pPr>
            <a:r>
              <a:rPr lang="ru-RU" sz="3600" b="1" dirty="0"/>
              <a:t>Для развития избирательного внимания используется знание. Найти среди буквенного текста слова, подчеркнуть их.</a:t>
            </a:r>
          </a:p>
          <a:p>
            <a:pPr algn="ctr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к н </a:t>
            </a:r>
            <a:r>
              <a:rPr lang="ru-RU" sz="3600" b="1" u="sng" dirty="0">
                <a:solidFill>
                  <a:srgbClr val="FF0000"/>
                </a:solidFill>
              </a:rPr>
              <a:t>о с л и к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 п р </a:t>
            </a:r>
            <a:r>
              <a:rPr lang="ru-RU" sz="3600" b="1" u="sng" dirty="0">
                <a:solidFill>
                  <a:srgbClr val="FF0000"/>
                </a:solidFill>
              </a:rPr>
              <a:t>с л о н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 т д </a:t>
            </a:r>
            <a:r>
              <a:rPr lang="ru-RU" sz="3600" b="1" u="sng" dirty="0">
                <a:solidFill>
                  <a:srgbClr val="FF0000"/>
                </a:solidFill>
              </a:rPr>
              <a:t>в о л к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 м и т п р</a:t>
            </a:r>
            <a:r>
              <a:rPr lang="ru-RU" sz="36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u="sng" dirty="0">
                <a:solidFill>
                  <a:srgbClr val="FF0000"/>
                </a:solidFill>
              </a:rPr>
              <a:t>щ у к а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 т ь </a:t>
            </a:r>
            <a:r>
              <a:rPr lang="ru-RU" sz="3600" b="1" u="sng" dirty="0">
                <a:solidFill>
                  <a:srgbClr val="FF0000"/>
                </a:solidFill>
              </a:rPr>
              <a:t>к а р а с ь</a:t>
            </a:r>
          </a:p>
          <a:p>
            <a:pPr marL="0" indent="0" algn="ctr">
              <a:buNone/>
            </a:pPr>
            <a:endParaRPr lang="ru-RU" sz="35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66"/>
                </a:solidFill>
              </a:rPr>
              <a:t>- Чтение строчек с прикрытой нижней верхней половиной:</a:t>
            </a:r>
          </a:p>
          <a:p>
            <a:pPr marL="0" indent="0" algn="ctr">
              <a:buNone/>
            </a:pPr>
            <a:endParaRPr lang="ru-RU" b="1" dirty="0">
              <a:solidFill>
                <a:srgbClr val="FF0066"/>
              </a:solidFill>
            </a:endParaRPr>
          </a:p>
        </p:txBody>
      </p:sp>
      <p:pic>
        <p:nvPicPr>
          <p:cNvPr id="4" name="Рисунок 3" descr="http://bigslide.ru/images/8/7827/960/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7085518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547664" y="5547385"/>
            <a:ext cx="58352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FF0066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- Чтение текста через слово</a:t>
            </a:r>
            <a:endParaRPr lang="ru-RU" sz="3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>Беглость</a:t>
            </a:r>
            <a:r>
              <a:rPr lang="ru-RU" b="1" dirty="0">
                <a:solidFill>
                  <a:srgbClr val="FFFF00"/>
                </a:solidFill>
              </a:rPr>
              <a:t> 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sz="3600" dirty="0">
                <a:solidFill>
                  <a:srgbClr val="FFFF00"/>
                </a:solidFill>
              </a:rPr>
              <a:t>это скорость чтения, обуславливающая понимание прочитанного.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/>
              <a:t>Характеризуется определенным количеством слов, произносимых в минуту.  </a:t>
            </a:r>
            <a:endParaRPr lang="ru-RU" sz="3500" dirty="0" smtClean="0"/>
          </a:p>
          <a:p>
            <a:r>
              <a:rPr lang="ru-RU" sz="3500" dirty="0" smtClean="0"/>
              <a:t>Темп </a:t>
            </a:r>
            <a:r>
              <a:rPr lang="ru-RU" sz="3500" dirty="0"/>
              <a:t>чтения растет постепенно в течение обучения и находится в определенной взаимосвязи с чтением правильным и сознательным</a:t>
            </a:r>
            <a:r>
              <a:rPr lang="ru-RU" sz="3500" i="1" dirty="0" smtClean="0"/>
              <a:t>.</a:t>
            </a:r>
            <a:endParaRPr lang="ru-RU" sz="3500" dirty="0"/>
          </a:p>
          <a:p>
            <a:r>
              <a:rPr lang="ru-RU" sz="3500" dirty="0"/>
              <a:t>Беглость зависит от так называемого поля чтения и длительности остановки при чтении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4593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2000" b="1" dirty="0">
                <a:solidFill>
                  <a:srgbClr val="FF0066"/>
                </a:solidFill>
              </a:rPr>
              <a:t>- Зрительный диктант: </a:t>
            </a:r>
            <a:r>
              <a:rPr lang="ru-RU" sz="11100" dirty="0"/>
              <a:t>прочитай и запомни!</a:t>
            </a:r>
          </a:p>
          <a:p>
            <a:pPr marL="0" indent="0">
              <a:buNone/>
            </a:pPr>
            <a:r>
              <a:rPr lang="ru-RU" sz="11100" b="1" dirty="0"/>
              <a:t>Расскажи по памяти отрывок </a:t>
            </a:r>
            <a:r>
              <a:rPr lang="ru-RU" sz="11100" dirty="0"/>
              <a:t>(2 строки, 4 строки):</a:t>
            </a:r>
          </a:p>
          <a:p>
            <a:pPr marL="0" indent="0">
              <a:buNone/>
            </a:pPr>
            <a:endParaRPr lang="ru-RU" sz="11100" dirty="0"/>
          </a:p>
          <a:p>
            <a:pPr marL="0" indent="0">
              <a:buNone/>
            </a:pPr>
            <a:r>
              <a:rPr lang="ru-RU" sz="11100" dirty="0"/>
              <a:t>Жил человек рассеянный </a:t>
            </a:r>
          </a:p>
          <a:p>
            <a:pPr marL="0" indent="0">
              <a:buNone/>
            </a:pPr>
            <a:r>
              <a:rPr lang="ru-RU" sz="11100" dirty="0"/>
              <a:t>На улице Бассейной.</a:t>
            </a:r>
            <a:r>
              <a:rPr lang="ru-RU" sz="11100" i="1" dirty="0"/>
              <a:t> </a:t>
            </a:r>
          </a:p>
          <a:p>
            <a:pPr marL="0" indent="0">
              <a:buNone/>
            </a:pPr>
            <a:r>
              <a:rPr lang="ru-RU" sz="11100" i="1" dirty="0"/>
              <a:t>С.Маршак</a:t>
            </a:r>
          </a:p>
          <a:p>
            <a:pPr marL="0" indent="0">
              <a:buNone/>
            </a:pPr>
            <a:endParaRPr lang="ru-RU" sz="11100" dirty="0"/>
          </a:p>
          <a:p>
            <a:pPr marL="0" indent="0">
              <a:buNone/>
            </a:pPr>
            <a:r>
              <a:rPr lang="ru-RU" sz="11100" dirty="0"/>
              <a:t>Зима недаром злится,</a:t>
            </a:r>
          </a:p>
          <a:p>
            <a:pPr marL="0" indent="0">
              <a:buNone/>
            </a:pPr>
            <a:r>
              <a:rPr lang="ru-RU" sz="11100" dirty="0"/>
              <a:t> Прошла её пора –</a:t>
            </a:r>
          </a:p>
          <a:p>
            <a:pPr marL="0" indent="0">
              <a:buNone/>
            </a:pPr>
            <a:r>
              <a:rPr lang="ru-RU" sz="11100" dirty="0"/>
              <a:t>И гонит со двора.</a:t>
            </a:r>
          </a:p>
          <a:p>
            <a:pPr marL="0" indent="0">
              <a:buNone/>
            </a:pPr>
            <a:r>
              <a:rPr lang="ru-RU" sz="11100" dirty="0"/>
              <a:t>Весна в окно стучится</a:t>
            </a:r>
          </a:p>
          <a:p>
            <a:pPr marL="0" indent="0">
              <a:buNone/>
            </a:pPr>
            <a:r>
              <a:rPr lang="ru-RU" sz="11100" i="1" dirty="0"/>
              <a:t>Ф. Тютчев</a:t>
            </a:r>
            <a:endParaRPr lang="ru-RU" sz="111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90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760640"/>
          </a:xfrm>
        </p:spPr>
        <p:txBody>
          <a:bodyPr/>
          <a:lstStyle/>
          <a:p>
            <a:pPr marL="0" lvl="0" indent="0">
              <a:buNone/>
            </a:pPr>
            <a:r>
              <a:rPr lang="ru-RU" sz="3500" b="1" dirty="0">
                <a:solidFill>
                  <a:srgbClr val="FF0066"/>
                </a:solidFill>
              </a:rPr>
              <a:t>- Упражнение «Читальный зал»: </a:t>
            </a:r>
          </a:p>
          <a:p>
            <a:pPr marL="0" lvl="0" indent="0">
              <a:buNone/>
            </a:pPr>
            <a:r>
              <a:rPr lang="ru-RU" sz="3500" dirty="0"/>
              <a:t>Тренировочное чтение в течение нескольких минут, ежедневно про себя шёпотом, вполголоса.</a:t>
            </a:r>
          </a:p>
          <a:p>
            <a:pPr marL="0" indent="0">
              <a:buNone/>
            </a:pPr>
            <a:r>
              <a:rPr lang="ru-RU" sz="3500" dirty="0"/>
              <a:t>Каждый читает свою книгу, например, рекомендованную для внеклассного чтения.</a:t>
            </a:r>
          </a:p>
          <a:p>
            <a:pPr marL="0" indent="0">
              <a:buNone/>
            </a:pP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426265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4400" b="1" dirty="0">
                <a:solidFill>
                  <a:srgbClr val="FF0066"/>
                </a:solidFill>
              </a:rPr>
              <a:t>- Упражнения развивающие в учащихся скорость чтения.</a:t>
            </a:r>
          </a:p>
          <a:p>
            <a:pPr marL="0" indent="0">
              <a:buNone/>
            </a:pP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</a:rPr>
              <a:t>1) Чтение с подсчётом слов (строчек). </a:t>
            </a:r>
            <a:r>
              <a:rPr lang="ru-RU" sz="11200" dirty="0"/>
              <a:t>Читая текст, ученик механически считает слова (строчки). Досчитав до десяти, начинает считать заново. Перед чтением можно дать задание найти ответы на поставленные перед чтением текста вопросы.</a:t>
            </a:r>
          </a:p>
          <a:p>
            <a:pPr marL="0" indent="0">
              <a:buNone/>
            </a:pP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</a:rPr>
              <a:t>2) Поиск в тексте заданных слов.</a:t>
            </a:r>
          </a:p>
          <a:p>
            <a:pPr marL="0" indent="0">
              <a:buNone/>
            </a:pPr>
            <a:r>
              <a:rPr lang="ru-RU" sz="11200" dirty="0"/>
              <a:t>Перед чтением учитель даёт задание найти в тексте определённое слово и подчеркнуть его.</a:t>
            </a:r>
          </a:p>
          <a:p>
            <a:pPr marL="0" indent="0">
              <a:buNone/>
            </a:pP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</a:rPr>
              <a:t>3) Чтение с полосками.</a:t>
            </a:r>
          </a:p>
          <a:p>
            <a:pPr marL="0" indent="0">
              <a:buNone/>
            </a:pPr>
            <a:r>
              <a:rPr lang="ru-RU" sz="11200" dirty="0"/>
              <a:t>Полоска под строкой и полоска над строкой дают возможность ребёнку ускорить темп чтения.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16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8280920" cy="1821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b="1" u="sng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Упражнения, направленные на преодоление трудностей в разных условиях восприятия. В эту группу входят упражнения, развивающие гибкость и скорость чтения вслух и молча: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3203" y="2403350"/>
            <a:ext cx="8208912" cy="516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Чтение за диктором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814884"/>
            <a:ext cx="8208912" cy="516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Чтение в парах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3964" y="4447161"/>
            <a:ext cx="8208912" cy="516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Групповое чтение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3964" y="5080892"/>
            <a:ext cx="8208912" cy="516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Чтение с отрывом взгляда от текста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5584" y="5714622"/>
            <a:ext cx="8208912" cy="7387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 Чтение с убыстрением темпа, с переходом на незнакомый текст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9572" y="3152688"/>
            <a:ext cx="8208912" cy="516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accent2">
                    <a:lumMod val="50000"/>
                  </a:schemeClr>
                </a:solidFill>
              </a:rPr>
              <a:t>Жужжащее чтение</a:t>
            </a:r>
          </a:p>
        </p:txBody>
      </p:sp>
    </p:spTree>
    <p:extLst>
      <p:ext uri="{BB962C8B-B14F-4D97-AF65-F5344CB8AC3E}">
        <p14:creationId xmlns:p14="http://schemas.microsoft.com/office/powerpoint/2010/main" val="24836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Сознательность </a:t>
            </a: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70C0"/>
                </a:solidFill>
              </a:rPr>
              <a:t>это </a:t>
            </a:r>
            <a:r>
              <a:rPr lang="ru-RU" sz="3600" dirty="0" smtClean="0">
                <a:solidFill>
                  <a:srgbClr val="0070C0"/>
                </a:solidFill>
              </a:rPr>
              <a:t>понимание </a:t>
            </a:r>
            <a:r>
              <a:rPr lang="ru-RU" sz="3600" dirty="0">
                <a:solidFill>
                  <a:srgbClr val="0070C0"/>
                </a:solidFill>
              </a:rPr>
              <a:t>замысла автора, осознание художественных средств, помогающих реализовать этот замысел, и осмысление своего собственного отношения к прочитанному</a:t>
            </a:r>
            <a:r>
              <a:rPr lang="ru-RU" dirty="0">
                <a:solidFill>
                  <a:srgbClr val="0070C0"/>
                </a:solidFill>
              </a:rPr>
              <a:t>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– осмысление значения каждой </a:t>
            </a:r>
            <a:r>
              <a:rPr lang="ru-RU" sz="2800" dirty="0">
                <a:hlinkClick r:id="rId2"/>
              </a:rPr>
              <a:t>языковой единицы</a:t>
            </a:r>
            <a:r>
              <a:rPr lang="ru-RU" sz="2800" dirty="0"/>
              <a:t> текста;</a:t>
            </a:r>
          </a:p>
          <a:p>
            <a:r>
              <a:rPr lang="ru-RU" sz="2800" dirty="0"/>
              <a:t>– понимание идейной направленности произведения, его образной системы, изобразительно-выразительных средств, т.е. позиции автора и своего собственного отношения к прочитанному;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658418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Книга играет </a:t>
            </a:r>
            <a:r>
              <a:rPr lang="ru-RU" i="1" dirty="0">
                <a:hlinkClick r:id="rId2"/>
              </a:rPr>
              <a:t>большую роль</a:t>
            </a:r>
            <a:r>
              <a:rPr lang="ru-RU" i="1" dirty="0"/>
              <a:t> в жизни детей,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но только тогда, когда ребенок умеет хорошо читать.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429000"/>
            <a:ext cx="8280920" cy="194421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                                                                             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         В.А</a:t>
            </a:r>
            <a:r>
              <a:rPr lang="ru-RU" i="1" dirty="0"/>
              <a:t>. Сухомлинский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24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FF0066"/>
                </a:solidFill>
              </a:rPr>
              <a:t>формы работы с </a:t>
            </a:r>
            <a:r>
              <a:rPr lang="ru-RU" dirty="0" smtClean="0">
                <a:solidFill>
                  <a:srgbClr val="FF0066"/>
                </a:solidFill>
              </a:rPr>
              <a:t>текстом: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– Чтение текста и деление его на части;</a:t>
            </a:r>
          </a:p>
          <a:p>
            <a:r>
              <a:rPr lang="ru-RU" sz="2800" dirty="0"/>
              <a:t> – Чтение и </a:t>
            </a:r>
            <a:r>
              <a:rPr lang="ru-RU" sz="2800" dirty="0" err="1"/>
              <a:t>пересказывание</a:t>
            </a:r>
            <a:r>
              <a:rPr lang="ru-RU" sz="2800" dirty="0"/>
              <a:t> произведения по опорному плану;</a:t>
            </a:r>
          </a:p>
          <a:p>
            <a:r>
              <a:rPr lang="ru-RU" sz="2800" dirty="0"/>
              <a:t> – Выборочное чтение (с опорой на рисунок, рассказ по рисунку);</a:t>
            </a:r>
          </a:p>
          <a:p>
            <a:r>
              <a:rPr lang="ru-RU" sz="2800" dirty="0"/>
              <a:t> – Нахождение ответа на вопрос фразой из текста;  </a:t>
            </a:r>
          </a:p>
          <a:p>
            <a:r>
              <a:rPr lang="ru-RU" sz="2800" dirty="0"/>
              <a:t>– Придумывание альтернативного названия к тексту;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8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8229600" cy="56166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FF0066"/>
                </a:solidFill>
              </a:rPr>
              <a:t>-Самостоятельное осознание прочитанного.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Читайте первую часть рассказа и отметьте точками те слова, которые показались трудными.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Распутайте путаницы и небывальщины.</a:t>
            </a:r>
          </a:p>
          <a:p>
            <a:r>
              <a:rPr lang="ru-RU" i="1" dirty="0"/>
              <a:t>«Зелёные снежинки распускаются в весеннем воздухе. Ослепительно белые листочки кружатся в морозном саду».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5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Выразительность </a:t>
            </a:r>
            <a:r>
              <a:rPr lang="ru-RU" sz="3200" dirty="0">
                <a:solidFill>
                  <a:srgbClr val="FFFF00"/>
                </a:solidFill>
              </a:rPr>
              <a:t>– это способность средствами устной речи передать слушателям </a:t>
            </a:r>
            <a:r>
              <a:rPr lang="ru-RU" sz="3200" dirty="0">
                <a:solidFill>
                  <a:srgbClr val="FFFF00"/>
                </a:solidFill>
                <a:hlinkClick r:id="rId2"/>
              </a:rPr>
              <a:t>главную мысль</a:t>
            </a:r>
            <a:r>
              <a:rPr lang="ru-RU" sz="3200" dirty="0">
                <a:solidFill>
                  <a:srgbClr val="FFFF00"/>
                </a:solidFill>
              </a:rPr>
              <a:t> произведения и своё собственное отношение к нему.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10000"/>
          </a:bodyPr>
          <a:lstStyle/>
          <a:p>
            <a:r>
              <a:rPr lang="ru-RU" sz="3000" i="1" dirty="0"/>
              <a:t>1) хорошая дикция, ясное, четкое произношение звуков, их сочетаний, слов, достаточная громкость, темп, умение их регулировать; </a:t>
            </a:r>
            <a:endParaRPr lang="ru-RU" sz="3000" i="1" dirty="0" smtClean="0"/>
          </a:p>
          <a:p>
            <a:r>
              <a:rPr lang="ru-RU" sz="3000" i="1" dirty="0" smtClean="0"/>
              <a:t>2</a:t>
            </a:r>
            <a:r>
              <a:rPr lang="ru-RU" sz="3000" i="1" dirty="0"/>
              <a:t>) умение соблюдать паузы и логические ударения, передающие замысел автора</a:t>
            </a:r>
            <a:r>
              <a:rPr lang="ru-RU" sz="3000" i="1" dirty="0" smtClean="0"/>
              <a:t>;</a:t>
            </a:r>
          </a:p>
          <a:p>
            <a:r>
              <a:rPr lang="ru-RU" sz="3000" i="1" dirty="0" smtClean="0"/>
              <a:t> </a:t>
            </a:r>
            <a:r>
              <a:rPr lang="ru-RU" sz="3000" i="1" dirty="0"/>
              <a:t>3) умение соблюдать интонации вопроса, утверждения, отрицания, а также придавать голосу нужную эмоциональную окраску.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99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12000" b="1" dirty="0">
                <a:solidFill>
                  <a:srgbClr val="FF0066"/>
                </a:solidFill>
              </a:rPr>
              <a:t>- Артикуляционная гимнастика для губ, языка:</a:t>
            </a:r>
          </a:p>
          <a:p>
            <a:pPr marL="0" indent="0">
              <a:buNone/>
            </a:pPr>
            <a:r>
              <a:rPr lang="ru-RU" sz="9200" b="1" dirty="0">
                <a:solidFill>
                  <a:schemeClr val="accent3">
                    <a:lumMod val="50000"/>
                  </a:schemeClr>
                </a:solidFill>
              </a:rPr>
              <a:t>ЧТЕНИЕ ШЕПОТОМ И МЕДЛЕННО:</a:t>
            </a:r>
          </a:p>
          <a:p>
            <a:r>
              <a:rPr lang="ru-RU" sz="6300" b="1" dirty="0"/>
              <a:t>Да – да – да – из трубы бежит вода.</a:t>
            </a:r>
          </a:p>
          <a:p>
            <a:r>
              <a:rPr lang="ru-RU" sz="6300" b="1" dirty="0"/>
              <a:t>До – до – до – на дереве гнездо.</a:t>
            </a:r>
          </a:p>
          <a:p>
            <a:pPr marL="0" indent="0">
              <a:buNone/>
            </a:pPr>
            <a:r>
              <a:rPr lang="ru-RU" sz="9200" b="1" dirty="0">
                <a:solidFill>
                  <a:schemeClr val="accent3">
                    <a:lumMod val="50000"/>
                  </a:schemeClr>
                </a:solidFill>
              </a:rPr>
              <a:t>ЧТЕНИЕ ТИХО И УМЕРЕННО:</a:t>
            </a:r>
          </a:p>
          <a:p>
            <a:r>
              <a:rPr lang="ru-RU" sz="6300" b="1" dirty="0"/>
              <a:t>Арка – </a:t>
            </a:r>
            <a:r>
              <a:rPr lang="ru-RU" sz="6300" b="1" dirty="0" err="1"/>
              <a:t>арца</a:t>
            </a:r>
            <a:r>
              <a:rPr lang="ru-RU" sz="6300" b="1" dirty="0"/>
              <a:t>.</a:t>
            </a:r>
          </a:p>
          <a:p>
            <a:r>
              <a:rPr lang="ru-RU" sz="6300" b="1" dirty="0"/>
              <a:t>Арта – </a:t>
            </a:r>
            <a:r>
              <a:rPr lang="ru-RU" sz="6300" b="1" dirty="0" err="1"/>
              <a:t>арда</a:t>
            </a:r>
            <a:r>
              <a:rPr lang="ru-RU" sz="6300" b="1" dirty="0"/>
              <a:t>.</a:t>
            </a:r>
          </a:p>
          <a:p>
            <a:pPr marL="0" indent="0">
              <a:buNone/>
            </a:pPr>
            <a:r>
              <a:rPr lang="ru-RU" sz="6300" b="1" dirty="0"/>
              <a:t>Учащиеся делают глубокий вдох и на выдохе читают 15 согласных одного ряда:</a:t>
            </a:r>
          </a:p>
          <a:p>
            <a:r>
              <a:rPr lang="ru-RU" sz="6300" b="1" dirty="0"/>
              <a:t>БТМПВЧФКНШЛЖЗЦС</a:t>
            </a:r>
          </a:p>
          <a:p>
            <a:r>
              <a:rPr lang="ru-RU" sz="6300" b="1" dirty="0"/>
              <a:t>КВМСПЛБШГРДБЛСТ</a:t>
            </a:r>
          </a:p>
          <a:p>
            <a:pPr marL="0" indent="0">
              <a:buNone/>
            </a:pPr>
            <a:r>
              <a:rPr lang="ru-RU" sz="9200" b="1" dirty="0">
                <a:solidFill>
                  <a:schemeClr val="accent3">
                    <a:lumMod val="50000"/>
                  </a:schemeClr>
                </a:solidFill>
              </a:rPr>
              <a:t>ЧТЕНИЕ ГРОМКО И УВЕРЕННО:</a:t>
            </a:r>
          </a:p>
          <a:p>
            <a:r>
              <a:rPr lang="ru-RU" sz="6300" b="1" dirty="0"/>
              <a:t>Гарь – </a:t>
            </a:r>
            <a:r>
              <a:rPr lang="ru-RU" sz="6300" b="1" dirty="0" err="1"/>
              <a:t>парь</a:t>
            </a:r>
            <a:r>
              <a:rPr lang="ru-RU" sz="6300" b="1" dirty="0"/>
              <a:t> – жарь</a:t>
            </a:r>
          </a:p>
          <a:p>
            <a:r>
              <a:rPr lang="ru-RU" sz="6300" b="1" dirty="0"/>
              <a:t>Дверь – зверь – червь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188913"/>
            <a:ext cx="7793037" cy="1462087"/>
          </a:xfrm>
        </p:spPr>
        <p:txBody>
          <a:bodyPr anchor="b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altLang="ru-RU" sz="3200" b="1" dirty="0" smtClean="0">
                <a:solidFill>
                  <a:srgbClr val="FF0066"/>
                </a:solidFill>
              </a:rPr>
              <a:t>-Упражнения </a:t>
            </a:r>
            <a:r>
              <a:rPr lang="ru-RU" altLang="ru-RU" sz="3200" b="1" dirty="0">
                <a:solidFill>
                  <a:srgbClr val="FF0066"/>
                </a:solidFill>
              </a:rPr>
              <a:t>на отработку дикции</a:t>
            </a:r>
            <a:r>
              <a:rPr lang="ru-RU" altLang="ru-RU" sz="3200" b="1" dirty="0">
                <a:solidFill>
                  <a:srgbClr val="00B050"/>
                </a:solidFill>
              </a:rPr>
              <a:t>.</a:t>
            </a:r>
            <a:r>
              <a:rPr lang="ru-RU" altLang="ru-RU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32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anose="020B0604030504040204" pitchFamily="34" charset="0"/>
              </a:rPr>
              <a:t>Работа над скороговорками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cs typeface="Tahoma" panose="020B0604030504040204" pitchFamily="34" charset="0"/>
              </a:rPr>
              <a:t>- </a:t>
            </a:r>
            <a:r>
              <a:rPr lang="ru-RU" altLang="ru-RU" sz="2000" b="1" dirty="0">
                <a:solidFill>
                  <a:srgbClr val="000000"/>
                </a:solidFill>
                <a:cs typeface="Tahoma" panose="020B0604030504040204" pitchFamily="34" charset="0"/>
              </a:rPr>
              <a:t>можно выделять цветным мелом в записи скороговорок буквы, обозначающие звуки, над которыми предстоит работа, например: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ва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ровосека ,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ва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роворуба,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ва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д</a:t>
            </a:r>
            <a:r>
              <a:rPr lang="ru-RU" altLang="ru-RU" sz="2000" b="1" dirty="0">
                <a:cs typeface="Tahoma" panose="020B0604030504040204" pitchFamily="34" charset="0"/>
              </a:rPr>
              <a:t>ровокола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cs typeface="Tahoma" panose="020B0604030504040204" pitchFamily="34" charset="0"/>
              </a:rPr>
              <a:t>Говорили про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Л</a:t>
            </a:r>
            <a:r>
              <a:rPr lang="ru-RU" altLang="ru-RU" sz="2000" b="1" dirty="0">
                <a:cs typeface="Tahoma" panose="020B0604030504040204" pitchFamily="34" charset="0"/>
              </a:rPr>
              <a:t>арю,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Л</a:t>
            </a:r>
            <a:r>
              <a:rPr lang="ru-RU" altLang="ru-RU" sz="2000" b="1" dirty="0">
                <a:cs typeface="Tahoma" panose="020B0604030504040204" pitchFamily="34" charset="0"/>
              </a:rPr>
              <a:t>ариона,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Л</a:t>
            </a:r>
            <a:r>
              <a:rPr lang="ru-RU" altLang="ru-RU" sz="2000" b="1" dirty="0">
                <a:cs typeface="Tahoma" panose="020B0604030504040204" pitchFamily="34" charset="0"/>
              </a:rPr>
              <a:t>арину маму.</a:t>
            </a:r>
            <a:endParaRPr lang="ru-RU" altLang="ru-RU" sz="2000" b="1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cs typeface="Tahoma" panose="020B0604030504040204" pitchFamily="34" charset="0"/>
              </a:rPr>
              <a:t>- </a:t>
            </a:r>
            <a:r>
              <a:rPr lang="ru-RU" altLang="ru-RU" sz="2000" b="1" dirty="0">
                <a:solidFill>
                  <a:srgbClr val="000000"/>
                </a:solidFill>
                <a:cs typeface="Tahoma" panose="020B0604030504040204" pitchFamily="34" charset="0"/>
              </a:rPr>
              <a:t>начать работу с одной строки скороговорки и на каждом занятии добавлять новую, например: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 Везёт Сенька Саньку с Сонькой на санках. Везет да скороговорками так и сыплет… </a:t>
            </a:r>
          </a:p>
          <a:p>
            <a:pPr marL="73025" indent="0"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281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FF0066"/>
                </a:solidFill>
              </a:rPr>
              <a:t>- </a:t>
            </a:r>
            <a:r>
              <a:rPr lang="ru-RU" sz="3000" b="1" dirty="0">
                <a:solidFill>
                  <a:srgbClr val="FF0066"/>
                </a:solidFill>
              </a:rPr>
              <a:t>Упражнения на интонирование.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Правильно прочти вопросы и ответы.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500" b="1" i="1" dirty="0"/>
              <a:t>- Курочка – рябушечка,</a:t>
            </a:r>
            <a:br>
              <a:rPr lang="ru-RU" sz="2500" b="1" i="1" dirty="0"/>
            </a:br>
            <a:r>
              <a:rPr lang="ru-RU" sz="2500" b="1" i="1" dirty="0"/>
              <a:t>Куда ты пошла?</a:t>
            </a:r>
            <a:endParaRPr lang="ru-RU" sz="2500" b="1" dirty="0"/>
          </a:p>
          <a:p>
            <a:pPr marL="0" indent="0">
              <a:buNone/>
            </a:pPr>
            <a:r>
              <a:rPr lang="ru-RU" sz="2500" b="1" i="1" dirty="0"/>
              <a:t>- На речку.</a:t>
            </a:r>
            <a:endParaRPr lang="ru-RU" sz="2500" b="1" dirty="0"/>
          </a:p>
          <a:p>
            <a:pPr marL="0" indent="0">
              <a:buNone/>
            </a:pPr>
            <a:r>
              <a:rPr lang="ru-RU" sz="2500" b="1" i="1" dirty="0"/>
              <a:t>- Курочка – рябушечка,</a:t>
            </a:r>
            <a:br>
              <a:rPr lang="ru-RU" sz="2500" b="1" i="1" dirty="0"/>
            </a:br>
            <a:r>
              <a:rPr lang="ru-RU" sz="2500" b="1" i="1" dirty="0"/>
              <a:t>Зачем ты пошла?</a:t>
            </a:r>
            <a:endParaRPr lang="ru-RU" sz="2500" b="1" dirty="0"/>
          </a:p>
          <a:p>
            <a:pPr marL="0" indent="0">
              <a:buNone/>
            </a:pPr>
            <a:r>
              <a:rPr lang="ru-RU" sz="2500" b="1" i="1" dirty="0"/>
              <a:t>- За водичкой.</a:t>
            </a:r>
            <a:endParaRPr lang="ru-RU" sz="2500" b="1" dirty="0"/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4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8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620688"/>
            <a:ext cx="8229600" cy="1152128"/>
          </a:xfrm>
        </p:spPr>
        <p:txBody>
          <a:bodyPr anchor="b">
            <a:noAutofit/>
          </a:bodyPr>
          <a:lstStyle/>
          <a:p>
            <a:pPr>
              <a:spcBef>
                <a:spcPct val="20000"/>
              </a:spcBef>
            </a:pPr>
            <a:r>
              <a:rPr lang="ru-RU" altLang="ru-RU" sz="3600" b="1" dirty="0">
                <a:solidFill>
                  <a:srgbClr val="FFFF00"/>
                </a:solidFill>
              </a:rPr>
              <a:t>Интонационная разминка</a:t>
            </a:r>
            <a:br>
              <a:rPr lang="ru-RU" altLang="ru-RU" sz="3600" b="1" dirty="0">
                <a:solidFill>
                  <a:srgbClr val="FFFF00"/>
                </a:solidFill>
              </a:rPr>
            </a:br>
            <a:endParaRPr lang="ru-RU" altLang="ru-RU" sz="3600" dirty="0">
              <a:solidFill>
                <a:srgbClr val="FFFF00"/>
              </a:solidFill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Формирование трёх умений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cs typeface="Tahoma" panose="020B0604030504040204" pitchFamily="34" charset="0"/>
              </a:rPr>
              <a:t>·</a:t>
            </a:r>
            <a:r>
              <a:rPr lang="ru-RU" altLang="ru-RU" sz="2000" b="1" dirty="0">
                <a:solidFill>
                  <a:srgbClr val="FFFFFF"/>
                </a:solidFill>
                <a:cs typeface="Tahoma" panose="020B0604030504040204" pitchFamily="34" charset="0"/>
              </a:rPr>
              <a:t>  </a:t>
            </a:r>
            <a:r>
              <a:rPr lang="ru-RU" altLang="ru-RU" sz="2000" b="1" i="1" dirty="0">
                <a:solidFill>
                  <a:srgbClr val="FFFFFF"/>
                </a:solidFill>
                <a:cs typeface="Tahoma" panose="020B0604030504040204" pitchFamily="34" charset="0"/>
              </a:rPr>
              <a:t> </a:t>
            </a:r>
            <a:r>
              <a:rPr lang="ru-RU" altLang="ru-RU" sz="2000" b="1" dirty="0">
                <a:cs typeface="Tahoma" panose="020B0604030504040204" pitchFamily="34" charset="0"/>
              </a:rPr>
              <a:t>Развивать и придавать своему голосу интонации: радостные и печальные, ласковые и гневные, шуточные и серьёзные, насмешливые и одобрительные, а также интонации перечисления, завершения, противостояния.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cs typeface="Tahoma" panose="020B0604030504040204" pitchFamily="34" charset="0"/>
              </a:rPr>
              <a:t>·   Выбирать нужный темп чтения (быстрый, ритмичный или плавный, размерный или же их сочетание).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cs typeface="Tahoma" panose="020B0604030504040204" pitchFamily="34" charset="0"/>
              </a:rPr>
              <a:t>·  Ставить логическое ударение в предложении.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FFFF"/>
                </a:solidFill>
                <a:cs typeface="Tahoma" panose="020B0604030504040204" pitchFamily="34" charset="0"/>
              </a:rPr>
              <a:t>   </a:t>
            </a:r>
            <a:r>
              <a:rPr lang="ru-RU" altLang="ru-RU" sz="2000" b="1" u="sng" dirty="0">
                <a:solidFill>
                  <a:srgbClr val="FF0000"/>
                </a:solidFill>
                <a:cs typeface="Tahoma" panose="020B0604030504040204" pitchFamily="34" charset="0"/>
              </a:rPr>
              <a:t>Падают</a:t>
            </a:r>
            <a:r>
              <a:rPr lang="ru-RU" altLang="ru-RU" sz="2000" dirty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с неба снежинки. Падают </a:t>
            </a:r>
            <a:r>
              <a:rPr lang="ru-RU" altLang="ru-RU" sz="2000" b="1" u="sng" dirty="0">
                <a:solidFill>
                  <a:srgbClr val="FF0000"/>
                </a:solidFill>
                <a:cs typeface="Tahoma" panose="020B0604030504040204" pitchFamily="34" charset="0"/>
              </a:rPr>
              <a:t>с неба</a:t>
            </a: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 снежинки.</a:t>
            </a:r>
          </a:p>
          <a:p>
            <a:pPr marL="73025" indent="0">
              <a:buClr>
                <a:srgbClr val="F9F9F9"/>
              </a:buClr>
              <a:buSzPct val="65000"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cs typeface="Tahoma" panose="020B0604030504040204" pitchFamily="34" charset="0"/>
              </a:rPr>
              <a:t>Падают с неба </a:t>
            </a:r>
            <a:r>
              <a:rPr lang="ru-RU" altLang="ru-RU" sz="2000" b="1" dirty="0">
                <a:solidFill>
                  <a:srgbClr val="FFC000"/>
                </a:solidFill>
                <a:cs typeface="Tahoma" panose="020B0604030504040204" pitchFamily="34" charset="0"/>
              </a:rPr>
              <a:t>  </a:t>
            </a:r>
            <a:r>
              <a:rPr lang="ru-RU" altLang="ru-RU" sz="2000" b="1" u="sng" dirty="0">
                <a:solidFill>
                  <a:srgbClr val="FF0000"/>
                </a:solidFill>
                <a:cs typeface="Tahoma" panose="020B0604030504040204" pitchFamily="34" charset="0"/>
              </a:rPr>
              <a:t>снежинки</a:t>
            </a:r>
            <a:r>
              <a:rPr lang="ru-RU" altLang="ru-RU" sz="2000" b="1" dirty="0">
                <a:solidFill>
                  <a:schemeClr val="hlink"/>
                </a:solidFill>
                <a:cs typeface="Tahoma" panose="020B0604030504040204" pitchFamily="34" charset="0"/>
              </a:rPr>
              <a:t>.</a:t>
            </a:r>
            <a:r>
              <a:rPr lang="ru-RU" altLang="ru-RU" sz="2000" b="1" dirty="0">
                <a:solidFill>
                  <a:srgbClr val="FFC000"/>
                </a:solidFill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451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6347" y="332657"/>
            <a:ext cx="8229600" cy="396044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FF00"/>
                </a:solidFill>
              </a:rPr>
              <a:t>Все эти способы и приёмы многофункциональны. Они не только </a:t>
            </a:r>
            <a:r>
              <a:rPr lang="ru-RU" b="1" dirty="0">
                <a:solidFill>
                  <a:srgbClr val="C00000"/>
                </a:solidFill>
              </a:rPr>
              <a:t>развивают осознанность, скорость, выразительность чтения, </a:t>
            </a:r>
            <a:r>
              <a:rPr lang="ru-RU" b="1" dirty="0">
                <a:solidFill>
                  <a:srgbClr val="FFFF00"/>
                </a:solidFill>
              </a:rPr>
              <a:t>но и </a:t>
            </a:r>
            <a:r>
              <a:rPr lang="ru-RU" b="1" dirty="0">
                <a:solidFill>
                  <a:srgbClr val="C00000"/>
                </a:solidFill>
              </a:rPr>
              <a:t>совершенствуют восприятие, внимание, мышление, речь ребёнка, стимулируют интерес к чтению. 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2.bp.blogspot.com/-kBem51QL4T8/UvT8E3rZn5I/AAAAAAAAADE/3UonAUyI_SA/s1600/%D1%87%D0%B8%D1%82%D0%B0%D1%8E%D1%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2871026" cy="275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08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i="1" dirty="0">
                <a:solidFill>
                  <a:srgbClr val="FF0000"/>
                </a:solidFill>
              </a:rPr>
              <a:t>Спасибо за внимание!!!</a:t>
            </a:r>
          </a:p>
        </p:txBody>
      </p:sp>
      <p:pic>
        <p:nvPicPr>
          <p:cNvPr id="2050" name="Picture 2" descr="http://communiteee.com/images/56ab9ea38bcf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656307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0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1"/>
            <a:ext cx="8229600" cy="25202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FF0000"/>
                </a:solidFill>
              </a:rPr>
              <a:t>Чтение в начальной школе – основное средство обучения, инструмент познания мира и развития эмоциональной сферы детей.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happymama.ru/sites/default/files/cht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1"/>
            <a:ext cx="4992489" cy="334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9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становления навыка чтения у начинающего чтеца.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Аналитический (</a:t>
            </a:r>
            <a:r>
              <a:rPr lang="ru-RU" dirty="0"/>
              <a:t> </a:t>
            </a:r>
            <a:r>
              <a:rPr lang="ru-RU" sz="2000" dirty="0"/>
              <a:t>этап характеризуется тем, что все три компонента процесса чтения в деятельности чтеца “разорваны” и требуют от ребенка отдельных усилий по произведению конкретных </a:t>
            </a:r>
            <a:r>
              <a:rPr lang="ru-RU" sz="2000" dirty="0" smtClean="0"/>
              <a:t>операций</a:t>
            </a:r>
            <a:r>
              <a:rPr lang="ru-RU" dirty="0" smtClean="0"/>
              <a:t>.)</a:t>
            </a:r>
          </a:p>
          <a:p>
            <a:r>
              <a:rPr lang="ru-RU" b="1" dirty="0" smtClean="0"/>
              <a:t>Синтетический (</a:t>
            </a:r>
            <a:r>
              <a:rPr lang="ru-RU" sz="2000" dirty="0"/>
              <a:t>этап предполагает, что все три компонента чтения синтезируются, т.е. восприятие, произнесение и осмысление читаемого происходят одновременно</a:t>
            </a:r>
            <a:r>
              <a:rPr lang="ru-RU" dirty="0" smtClean="0"/>
              <a:t>.)</a:t>
            </a:r>
            <a:endParaRPr lang="ru-RU" b="1" dirty="0" smtClean="0"/>
          </a:p>
          <a:p>
            <a:r>
              <a:rPr lang="ru-RU" b="1" dirty="0"/>
              <a:t>Этап автоматизации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sz="2000" dirty="0"/>
              <a:t>описывается как этап, на котором техника чтения доведена до автоматизма и не осознается чтецом</a:t>
            </a:r>
            <a:r>
              <a:rPr lang="ru-RU" dirty="0" smtClean="0"/>
              <a:t>.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153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87824" y="161345"/>
            <a:ext cx="3600400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НАВЫКИ ЧТЕНИЯ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5508104" y="1324852"/>
            <a:ext cx="3177962" cy="864096"/>
          </a:xfrm>
          <a:prstGeom prst="wedgeEllipseCallout">
            <a:avLst>
              <a:gd name="adj1" fmla="val -55293"/>
              <a:gd name="adj2" fmla="val -880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Способы чтения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1398843" y="1324852"/>
            <a:ext cx="3177962" cy="864096"/>
          </a:xfrm>
          <a:prstGeom prst="wedgeEllipseCallout">
            <a:avLst>
              <a:gd name="adj1" fmla="val 46916"/>
              <a:gd name="adj2" fmla="val -9123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Качества чтения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2471798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Послоговое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3460553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Слогами и целыми словами</a:t>
            </a:r>
            <a:endParaRPr lang="ru-RU" sz="2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4482841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Целыми словами и словосочетаниями</a:t>
            </a:r>
            <a:endParaRPr lang="ru-RU" sz="2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52160" y="5516713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Выразительность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64438" y="4488633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Осознанность </a:t>
            </a:r>
            <a:endParaRPr lang="ru-RU" sz="2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42859" y="3460553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Беглость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32921" y="2420888"/>
            <a:ext cx="303394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Правильность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843808" y="2195962"/>
            <a:ext cx="432048" cy="224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097085" y="2195962"/>
            <a:ext cx="355235" cy="231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4" idx="2"/>
            <a:endCxn id="13" idx="0"/>
          </p:cNvCxnSpPr>
          <p:nvPr/>
        </p:nvCxnSpPr>
        <p:spPr>
          <a:xfrm>
            <a:off x="3049894" y="3284984"/>
            <a:ext cx="9938" cy="175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091349" y="5346937"/>
            <a:ext cx="9938" cy="175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081411" y="4347818"/>
            <a:ext cx="9938" cy="175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264764" y="4307272"/>
            <a:ext cx="9938" cy="175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284640" y="3284984"/>
            <a:ext cx="0" cy="1755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23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. </a:t>
            </a:r>
            <a:r>
              <a:rPr lang="ru-RU" b="1" dirty="0" smtClean="0">
                <a:solidFill>
                  <a:srgbClr val="FF0000"/>
                </a:solidFill>
              </a:rPr>
              <a:t>Правильность </a:t>
            </a:r>
            <a:r>
              <a:rPr lang="ru-RU" dirty="0" smtClean="0">
                <a:solidFill>
                  <a:srgbClr val="FFFF00"/>
                </a:solidFill>
              </a:rPr>
              <a:t>определяется </a:t>
            </a:r>
            <a:r>
              <a:rPr lang="ru-RU" dirty="0">
                <a:solidFill>
                  <a:srgbClr val="FFFF00"/>
                </a:solidFill>
              </a:rPr>
              <a:t>как плавное чтение без искажений, влияющих на смысл читаемого.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правильно </a:t>
            </a:r>
            <a:r>
              <a:rPr lang="ru-RU" dirty="0"/>
              <a:t>передается </a:t>
            </a:r>
            <a:r>
              <a:rPr lang="ru-RU" dirty="0" err="1"/>
              <a:t>слого</a:t>
            </a:r>
            <a:r>
              <a:rPr lang="ru-RU" dirty="0"/>
              <a:t>-звуковой состав слова, грамматические формы слова, не допускается пропуск и перестановка слов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6581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FF0066"/>
                </a:solidFill>
              </a:rPr>
              <a:t>- Игры на звукоподражание: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</a:rPr>
              <a:t>ПРИМЕР:</a:t>
            </a:r>
          </a:p>
          <a:p>
            <a:r>
              <a:rPr lang="ru-RU" sz="2000" b="1" dirty="0"/>
              <a:t>Наша уточка с утра…Кря, кря, кря!</a:t>
            </a:r>
          </a:p>
          <a:p>
            <a:r>
              <a:rPr lang="ru-RU" sz="2000" b="1" dirty="0"/>
              <a:t>Наши гуси у пруда…Га, га, га!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</a:rPr>
              <a:t>РАБОТА СО СКОРОГОВОРКАМИ:</a:t>
            </a:r>
          </a:p>
          <a:p>
            <a:r>
              <a:rPr lang="ru-RU" sz="2000" b="1" dirty="0"/>
              <a:t>Шла Маша по шоссе и сосала сушку.</a:t>
            </a:r>
          </a:p>
          <a:p>
            <a:pPr lvl="0"/>
            <a:r>
              <a:rPr lang="ru-RU" sz="2000" b="1" dirty="0"/>
              <a:t>Прохор и Пахом ехали верхом.</a:t>
            </a:r>
          </a:p>
          <a:p>
            <a:pPr lvl="0"/>
            <a:r>
              <a:rPr lang="ru-RU" sz="2000" b="1" dirty="0"/>
              <a:t>Тридцать три вагона в ряд тараторят, тарахтят.</a:t>
            </a:r>
          </a:p>
          <a:p>
            <a:pPr lvl="0"/>
            <a:r>
              <a:rPr lang="ru-RU" sz="2000" b="1" dirty="0"/>
              <a:t>Сорок сорок в короткий срок съели сырок.</a:t>
            </a:r>
          </a:p>
          <a:p>
            <a:pPr marL="0" indent="0">
              <a:buNone/>
            </a:pPr>
            <a:endParaRPr lang="ru-RU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1682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Упражнения, направленные на расширение оперативного поля чтения:</a:t>
            </a:r>
          </a:p>
          <a:p>
            <a:pPr algn="ctr"/>
            <a:r>
              <a:rPr lang="ru-RU" sz="3000" b="1" dirty="0">
                <a:solidFill>
                  <a:srgbClr val="FF0066"/>
                </a:solidFill>
              </a:rPr>
              <a:t>- Расширение поля зрения </a:t>
            </a:r>
          </a:p>
        </p:txBody>
      </p:sp>
      <p:pic>
        <p:nvPicPr>
          <p:cNvPr id="5" name="Рисунок 4" descr="http://bigslide.ru/images/16/15016/831/img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36570"/>
            <a:ext cx="8280920" cy="4236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85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66"/>
                </a:solidFill>
              </a:rPr>
              <a:t>- Упражнения на восполнение пропусков букв в словах:</a:t>
            </a:r>
          </a:p>
          <a:p>
            <a:pPr marL="0" indent="0" algn="ctr">
              <a:buNone/>
            </a:pPr>
            <a:r>
              <a:rPr lang="ru-RU" sz="4000" b="1" dirty="0"/>
              <a:t>У...И...Е...Ь</a:t>
            </a:r>
          </a:p>
          <a:p>
            <a:pPr marL="0" indent="0" algn="ctr">
              <a:buNone/>
            </a:pPr>
            <a:r>
              <a:rPr lang="ru-RU" sz="4000" b="1" dirty="0"/>
              <a:t>Д…Е…Н…К</a:t>
            </a:r>
          </a:p>
          <a:p>
            <a:pPr marL="0" indent="0" algn="ctr">
              <a:buNone/>
            </a:pPr>
            <a:r>
              <a:rPr lang="ru-RU" sz="4000" b="1" dirty="0"/>
              <a:t>У…Е…И…К</a:t>
            </a:r>
          </a:p>
          <a:p>
            <a:pPr marL="0" indent="0" algn="ctr">
              <a:buNone/>
            </a:pPr>
            <a:r>
              <a:rPr lang="ru-RU" sz="4000" b="1" dirty="0"/>
              <a:t>Р…Ч…А</a:t>
            </a:r>
          </a:p>
          <a:p>
            <a:pPr marL="0" indent="0" algn="ctr">
              <a:buNone/>
            </a:pPr>
            <a:r>
              <a:rPr lang="ru-RU" sz="4000" b="1" dirty="0"/>
              <a:t>Д…С…А</a:t>
            </a:r>
          </a:p>
          <a:p>
            <a:pPr marL="0" indent="0" algn="ctr">
              <a:buNone/>
            </a:pPr>
            <a:r>
              <a:rPr lang="ru-RU" sz="4000" b="1" dirty="0"/>
              <a:t>У…А…КА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410</TotalTime>
  <Words>847</Words>
  <Application>Microsoft Office PowerPoint</Application>
  <PresentationFormat>Экран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Impact</vt:lpstr>
      <vt:lpstr>Tahoma</vt:lpstr>
      <vt:lpstr>Times New Roman</vt:lpstr>
      <vt:lpstr>Тема Office</vt:lpstr>
      <vt:lpstr>Презентация на тему: «Формирование навыков чтения младших школьников»</vt:lpstr>
      <vt:lpstr>Книга играет большую роль в жизни детей, но только тогда, когда ребенок умеет хорошо читать. </vt:lpstr>
      <vt:lpstr>Презентация PowerPoint</vt:lpstr>
      <vt:lpstr>Этапы становления навыка чтения у начинающего чтеца. </vt:lpstr>
      <vt:lpstr>Презентация PowerPoint</vt:lpstr>
      <vt:lpstr>. Правильность определяется как плавное чтение без искажений, влияющих на смысл читаемого.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Беглость – это скорость чтения, обуславливающая понимание прочитанного.</vt:lpstr>
      <vt:lpstr>Презентация PowerPoint</vt:lpstr>
      <vt:lpstr>Презентация PowerPoint</vt:lpstr>
      <vt:lpstr>Презентация PowerPoint</vt:lpstr>
      <vt:lpstr>Презентация PowerPoint</vt:lpstr>
      <vt:lpstr>Сознательность - это понимание замысла автора, осознание художественных средств, помогающих реализовать этот замысел, и осмысление своего собственного отношения к прочитанному. </vt:lpstr>
      <vt:lpstr> формы работы с текстом:</vt:lpstr>
      <vt:lpstr>Презентация PowerPoint</vt:lpstr>
      <vt:lpstr>Выразительность – это способность средствами устной речи передать слушателям главную мысль произведения и своё собственное отношение к нему.</vt:lpstr>
      <vt:lpstr>Презентация PowerPoint</vt:lpstr>
      <vt:lpstr>-Упражнения на отработку дикции. </vt:lpstr>
      <vt:lpstr>Презентация PowerPoint</vt:lpstr>
      <vt:lpstr>Интонационная разминка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литературе</dc:title>
  <dc:creator>Наталья</dc:creator>
  <cp:lastModifiedBy>Пользователь</cp:lastModifiedBy>
  <cp:revision>39</cp:revision>
  <dcterms:created xsi:type="dcterms:W3CDTF">2014-10-17T02:15:58Z</dcterms:created>
  <dcterms:modified xsi:type="dcterms:W3CDTF">2023-08-25T04:38:47Z</dcterms:modified>
</cp:coreProperties>
</file>