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56" r:id="rId2"/>
    <p:sldId id="259" r:id="rId3"/>
    <p:sldId id="278" r:id="rId4"/>
    <p:sldId id="301" r:id="rId5"/>
    <p:sldId id="260" r:id="rId6"/>
    <p:sldId id="257" r:id="rId7"/>
    <p:sldId id="263" r:id="rId8"/>
    <p:sldId id="261" r:id="rId9"/>
    <p:sldId id="262" r:id="rId10"/>
    <p:sldId id="264" r:id="rId11"/>
    <p:sldId id="265" r:id="rId12"/>
    <p:sldId id="267" r:id="rId13"/>
    <p:sldId id="269" r:id="rId14"/>
    <p:sldId id="266" r:id="rId15"/>
    <p:sldId id="268" r:id="rId16"/>
    <p:sldId id="280" r:id="rId17"/>
    <p:sldId id="281" r:id="rId18"/>
    <p:sldId id="283" r:id="rId19"/>
    <p:sldId id="286" r:id="rId20"/>
    <p:sldId id="287" r:id="rId21"/>
    <p:sldId id="288" r:id="rId22"/>
    <p:sldId id="289" r:id="rId23"/>
    <p:sldId id="290" r:id="rId24"/>
    <p:sldId id="297" r:id="rId25"/>
    <p:sldId id="292" r:id="rId26"/>
    <p:sldId id="293" r:id="rId27"/>
    <p:sldId id="294" r:id="rId28"/>
    <p:sldId id="298" r:id="rId29"/>
    <p:sldId id="279" r:id="rId30"/>
    <p:sldId id="299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64E60-F4E2-4DD7-9660-45C0A0227817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50328-BC00-4440-B2E2-17C2604D2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4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50328-BC00-4440-B2E2-17C2604D2C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8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50328-BC00-4440-B2E2-17C2604D2CF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6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4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15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05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39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26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36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8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8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4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9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5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0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5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0FA68-AEC3-413E-9B13-331FEF2AD7C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036993-0829-4B3F-9846-2D5E4274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67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647" y="118753"/>
            <a:ext cx="8918369" cy="3932083"/>
          </a:xfrm>
        </p:spPr>
        <p:txBody>
          <a:bodyPr/>
          <a:lstStyle/>
          <a:p>
            <a:r>
              <a:rPr lang="ru-RU" smtClean="0"/>
              <a:t>Финансовая грамотность как метапредметный результат на уроках в начальной школе.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3860" y="4607627"/>
            <a:ext cx="8178139" cy="2155150"/>
          </a:xfrm>
        </p:spPr>
        <p:txBody>
          <a:bodyPr/>
          <a:lstStyle/>
          <a:p>
            <a:r>
              <a:rPr lang="ru-RU" smtClean="0"/>
              <a:t>Со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5" y="4460483"/>
            <a:ext cx="3566160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1544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Примерное содержание тем по финансовой грамотности в</a:t>
            </a:r>
            <a:br>
              <a:rPr lang="ru-RU" b="1" dirty="0"/>
            </a:br>
            <a:r>
              <a:rPr lang="ru-RU" b="1" dirty="0"/>
              <a:t>курсе математики в начальной школе: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" y="1295401"/>
            <a:ext cx="8908242" cy="5562599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В 4 классе знакомятся с понятиями: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dirty="0"/>
              <a:t>• доход, личный доход, расход, семейный бюджет;</a:t>
            </a:r>
            <a:br>
              <a:rPr lang="ru-RU" sz="2400" dirty="0"/>
            </a:br>
            <a:r>
              <a:rPr lang="ru-RU" sz="2400" dirty="0"/>
              <a:t>• денежные средства;</a:t>
            </a:r>
            <a:br>
              <a:rPr lang="ru-RU" sz="2400" dirty="0"/>
            </a:br>
            <a:r>
              <a:rPr lang="ru-RU" sz="2400" dirty="0"/>
              <a:t>• расходы;</a:t>
            </a:r>
            <a:br>
              <a:rPr lang="ru-RU" sz="2400" dirty="0"/>
            </a:br>
            <a:r>
              <a:rPr lang="ru-RU" sz="2400" dirty="0"/>
              <a:t>• бюджет, бюджет семьи, планирование семейного</a:t>
            </a:r>
            <a:br>
              <a:rPr lang="ru-RU" sz="2400" dirty="0"/>
            </a:br>
            <a:r>
              <a:rPr lang="ru-RU" sz="2400" dirty="0"/>
              <a:t>бюджета.</a:t>
            </a:r>
            <a:br>
              <a:rPr lang="ru-RU" sz="2400" dirty="0"/>
            </a:br>
            <a:r>
              <a:rPr lang="ru-RU" sz="2400" b="1" i="1" dirty="0"/>
              <a:t>В 4 классе:</a:t>
            </a:r>
            <a:br>
              <a:rPr lang="ru-RU" sz="2400" b="1" i="1" dirty="0"/>
            </a:br>
            <a:r>
              <a:rPr lang="ru-RU" sz="2400" dirty="0"/>
              <a:t>увеличиваются денежные знаки до 1 000 000 рублей.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Учатся: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>• переводить рубли в копейки и обратно в пределах 1000000 р.</a:t>
            </a:r>
            <a:br>
              <a:rPr lang="ru-RU" sz="2400" dirty="0"/>
            </a:br>
            <a:r>
              <a:rPr lang="ru-RU" sz="2400" dirty="0"/>
              <a:t>• решать задачи на нахождение цены, количества и стоимости</a:t>
            </a:r>
            <a:br>
              <a:rPr lang="ru-RU" sz="2400" dirty="0"/>
            </a:br>
            <a:r>
              <a:rPr lang="ru-RU" sz="2400" dirty="0"/>
              <a:t>товара 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36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038597"/>
          </a:xfrm>
        </p:spPr>
        <p:txBody>
          <a:bodyPr>
            <a:normAutofit fontScale="90000"/>
          </a:bodyPr>
          <a:lstStyle/>
          <a:p>
            <a:r>
              <a:rPr lang="ru-RU" dirty="0"/>
              <a:t>В начальных классах темы по «Финансовой</a:t>
            </a:r>
            <a:br>
              <a:rPr lang="ru-RU" dirty="0"/>
            </a:br>
            <a:r>
              <a:rPr lang="ru-RU" dirty="0"/>
              <a:t>грамотности» нашли отражение в 1-4 </a:t>
            </a:r>
            <a:r>
              <a:rPr lang="ru-RU" dirty="0" smtClean="0"/>
              <a:t>классах предмета </a:t>
            </a:r>
            <a:r>
              <a:rPr lang="ru-RU" dirty="0"/>
              <a:t>«Окружающий мир» 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544" y="2404356"/>
            <a:ext cx="1847850" cy="2476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035" y="2638670"/>
            <a:ext cx="1838325" cy="2486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302" y="4083613"/>
            <a:ext cx="1847850" cy="2476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660" y="4083613"/>
            <a:ext cx="2143125" cy="24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1 класс</a:t>
            </a:r>
            <a:endParaRPr lang="ru-RU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451157"/>
              </p:ext>
            </p:extLst>
          </p:nvPr>
        </p:nvGraphicFramePr>
        <p:xfrm>
          <a:off x="441959" y="1600202"/>
          <a:ext cx="9555480" cy="5257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740"/>
                <a:gridCol w="4777740"/>
              </a:tblGrid>
              <a:tr h="881623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Тема заявленная в</a:t>
                      </a:r>
                      <a:b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программе по предмету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Занятия по финансовой</a:t>
                      </a:r>
                      <a:b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грамотности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881623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Что умеет компьютер?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Интернет магазины, мобильные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приложения.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1264939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Откуда в наш дом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 вода и куда она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уходит?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за воду и ее экономия.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881623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Откуда в наш дом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 электричество?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за электричество и ее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экономия.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881623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Откуда берется и куда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девается мусор?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Можно собрать макулатуру и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реализовать </a:t>
                      </a:r>
                      <a:r>
                        <a:rPr lang="ru-RU" sz="20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еѐ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4663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888" y="387198"/>
            <a:ext cx="2075391" cy="2781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3873402"/>
            <a:ext cx="2266545" cy="298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668" cy="1320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2 класс</a:t>
            </a:r>
            <a:endParaRPr lang="ru-RU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862887"/>
              </p:ext>
            </p:extLst>
          </p:nvPr>
        </p:nvGraphicFramePr>
        <p:xfrm>
          <a:off x="487680" y="1584960"/>
          <a:ext cx="8786851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92"/>
                <a:gridCol w="4367159"/>
              </a:tblGrid>
              <a:tr h="832997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Тема заявленная в программе</a:t>
                      </a:r>
                      <a:b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предмету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Занятия по финансовой</a:t>
                      </a:r>
                      <a:b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грамотности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832997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Что такое экономика.</a:t>
                      </a:r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Как разумно делать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покупки</a:t>
                      </a:r>
                      <a:r>
                        <a:rPr lang="ru-RU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? Акции </a:t>
                      </a: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магазине</a:t>
                      </a:r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</a:tr>
              <a:tr h="1195168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Природа и человек .</a:t>
                      </a:r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История денег. Финансовые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мошенники. Когда рискуешь ты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деньгами?</a:t>
                      </a:r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</a:tr>
              <a:tr h="470825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 – зрители и пассажиры. </a:t>
                      </a:r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 стоимости билетов.</a:t>
                      </a:r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</a:tr>
              <a:tr h="832997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Как построить дом.</a:t>
                      </a:r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Как сэкономить на постройке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дома?</a:t>
                      </a:r>
                      <a:endParaRPr lang="ru-RU" sz="2000" dirty="0">
                        <a:effectLst/>
                      </a:endParaRPr>
                    </a:p>
                  </a:txBody>
                  <a:tcPr anchor="ctr"/>
                </a:tc>
              </a:tr>
              <a:tr h="1108056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Как родились ремесла.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Товарооборот. Что такое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рабочий день и заработная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плата?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450" y="346710"/>
            <a:ext cx="1847850" cy="2476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450" y="3455670"/>
            <a:ext cx="1992835" cy="26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3 класс</a:t>
            </a:r>
            <a:endParaRPr lang="ru-RU" sz="4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468055"/>
              </p:ext>
            </p:extLst>
          </p:nvPr>
        </p:nvGraphicFramePr>
        <p:xfrm>
          <a:off x="457201" y="1432561"/>
          <a:ext cx="8816802" cy="542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537"/>
                <a:gridCol w="4283265"/>
              </a:tblGrid>
              <a:tr h="1085088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Тема </a:t>
                      </a:r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заявленная в программе</a:t>
                      </a:r>
                      <a:b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предмету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Занятия по финансовой</a:t>
                      </a:r>
                      <a:b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грамотности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1085088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Государственный бюджет. 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чего он состоит и как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складывается?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1085088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Что такое деньги? 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Деньги настоящие и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ненастоящие?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1556865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Семейный бюджет. 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чего он состоит и как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складывается?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Карманные деньги.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613310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Наша дружная семья 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Откуда в семью приходят деньги?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0" y="2506344"/>
            <a:ext cx="3368040" cy="358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16440" cy="13208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4 класс</a:t>
            </a:r>
            <a:endParaRPr lang="ru-RU" sz="4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664252"/>
              </p:ext>
            </p:extLst>
          </p:nvPr>
        </p:nvGraphicFramePr>
        <p:xfrm>
          <a:off x="533399" y="1417316"/>
          <a:ext cx="8847456" cy="542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728"/>
                <a:gridCol w="4423728"/>
              </a:tblGrid>
              <a:tr h="1356361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Тема заявленная в программе по</a:t>
                      </a:r>
                      <a:b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предмету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Занятия по финансовой</a:t>
                      </a:r>
                      <a:b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грамотност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1356361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Основной закон России. 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Когда берешь в долг? Что такое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страхование?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1356361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 и информация. 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Где можно делать покупки?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Интернет магазины.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1356361"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Путешествие по России. 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Как пользоваться банковской</a:t>
                      </a:r>
                      <a:b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картой?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767" y="3124201"/>
            <a:ext cx="3048953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97" y="526473"/>
            <a:ext cx="8596668" cy="1320800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</a:rPr>
              <a:t>Тема: </a:t>
            </a:r>
            <a:r>
              <a:rPr lang="ru-RU" b="1" dirty="0" smtClean="0">
                <a:solidFill>
                  <a:srgbClr val="00B0F0"/>
                </a:solidFill>
              </a:rPr>
              <a:t>«Планирование и </a:t>
            </a:r>
            <a:r>
              <a:rPr lang="ru-RU" b="1" dirty="0">
                <a:solidFill>
                  <a:srgbClr val="00B0F0"/>
                </a:solidFill>
              </a:rPr>
              <a:t>бюджет»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3 </a:t>
            </a:r>
            <a:r>
              <a:rPr lang="ru-RU" b="1" dirty="0">
                <a:solidFill>
                  <a:srgbClr val="00B0F0"/>
                </a:solidFill>
              </a:rPr>
              <a:t>класс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Цель:</a:t>
            </a:r>
            <a:r>
              <a:rPr lang="ru-RU" sz="2400" dirty="0">
                <a:solidFill>
                  <a:srgbClr val="FFFF00"/>
                </a:solidFill>
              </a:rPr>
              <a:t> создать условия для выявления детьми способов экономии денег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1.Учить определять пути лишних расходов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2. Формировать осознанное отношение к ценности вещей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3. Выявлять способы разумной траты денег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930" y="4625218"/>
            <a:ext cx="2695071" cy="19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04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67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8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75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6261"/>
            <a:ext cx="8596668" cy="194755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Помогите Мухе Цокотухе сделать покупки для чаепития с учетом экономии денежных средств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2115" y="3811980"/>
            <a:ext cx="3657600" cy="2743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11" y="2123003"/>
            <a:ext cx="523082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5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09404"/>
            <a:ext cx="8596668" cy="3930731"/>
          </a:xfrm>
        </p:spPr>
        <p:txBody>
          <a:bodyPr/>
          <a:lstStyle/>
          <a:p>
            <a:r>
              <a:rPr lang="ru-RU" sz="2400" b="1" dirty="0">
                <a:solidFill>
                  <a:srgbClr val="FFFF00"/>
                </a:solidFill>
              </a:rPr>
              <a:t>НЕЛЬЗЯ ПРЕДСТАВИТЬ СЕБЕ МИР СЕГОДНЯ БЕЗ ДЕНЕГ.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ДЕНЬГИ ОКРУЖАЮТ ЧЕЛОВЕКА С САМОГО РОЖДЕНИЯ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И СТАНОВЯТСЯ ОДНИМ ИЗ ГЛАВНЫХ УСЛОВИЙ ЖИЗНИ.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ПОЭТОМУ УРОКИ ФИНАНСОВОЙ ГРАМОТНОСТИ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СЕГОДНЯ ПРОСТО НЕОБХОДИМЫ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r>
              <a:rPr lang="ru-RU" dirty="0">
                <a:solidFill>
                  <a:srgbClr val="FFFF00"/>
                </a:solidFill>
              </a:rPr>
              <a:t> 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39" y="4108830"/>
            <a:ext cx="3611881" cy="2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B0F0"/>
                </a:solidFill>
              </a:rPr>
              <a:t>ПЕРЕЧЕНЬ ТОВАРОВ</a:t>
            </a:r>
            <a:endParaRPr lang="ru-RU" sz="4000" dirty="0">
              <a:solidFill>
                <a:srgbClr val="00B0F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265287"/>
              </p:ext>
            </p:extLst>
          </p:nvPr>
        </p:nvGraphicFramePr>
        <p:xfrm>
          <a:off x="332504" y="1341913"/>
          <a:ext cx="10687798" cy="5516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3899"/>
                <a:gridCol w="5343899"/>
              </a:tblGrid>
              <a:tr h="8304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Название товара и его стоимость</a:t>
                      </a:r>
                    </a:p>
                    <a:p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Название товара и его стоимость</a:t>
                      </a:r>
                    </a:p>
                    <a:p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20630">
                <a:tc>
                  <a:txBody>
                    <a:bodyPr/>
                    <a:lstStyle/>
                    <a:p>
                      <a:r>
                        <a:rPr lang="ru-RU" dirty="0" smtClean="0"/>
                        <a:t>СУХОФРУКТЫ- 1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ЧИПСЫ- 1 руб.</a:t>
                      </a:r>
                      <a:endParaRPr lang="ru-RU" dirty="0"/>
                    </a:p>
                  </a:txBody>
                  <a:tcPr/>
                </a:tc>
              </a:tr>
              <a:tr h="520630">
                <a:tc>
                  <a:txBody>
                    <a:bodyPr/>
                    <a:lstStyle/>
                    <a:p>
                      <a:r>
                        <a:rPr lang="ru-RU" dirty="0" smtClean="0"/>
                        <a:t>СОК- 1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ПЕЧЕНЬЕ МИНДАЛЬНОЕ-3 руб.</a:t>
                      </a:r>
                      <a:endParaRPr lang="ru-RU" dirty="0"/>
                    </a:p>
                  </a:txBody>
                  <a:tcPr/>
                </a:tc>
              </a:tr>
              <a:tr h="520630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САМОВАР- 3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САХАРНЫЙ ПЕСОК- 1руб</a:t>
                      </a:r>
                      <a:endParaRPr lang="ru-RU" dirty="0"/>
                    </a:p>
                  </a:txBody>
                  <a:tcPr/>
                </a:tc>
              </a:tr>
              <a:tr h="520630">
                <a:tc>
                  <a:txBody>
                    <a:bodyPr/>
                    <a:lstStyle/>
                    <a:p>
                      <a:r>
                        <a:rPr lang="ru-RU" dirty="0" smtClean="0"/>
                        <a:t>БАНАНЫ- 1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САХАР КУСКОВОЙ- 2 руб.</a:t>
                      </a:r>
                      <a:endParaRPr lang="ru-RU" dirty="0"/>
                    </a:p>
                  </a:txBody>
                  <a:tcPr/>
                </a:tc>
              </a:tr>
              <a:tr h="520630">
                <a:tc>
                  <a:txBody>
                    <a:bodyPr/>
                    <a:lstStyle/>
                    <a:p>
                      <a:r>
                        <a:rPr lang="ru-RU" dirty="0" smtClean="0"/>
                        <a:t>ПРЯНИКИ- 1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ПИРОЖНЫЕ- 2 руб.</a:t>
                      </a:r>
                      <a:endParaRPr lang="ru-RU" dirty="0"/>
                    </a:p>
                  </a:txBody>
                  <a:tcPr/>
                </a:tc>
              </a:tr>
              <a:tr h="520630">
                <a:tc>
                  <a:txBody>
                    <a:bodyPr/>
                    <a:lstStyle/>
                    <a:p>
                      <a:r>
                        <a:rPr lang="ru-RU" dirty="0" smtClean="0"/>
                        <a:t>ТОРТ- 3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СКАТЕРТЬ- 2</a:t>
                      </a:r>
                      <a:r>
                        <a:rPr lang="ru-RU" baseline="0" dirty="0" smtClean="0"/>
                        <a:t> руб.</a:t>
                      </a:r>
                      <a:endParaRPr lang="ru-RU" dirty="0"/>
                    </a:p>
                  </a:txBody>
                  <a:tcPr/>
                </a:tc>
              </a:tr>
              <a:tr h="52063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КОНФЕТЫ- 1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ЧАЙ- 1 руб.</a:t>
                      </a:r>
                      <a:endParaRPr lang="ru-RU" dirty="0"/>
                    </a:p>
                  </a:txBody>
                  <a:tcPr/>
                </a:tc>
              </a:tr>
              <a:tr h="520630">
                <a:tc>
                  <a:txBody>
                    <a:bodyPr/>
                    <a:lstStyle/>
                    <a:p>
                      <a:r>
                        <a:rPr lang="ru-RU" dirty="0" smtClean="0"/>
                        <a:t>БАРАНКИ- 1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САЛФЕТКИ-</a:t>
                      </a:r>
                      <a:r>
                        <a:rPr lang="ru-RU" baseline="0" dirty="0" smtClean="0"/>
                        <a:t> 1 руб.</a:t>
                      </a:r>
                      <a:endParaRPr lang="ru-RU" dirty="0"/>
                    </a:p>
                  </a:txBody>
                  <a:tcPr/>
                </a:tc>
              </a:tr>
              <a:tr h="520630">
                <a:tc>
                  <a:txBody>
                    <a:bodyPr/>
                    <a:lstStyle/>
                    <a:p>
                      <a:r>
                        <a:rPr lang="ru-RU" dirty="0" smtClean="0"/>
                        <a:t>МОРОЖЕНОЕ- 2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ПЕЧЕНЬЕ ОВСЯНОЕ- 2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195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589" y="43147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B0F0"/>
                </a:solidFill>
              </a:rPr>
              <a:t>ВЫВОД</a:t>
            </a:r>
            <a:br>
              <a:rPr lang="ru-RU" sz="4400" b="1" dirty="0">
                <a:solidFill>
                  <a:srgbClr val="00B0F0"/>
                </a:solidFill>
              </a:rPr>
            </a:br>
            <a:r>
              <a:rPr lang="ru-RU" sz="4400" b="1" dirty="0">
                <a:solidFill>
                  <a:srgbClr val="00B0F0"/>
                </a:solidFill>
              </a:rPr>
              <a:t>Тратьте деньги с умом!</a:t>
            </a:r>
            <a:endParaRPr lang="ru-RU" sz="4400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0640" y="2772531"/>
            <a:ext cx="5169856" cy="2761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89" y="1940355"/>
            <a:ext cx="3828584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81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8758"/>
            <a:ext cx="8596668" cy="1621642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B0F0"/>
                </a:solidFill>
              </a:rPr>
              <a:t>Тема: </a:t>
            </a:r>
            <a:r>
              <a:rPr lang="ru-RU" sz="4400" b="1" dirty="0" smtClean="0">
                <a:solidFill>
                  <a:srgbClr val="00B0F0"/>
                </a:solidFill>
              </a:rPr>
              <a:t>«Государственный  </a:t>
            </a:r>
            <a:r>
              <a:rPr lang="ru-RU" sz="4400" b="1" dirty="0">
                <a:solidFill>
                  <a:srgbClr val="00B0F0"/>
                </a:solidFill>
              </a:rPr>
              <a:t>бюджет»</a:t>
            </a:r>
            <a:br>
              <a:rPr lang="ru-RU" sz="4400" b="1" dirty="0">
                <a:solidFill>
                  <a:srgbClr val="00B0F0"/>
                </a:solidFill>
              </a:rPr>
            </a:b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802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Цель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познакомить со структурой </a:t>
            </a:r>
            <a:r>
              <a:rPr lang="ru-RU" sz="2400" dirty="0" smtClean="0">
                <a:solidFill>
                  <a:srgbClr val="FFFF00"/>
                </a:solidFill>
              </a:rPr>
              <a:t>государственного </a:t>
            </a:r>
            <a:r>
              <a:rPr lang="ru-RU" sz="2400" dirty="0">
                <a:solidFill>
                  <a:srgbClr val="FFFF00"/>
                </a:solidFill>
              </a:rPr>
              <a:t>бюджета, с принципами формирования доходной и расходной части бюджета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1. Формирование умений </a:t>
            </a:r>
            <a:r>
              <a:rPr lang="ru-RU" sz="2400" dirty="0" smtClean="0">
                <a:solidFill>
                  <a:srgbClr val="FFFF00"/>
                </a:solidFill>
              </a:rPr>
              <a:t> как рассчитывать </a:t>
            </a:r>
            <a:r>
              <a:rPr lang="ru-RU" sz="2400" dirty="0">
                <a:solidFill>
                  <a:srgbClr val="FFFF00"/>
                </a:solidFill>
              </a:rPr>
              <a:t>баланс </a:t>
            </a:r>
            <a:r>
              <a:rPr lang="ru-RU" sz="2400" dirty="0" smtClean="0">
                <a:solidFill>
                  <a:srgbClr val="FFFF00"/>
                </a:solidFill>
              </a:rPr>
              <a:t>государственного  </a:t>
            </a:r>
            <a:r>
              <a:rPr lang="ru-RU" sz="2400" dirty="0">
                <a:solidFill>
                  <a:srgbClr val="FFFF00"/>
                </a:solidFill>
              </a:rPr>
              <a:t>бюджета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2. Формирование умения коллективно обсуждать рациональность затрат и принимать разумное решение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3. Воспитание экономности, бережливости, предприимчивости, ответственности к рациональному использованию доходов </a:t>
            </a:r>
            <a:r>
              <a:rPr lang="ru-RU" sz="2400" dirty="0" smtClean="0">
                <a:solidFill>
                  <a:srgbClr val="FFFF00"/>
                </a:solidFill>
              </a:rPr>
              <a:t>государства.</a:t>
            </a:r>
            <a:endParaRPr lang="ru-RU" sz="2400" dirty="0">
              <a:solidFill>
                <a:srgbClr val="FFFF00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9157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ykl-res.azureedge.net/cc9f505e-4494-494e-b4f1-20a3c918b235/224%20%D0%A0%D0%B5%D1%81%D1%83%D1%80%D1%81%201.svg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Государственный бюджет – это план доходов и расходов государства.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684" y="2125684"/>
            <a:ext cx="8003968" cy="441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01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466109"/>
          </a:xfrm>
        </p:spPr>
        <p:txBody>
          <a:bodyPr>
            <a:normAutofit/>
          </a:bodyPr>
          <a:lstStyle/>
          <a:p>
            <a:r>
              <a:rPr lang="ru-RU" dirty="0"/>
              <a:t>Государственный бюджет составляется правительством, утверждается и принимается высшими законодательными органами.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3881" y="3177380"/>
            <a:ext cx="4500121" cy="328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2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92D050"/>
                </a:solidFill>
              </a:rPr>
              <a:t>ПОЛОЖИТЕЛЬНЫЙ БЮДЖЕТ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819" y="1614324"/>
            <a:ext cx="7267697" cy="4311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75287" flipH="1">
            <a:off x="2067847" y="4818999"/>
            <a:ext cx="1208350" cy="383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доход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45188" y="4215739"/>
            <a:ext cx="1187533" cy="413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расход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9693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92D050"/>
                </a:solidFill>
              </a:rPr>
              <a:t>СБАЛАНСИРОВАННЫЙ БЮДЖЕТ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52" y="2028155"/>
            <a:ext cx="7849590" cy="456265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1900" y="2028155"/>
            <a:ext cx="8003342" cy="4562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0047" y="5465617"/>
            <a:ext cx="1341911" cy="48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Доход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23314" y="5486398"/>
            <a:ext cx="1318161" cy="44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Расход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02660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Отрицательный бюджет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376" y="1930400"/>
            <a:ext cx="7517081" cy="43753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7548" y="5320145"/>
            <a:ext cx="1520041" cy="5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</a:t>
            </a:r>
            <a:r>
              <a:rPr lang="ru-RU" sz="2000" dirty="0" smtClean="0"/>
              <a:t>асход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92685" y="4607626"/>
            <a:ext cx="1341912" cy="475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Доход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6374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58" y="190005"/>
            <a:ext cx="87402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92D050"/>
                </a:solidFill>
              </a:rPr>
              <a:t>Метапредметные</a:t>
            </a:r>
            <a:r>
              <a:rPr lang="ru-RU" sz="3200" dirty="0">
                <a:solidFill>
                  <a:srgbClr val="92D050"/>
                </a:solidFill>
              </a:rPr>
              <a:t> результаты изучения основ финансовой грамотности в начальной школе: </a:t>
            </a:r>
            <a:r>
              <a:rPr lang="ru-RU" sz="2400" dirty="0">
                <a:solidFill>
                  <a:srgbClr val="FFFF00"/>
                </a:solidFill>
              </a:rPr>
              <a:t>Познавательные: • освоение способов решения проблем творческого и поискового характера: работа над проектами и исследования; • использование различных способов поиска, сбора, обработки, анализа и представления информации: поиск информации в Интернете, проведение простых опросов, построение таблиц, схем и диаграмм; • овладение логическими действиями сравнения, обобщения, классификации, установления аналогий и причинно-следственных связей, построения рассуждений, отнесения к известным понятиям; • овладение базовыми предметными и </a:t>
            </a:r>
            <a:r>
              <a:rPr lang="ru-RU" sz="2400" dirty="0" err="1">
                <a:solidFill>
                  <a:srgbClr val="FFFF00"/>
                </a:solidFill>
              </a:rPr>
              <a:t>межпредметными</a:t>
            </a:r>
            <a:r>
              <a:rPr lang="ru-RU" sz="2400" dirty="0">
                <a:solidFill>
                  <a:srgbClr val="FFFF00"/>
                </a:solidFill>
              </a:rPr>
              <a:t> понятиями</a:t>
            </a:r>
          </a:p>
        </p:txBody>
      </p:sp>
    </p:spTree>
    <p:extLst>
      <p:ext uri="{BB962C8B-B14F-4D97-AF65-F5344CB8AC3E}">
        <p14:creationId xmlns:p14="http://schemas.microsoft.com/office/powerpoint/2010/main" val="728076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ВЫВОД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3200" dirty="0">
                <a:solidFill>
                  <a:srgbClr val="FFFF00"/>
                </a:solidFill>
              </a:rPr>
              <a:t>Обучение основам финансовой грамотности – это необходимый этап полноценного развития ребёнка. Знания о мире финансов помогут ему в дальнейшем сформировать правильное отношение к деньгам и разумное экономическое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19721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360" y="1112520"/>
            <a:ext cx="8702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 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Изучая курс финансовой грамотности в начальной школе, у учащихся сформируются знания и умения в области экономики.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87" y="3873908"/>
            <a:ext cx="5129933" cy="25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/>
              <a:t>СПАСИБО!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37084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отличает финансово грамотного человека?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1676400"/>
            <a:ext cx="8801562" cy="51815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- ведёт учёт доходов и расходов;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- владеет актуальной информацией о финансах;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- знает свои права;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- имеет сбережения;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- тратит меньше, чем зарабатывает;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- умеет выбирать финансовые услуги.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ФИНАНСОВАЯ ГРАМОТНОСТЬ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0681"/>
            <a:ext cx="8596668" cy="44106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это способность человека управлять своими доходами и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расходами, принимать правильные решения по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распределению денежных средств (жить по средствам) и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грамотно их преумножать.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" y="0"/>
            <a:ext cx="12070080" cy="1930400"/>
          </a:xfrm>
        </p:spPr>
        <p:txBody>
          <a:bodyPr/>
          <a:lstStyle/>
          <a:p>
            <a:r>
              <a:rPr lang="ru-RU" dirty="0" smtClean="0"/>
              <a:t>ФИНАНСОВАЯ ГРАМОТНОСТЬ В НАЧАЛЬНОЙ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0120"/>
            <a:ext cx="9555480" cy="5897879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FF0000"/>
                </a:solidFill>
              </a:rPr>
              <a:t>Уроки математики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Обновление содержания уроков математики.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• Обновление методики обучения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Другие уроки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>
                <a:solidFill>
                  <a:srgbClr val="FFFF00"/>
                </a:solidFill>
              </a:rPr>
              <a:t>• Увеличение </a:t>
            </a:r>
            <a:r>
              <a:rPr lang="ru-RU" sz="2000" dirty="0" err="1">
                <a:solidFill>
                  <a:srgbClr val="FFFF00"/>
                </a:solidFill>
              </a:rPr>
              <a:t>межпредметных</a:t>
            </a:r>
            <a:r>
              <a:rPr lang="ru-RU" sz="2000" dirty="0">
                <a:solidFill>
                  <a:srgbClr val="FFFF00"/>
                </a:solidFill>
              </a:rPr>
              <a:t> связей на уроках по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всем предметам.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• Введение факультатива, кружка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Внеурочная деятельность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>
                <a:solidFill>
                  <a:srgbClr val="FFFF00"/>
                </a:solidFill>
              </a:rPr>
              <a:t>• Увеличение количества внеурочных мероприятий с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финансовым содержанием.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• Финансовые игры, </a:t>
            </a:r>
            <a:r>
              <a:rPr lang="ru-RU" sz="2000" dirty="0" err="1">
                <a:solidFill>
                  <a:srgbClr val="FFFF00"/>
                </a:solidFill>
              </a:rPr>
              <a:t>квесты</a:t>
            </a:r>
            <a:r>
              <a:rPr lang="ru-RU" sz="2000" dirty="0">
                <a:solidFill>
                  <a:srgbClr val="FFFF00"/>
                </a:solidFill>
              </a:rPr>
              <a:t>, в том числе дистанционно.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• Финансовые игры в летнем пришкольном лагере.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60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120"/>
            <a:ext cx="11704320" cy="1732280"/>
          </a:xfrm>
        </p:spPr>
        <p:txBody>
          <a:bodyPr>
            <a:noAutofit/>
          </a:bodyPr>
          <a:lstStyle/>
          <a:p>
            <a:r>
              <a:rPr lang="ru-RU" b="1" dirty="0"/>
              <a:t>Примерное содержание тем по финансовой грамотности </a:t>
            </a:r>
            <a:r>
              <a:rPr lang="ru-RU" b="1" dirty="0" smtClean="0"/>
              <a:t>в курсе </a:t>
            </a:r>
            <a:r>
              <a:rPr lang="ru-RU" b="1" dirty="0"/>
              <a:t>математики в начальной школе: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16480"/>
            <a:ext cx="8939106" cy="432816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В 1 классе знакомятся</a:t>
            </a:r>
            <a:r>
              <a:rPr lang="ru-RU" sz="2400" b="1" i="1" dirty="0"/>
              <a:t>:</a:t>
            </a:r>
            <a:br>
              <a:rPr lang="ru-RU" sz="2400" b="1" i="1" dirty="0"/>
            </a:br>
            <a:r>
              <a:rPr lang="ru-RU" sz="2400" dirty="0"/>
              <a:t>• с единицами измерения стоимости — копейкой, рублем;</a:t>
            </a:r>
            <a:br>
              <a:rPr lang="ru-RU" sz="2400" dirty="0"/>
            </a:br>
            <a:r>
              <a:rPr lang="ru-RU" sz="2400" dirty="0"/>
              <a:t>• монетами достоинством в 1, 5, 10 копеек, 1, 2, 5, 10 рублей.</a:t>
            </a:r>
            <a:br>
              <a:rPr lang="ru-RU" sz="2400" dirty="0"/>
            </a:br>
            <a:r>
              <a:rPr lang="ru-RU" sz="2400" b="1" i="1" dirty="0">
                <a:solidFill>
                  <a:srgbClr val="FF0000"/>
                </a:solidFill>
              </a:rPr>
              <a:t>Должны научиться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dirty="0"/>
              <a:t>пересчитывать и отбирать монеты для оплаты какого-либо</a:t>
            </a:r>
            <a:br>
              <a:rPr lang="ru-RU" sz="2400" dirty="0"/>
            </a:br>
            <a:r>
              <a:rPr lang="ru-RU" sz="2400" dirty="0"/>
              <a:t>продукта в пределах 20. 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28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Примерное содержание тем по финансовой грамотности в</a:t>
            </a:r>
            <a:br>
              <a:rPr lang="ru-RU" b="1" dirty="0"/>
            </a:br>
            <a:r>
              <a:rPr lang="ru-RU" b="1" dirty="0"/>
              <a:t>курсе математики в начальной школе: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320106" cy="4697411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Во 2 классе вводится: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dirty="0"/>
              <a:t>• понятие денег;</a:t>
            </a:r>
            <a:br>
              <a:rPr lang="ru-RU" sz="2400" dirty="0"/>
            </a:br>
            <a:r>
              <a:rPr lang="ru-RU" sz="2400" dirty="0"/>
              <a:t>• функции денег;</a:t>
            </a:r>
            <a:br>
              <a:rPr lang="ru-RU" sz="2400" dirty="0"/>
            </a:br>
            <a:r>
              <a:rPr lang="ru-RU" sz="2400" dirty="0"/>
              <a:t>• понятие цена товара, количество, стоимость покупки;</a:t>
            </a:r>
            <a:br>
              <a:rPr lang="ru-RU" sz="2400" dirty="0"/>
            </a:br>
            <a:r>
              <a:rPr lang="ru-RU" sz="2400" dirty="0"/>
              <a:t>• денежные знаки (монеты и купюры в пределах 100 р.);</a:t>
            </a:r>
            <a:br>
              <a:rPr lang="ru-RU" sz="2400" dirty="0"/>
            </a:br>
            <a:r>
              <a:rPr lang="ru-RU" sz="2400" dirty="0"/>
              <a:t>• понятие карманные деньги.</a:t>
            </a:r>
            <a:br>
              <a:rPr lang="ru-RU" sz="2400" dirty="0"/>
            </a:br>
            <a:r>
              <a:rPr lang="ru-RU" sz="2400" b="1" i="1" dirty="0">
                <a:solidFill>
                  <a:srgbClr val="FF0000"/>
                </a:solidFill>
              </a:rPr>
              <a:t>Учатся: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dirty="0"/>
              <a:t>• переводить рубли в копейки и обратно;</a:t>
            </a:r>
            <a:br>
              <a:rPr lang="ru-RU" sz="2400" dirty="0"/>
            </a:br>
            <a:r>
              <a:rPr lang="ru-RU" sz="2400" dirty="0"/>
              <a:t>• решать задачи на стоимость товара, оплату товара,</a:t>
            </a:r>
            <a:br>
              <a:rPr lang="ru-RU" sz="2400" dirty="0"/>
            </a:br>
            <a:r>
              <a:rPr lang="ru-RU" sz="2400" dirty="0"/>
              <a:t>получение сдачи. 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2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76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Примерное содержание тем по финансовой грамотности в</a:t>
            </a:r>
            <a:br>
              <a:rPr lang="ru-RU" b="1" dirty="0"/>
            </a:br>
            <a:r>
              <a:rPr lang="ru-RU" b="1" dirty="0"/>
              <a:t>курсе математики в начальной школе: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1325881"/>
            <a:ext cx="9006840" cy="553212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В 3 классе: знакомятся: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dirty="0"/>
              <a:t>• с денежными знаками: монетами, купюрами в пределах 1000 р.;</a:t>
            </a:r>
            <a:br>
              <a:rPr lang="ru-RU" sz="2400" dirty="0"/>
            </a:br>
            <a:r>
              <a:rPr lang="ru-RU" sz="2400" dirty="0"/>
              <a:t>• с формулой стоимости покупки:</a:t>
            </a:r>
            <a:br>
              <a:rPr lang="ru-RU" sz="2400" dirty="0"/>
            </a:br>
            <a:r>
              <a:rPr lang="ru-RU" sz="2400" b="1" i="1" dirty="0"/>
              <a:t>цена </a:t>
            </a:r>
            <a:r>
              <a:rPr lang="ru-RU" sz="2400" dirty="0"/>
              <a:t>х </a:t>
            </a:r>
            <a:r>
              <a:rPr lang="ru-RU" sz="2400" b="1" i="1" dirty="0"/>
              <a:t>количество = стоимость.</a:t>
            </a:r>
            <a:br>
              <a:rPr lang="ru-RU" sz="2400" b="1" i="1" dirty="0"/>
            </a:br>
            <a:r>
              <a:rPr lang="ru-RU" sz="2400" dirty="0"/>
              <a:t>• с карманными деньгами в пределах 1000 рублей.</a:t>
            </a:r>
            <a:br>
              <a:rPr lang="ru-RU" sz="2400" dirty="0"/>
            </a:br>
            <a:r>
              <a:rPr lang="ru-RU" sz="2400" b="1" i="1" dirty="0">
                <a:solidFill>
                  <a:srgbClr val="FF0000"/>
                </a:solidFill>
              </a:rPr>
              <a:t>Учатся: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dirty="0"/>
              <a:t>• переводить рубли в копейки и обратно;</a:t>
            </a:r>
            <a:br>
              <a:rPr lang="ru-RU" sz="2400" dirty="0"/>
            </a:br>
            <a:r>
              <a:rPr lang="ru-RU" sz="2400" dirty="0"/>
              <a:t>• решать разные виды задач на нахождение цены, количества и</a:t>
            </a:r>
            <a:br>
              <a:rPr lang="ru-RU" sz="2400" dirty="0"/>
            </a:br>
            <a:r>
              <a:rPr lang="ru-RU" sz="2400" dirty="0"/>
              <a:t>стоимости товара;</a:t>
            </a:r>
            <a:br>
              <a:rPr lang="ru-RU" sz="2400" dirty="0"/>
            </a:br>
            <a:r>
              <a:rPr lang="ru-RU" sz="2400" dirty="0"/>
              <a:t>• разбираться в ценах на продукты питания, канцелярские товары</a:t>
            </a:r>
            <a:br>
              <a:rPr lang="ru-RU" sz="2400" dirty="0"/>
            </a:br>
            <a:r>
              <a:rPr lang="ru-RU" sz="2400" dirty="0"/>
              <a:t>и </a:t>
            </a:r>
            <a:r>
              <a:rPr lang="ru-RU" sz="2400" dirty="0" err="1"/>
              <a:t>т.д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15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395</TotalTime>
  <Words>661</Words>
  <Application>Microsoft Office PowerPoint</Application>
  <PresentationFormat>Произвольный</PresentationFormat>
  <Paragraphs>123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Грань</vt:lpstr>
      <vt:lpstr>Финансовая грамотность как метапредметный результат на уроках в начальной школе.</vt:lpstr>
      <vt:lpstr>Презентация PowerPoint</vt:lpstr>
      <vt:lpstr>Презентация PowerPoint</vt:lpstr>
      <vt:lpstr>Что отличает финансово грамотного человека?  </vt:lpstr>
      <vt:lpstr>ФИНАНСОВАЯ ГРАМОТНОСТЬ</vt:lpstr>
      <vt:lpstr>ФИНАНСОВАЯ ГРАМОТНОСТЬ В НАЧАЛЬНОЙ ШКОЛЕ</vt:lpstr>
      <vt:lpstr>Примерное содержание тем по финансовой грамотности в курсе математики в начальной школе:  </vt:lpstr>
      <vt:lpstr>Примерное содержание тем по финансовой грамотности в курсе математики в начальной школе:  </vt:lpstr>
      <vt:lpstr>Примерное содержание тем по финансовой грамотности в курсе математики в начальной школе:  </vt:lpstr>
      <vt:lpstr>Примерное содержание тем по финансовой грамотности в курсе математики в начальной школе:  </vt:lpstr>
      <vt:lpstr>В начальных классах темы по «Финансовой грамотности» нашли отражение в 1-4 классах предмета «Окружающий мир»  </vt:lpstr>
      <vt:lpstr>1 класс</vt:lpstr>
      <vt:lpstr>2 класс</vt:lpstr>
      <vt:lpstr> 3 класс</vt:lpstr>
      <vt:lpstr>4 класс</vt:lpstr>
      <vt:lpstr>Тема: «Планирование и бюджет» 3 класс</vt:lpstr>
      <vt:lpstr>Презентация PowerPoint</vt:lpstr>
      <vt:lpstr>Презентация PowerPoint</vt:lpstr>
      <vt:lpstr>Помогите Мухе Цокотухе сделать покупки для чаепития с учетом экономии денежных средств</vt:lpstr>
      <vt:lpstr>ПЕРЕЧЕНЬ ТОВАРОВ</vt:lpstr>
      <vt:lpstr>ВЫВОД Тратьте деньги с умом!</vt:lpstr>
      <vt:lpstr>Тема: «Государственный  бюджет» </vt:lpstr>
      <vt:lpstr>Государственный бюджет – это план доходов и расходов государства.</vt:lpstr>
      <vt:lpstr>Государственный бюджет составляется правительством, утверждается и принимается высшими законодательными органами. </vt:lpstr>
      <vt:lpstr>ПОЛОЖИТЕЛЬНЫЙ БЮДЖЕТ</vt:lpstr>
      <vt:lpstr>СБАЛАНСИРОВАННЫЙ БЮДЖЕТ</vt:lpstr>
      <vt:lpstr>Отрицательный бюджет</vt:lpstr>
      <vt:lpstr>Презентация PowerPoint</vt:lpstr>
      <vt:lpstr>ВЫВОД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как метапредметный результат на уроках в начальной школе.</dc:title>
  <dc:creator>Пользователь</dc:creator>
  <cp:lastModifiedBy>Директор</cp:lastModifiedBy>
  <cp:revision>37</cp:revision>
  <dcterms:created xsi:type="dcterms:W3CDTF">2023-10-08T16:46:59Z</dcterms:created>
  <dcterms:modified xsi:type="dcterms:W3CDTF">2023-10-21T06:43:10Z</dcterms:modified>
</cp:coreProperties>
</file>