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74" r:id="rId4"/>
    <p:sldId id="283" r:id="rId5"/>
    <p:sldId id="273" r:id="rId6"/>
    <p:sldId id="259" r:id="rId7"/>
    <p:sldId id="260" r:id="rId8"/>
    <p:sldId id="261" r:id="rId9"/>
    <p:sldId id="263" r:id="rId10"/>
    <p:sldId id="275" r:id="rId11"/>
    <p:sldId id="264" r:id="rId12"/>
    <p:sldId id="267" r:id="rId13"/>
    <p:sldId id="278" r:id="rId14"/>
    <p:sldId id="268" r:id="rId15"/>
    <p:sldId id="279" r:id="rId16"/>
    <p:sldId id="281" r:id="rId17"/>
    <p:sldId id="276" r:id="rId18"/>
    <p:sldId id="269" r:id="rId19"/>
    <p:sldId id="270" r:id="rId20"/>
    <p:sldId id="285" r:id="rId21"/>
    <p:sldId id="272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0" autoAdjust="0"/>
    <p:restoredTop sz="94660"/>
  </p:normalViewPr>
  <p:slideViewPr>
    <p:cSldViewPr>
      <p:cViewPr varScale="1">
        <p:scale>
          <a:sx n="102" d="100"/>
          <a:sy n="102" d="100"/>
        </p:scale>
        <p:origin x="10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_________Microsoft_Word1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2880320"/>
          </a:xfrm>
        </p:spPr>
        <p:txBody>
          <a:bodyPr/>
          <a:lstStyle/>
          <a:p>
            <a:r>
              <a:rPr lang="ru-RU" dirty="0"/>
              <a:t>Использование  интерактивного  обучения  на  уроках  математики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27" y="3645024"/>
            <a:ext cx="7776864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2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 интерактивного 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Мотивация. </a:t>
            </a:r>
            <a:endParaRPr lang="ru-RU" dirty="0" smtClean="0"/>
          </a:p>
          <a:p>
            <a:r>
              <a:rPr lang="ru-RU" dirty="0"/>
              <a:t>2. </a:t>
            </a:r>
            <a:r>
              <a:rPr lang="ru-RU" dirty="0" smtClean="0"/>
              <a:t>Целеполагание.</a:t>
            </a:r>
          </a:p>
          <a:p>
            <a:r>
              <a:rPr lang="ru-RU" dirty="0"/>
              <a:t>3. </a:t>
            </a:r>
            <a:r>
              <a:rPr lang="ru-RU" dirty="0" smtClean="0"/>
              <a:t>Предоставление </a:t>
            </a:r>
            <a:r>
              <a:rPr lang="ru-RU" dirty="0"/>
              <a:t>новой </a:t>
            </a:r>
            <a:r>
              <a:rPr lang="ru-RU" dirty="0" smtClean="0"/>
              <a:t>информации.</a:t>
            </a:r>
          </a:p>
          <a:p>
            <a:r>
              <a:rPr lang="ru-RU" dirty="0"/>
              <a:t>4. Интерактивные методы и </a:t>
            </a:r>
            <a:r>
              <a:rPr lang="ru-RU" dirty="0" smtClean="0"/>
              <a:t>приемы.</a:t>
            </a:r>
          </a:p>
          <a:p>
            <a:r>
              <a:rPr lang="ru-RU" dirty="0"/>
              <a:t>5. Новый </a:t>
            </a:r>
            <a:r>
              <a:rPr lang="ru-RU" dirty="0" smtClean="0"/>
              <a:t>продукт.</a:t>
            </a:r>
          </a:p>
          <a:p>
            <a:r>
              <a:rPr lang="ru-RU" dirty="0"/>
              <a:t>6. </a:t>
            </a:r>
            <a:r>
              <a:rPr lang="ru-RU" dirty="0" smtClean="0"/>
              <a:t>Рефлексия.</a:t>
            </a:r>
          </a:p>
          <a:p>
            <a:r>
              <a:rPr lang="ru-RU" dirty="0"/>
              <a:t>7. </a:t>
            </a:r>
            <a:r>
              <a:rPr lang="ru-RU" dirty="0" smtClean="0"/>
              <a:t>Оценивание.</a:t>
            </a:r>
          </a:p>
          <a:p>
            <a:r>
              <a:rPr lang="ru-RU" dirty="0"/>
              <a:t>8. Домашнее </a:t>
            </a:r>
            <a:r>
              <a:rPr lang="ru-RU" dirty="0" smtClean="0"/>
              <a:t>задание.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3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12064"/>
            <a:ext cx="7859216" cy="914400"/>
          </a:xfrm>
        </p:spPr>
        <p:txBody>
          <a:bodyPr/>
          <a:lstStyle/>
          <a:p>
            <a:r>
              <a:rPr lang="ru-RU" dirty="0">
                <a:latin typeface="Cambria"/>
                <a:ea typeface="Calibri"/>
                <a:cs typeface="Times New Roman"/>
              </a:rPr>
              <a:t>Игровой метод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83560"/>
            <a:ext cx="4305672" cy="4572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Cambria"/>
                <a:ea typeface="Calibri"/>
                <a:cs typeface="Times New Roman"/>
              </a:rPr>
              <a:t>«Аукцион задач</a:t>
            </a:r>
            <a:r>
              <a:rPr lang="ru-RU" sz="3200" dirty="0" smtClean="0">
                <a:latin typeface="Cambria"/>
                <a:ea typeface="Calibri"/>
                <a:cs typeface="Times New Roman"/>
              </a:rPr>
              <a:t>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Cambria"/>
                <a:ea typeface="Calibri"/>
                <a:cs typeface="Times New Roman"/>
              </a:rPr>
              <a:t> </a:t>
            </a:r>
            <a:r>
              <a:rPr lang="ru-RU" sz="3200" dirty="0">
                <a:latin typeface="Cambria"/>
                <a:ea typeface="Calibri"/>
                <a:cs typeface="Times New Roman"/>
              </a:rPr>
              <a:t>«</a:t>
            </a:r>
            <a:r>
              <a:rPr lang="ru-RU" sz="3200" dirty="0" smtClean="0">
                <a:latin typeface="Cambria"/>
                <a:ea typeface="Calibri"/>
                <a:cs typeface="Times New Roman"/>
              </a:rPr>
              <a:t>Математический  марафон»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Cambria"/>
                <a:ea typeface="Calibri"/>
                <a:cs typeface="Times New Roman"/>
              </a:rPr>
              <a:t> </a:t>
            </a:r>
            <a:r>
              <a:rPr lang="ru-RU" sz="3200" dirty="0">
                <a:latin typeface="Cambria"/>
                <a:ea typeface="Calibri"/>
                <a:cs typeface="Times New Roman"/>
              </a:rPr>
              <a:t> «Творческое задание».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067944" cy="304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779912" cy="283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4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/>
                <a:ea typeface="Calibri"/>
                <a:cs typeface="Times New Roman"/>
              </a:rPr>
              <a:t>Групповое обучение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«Помоги товарищу»</a:t>
            </a:r>
          </a:p>
          <a:p>
            <a:r>
              <a:rPr lang="ru-RU" dirty="0" smtClean="0"/>
              <a:t>«Кто  главный?»</a:t>
            </a:r>
            <a:endParaRPr lang="ru-RU" dirty="0"/>
          </a:p>
          <a:p>
            <a:r>
              <a:rPr lang="ru-RU" dirty="0" smtClean="0"/>
              <a:t>«Вместе» </a:t>
            </a:r>
          </a:p>
          <a:p>
            <a:r>
              <a:rPr lang="ru-RU" dirty="0" smtClean="0"/>
              <a:t>«два,  четыре,  вместе»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7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Пользователь\Desktop\фото\4\IMGP1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3" y="-171400"/>
            <a:ext cx="5870957" cy="440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7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/>
                <a:ea typeface="Calibri"/>
                <a:cs typeface="Times New Roman"/>
              </a:rPr>
              <a:t>Метод проектов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492896"/>
            <a:ext cx="3873624" cy="3960440"/>
          </a:xfrm>
        </p:spPr>
        <p:txBody>
          <a:bodyPr/>
          <a:lstStyle/>
          <a:p>
            <a:r>
              <a:rPr lang="ru-RU" dirty="0"/>
              <a:t>Этапы работы над </a:t>
            </a:r>
            <a:r>
              <a:rPr lang="ru-RU" dirty="0" smtClean="0"/>
              <a:t>проектом: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731931"/>
              </p:ext>
            </p:extLst>
          </p:nvPr>
        </p:nvGraphicFramePr>
        <p:xfrm>
          <a:off x="5004048" y="548680"/>
          <a:ext cx="3960440" cy="6103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Документ" r:id="rId4" imgW="5967673" imgH="9197886" progId="Word.Document.12">
                  <p:embed/>
                </p:oleObj>
              </mc:Choice>
              <mc:Fallback>
                <p:oleObj name="Документ" r:id="rId4" imgW="5967673" imgH="91978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4048" y="548680"/>
                        <a:ext cx="3960440" cy="6103991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0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" y="1260134"/>
            <a:ext cx="3960440" cy="559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48" y="188640"/>
            <a:ext cx="54726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9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628800"/>
            <a:ext cx="28083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Главными целями введения проектной технологии в начальную школу являются: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.	Развитие интереса к предмету;</a:t>
            </a:r>
          </a:p>
          <a:p>
            <a:r>
              <a:rPr lang="ru-RU" dirty="0"/>
              <a:t>2.	Приобретение исследовательского опыта;</a:t>
            </a:r>
          </a:p>
          <a:p>
            <a:r>
              <a:rPr lang="ru-RU" dirty="0"/>
              <a:t>3.	Развитие умения творчески оформлять информацию и доносить до заинтересованной аудитории;</a:t>
            </a:r>
          </a:p>
          <a:p>
            <a:r>
              <a:rPr lang="ru-RU" dirty="0"/>
              <a:t>4.	Развитие умения работать самостоятельно, в парах, в группах и т.д.;</a:t>
            </a:r>
          </a:p>
          <a:p>
            <a:r>
              <a:rPr lang="ru-RU" dirty="0"/>
              <a:t>5.	Получение дополнительных знаний по теме;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4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419056" cy="1093808"/>
          </a:xfrm>
        </p:spPr>
        <p:txBody>
          <a:bodyPr/>
          <a:lstStyle/>
          <a:p>
            <a:r>
              <a:rPr lang="ru-RU" dirty="0">
                <a:latin typeface="Cambria"/>
                <a:ea typeface="Calibri"/>
                <a:cs typeface="Times New Roman"/>
              </a:rPr>
              <a:t>Интерактивная доска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4824536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Использовать интерактивную доску в процессе обучения можно:</a:t>
            </a:r>
          </a:p>
          <a:p>
            <a:r>
              <a:rPr lang="ru-RU" dirty="0"/>
              <a:t>- как обычную доску для обычной работы в классе (только мел заменён электронным карандашом);</a:t>
            </a:r>
          </a:p>
          <a:p>
            <a:r>
              <a:rPr lang="ru-RU" dirty="0"/>
              <a:t>- как демонстрационный экран (показ слайдов, наглядного материала, фильмов) для визуализации учебной информации изучаемого;</a:t>
            </a:r>
          </a:p>
          <a:p>
            <a:r>
              <a:rPr lang="ru-RU" dirty="0"/>
              <a:t>- как интерактивный инструмент - работа с использованием специализированного программного обеспечения, заготовленного в цифровом виде.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89" y="3754372"/>
            <a:ext cx="360301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4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834064" cy="1368152"/>
          </a:xfrm>
        </p:spPr>
        <p:txBody>
          <a:bodyPr/>
          <a:lstStyle/>
          <a:p>
            <a:r>
              <a:rPr lang="ru-RU" sz="2800" dirty="0"/>
              <a:t>Интерактивные методы обучения требуют соблюдения определённых правил: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772400" cy="5400600"/>
          </a:xfrm>
        </p:spPr>
        <p:txBody>
          <a:bodyPr>
            <a:normAutofit fontScale="70000" lnSpcReduction="20000"/>
          </a:bodyPr>
          <a:lstStyle/>
          <a:p>
            <a:pPr marL="342900"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3200" dirty="0">
                <a:latin typeface="Cambria"/>
                <a:ea typeface="Calibri"/>
                <a:cs typeface="Times New Roman"/>
              </a:rPr>
              <a:t>- запрещена критика выдвинутых идей и промежуточные критические оценки высказываний;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3200" dirty="0">
                <a:latin typeface="Cambria"/>
                <a:ea typeface="Calibri"/>
                <a:cs typeface="Times New Roman"/>
              </a:rPr>
              <a:t>- не допускаются суждения о неразрешимости проблемы;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3200" dirty="0">
                <a:latin typeface="Cambria"/>
                <a:ea typeface="Calibri"/>
                <a:cs typeface="Times New Roman"/>
              </a:rPr>
              <a:t>- чем больше выдвинуто предложений, тем больше вероятность появления новой и ценной идеи</a:t>
            </a:r>
            <a:r>
              <a:rPr lang="ru-RU" sz="3200" dirty="0" smtClean="0">
                <a:latin typeface="Cambria"/>
                <a:ea typeface="Calibri"/>
                <a:cs typeface="Times New Roman"/>
              </a:rPr>
              <a:t>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3200" dirty="0">
                <a:latin typeface="Cambria"/>
                <a:ea typeface="Calibri"/>
                <a:cs typeface="Times New Roman"/>
              </a:rPr>
              <a:t>- наличие ролей;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3200" dirty="0">
                <a:latin typeface="Cambria"/>
                <a:ea typeface="Calibri"/>
                <a:cs typeface="Times New Roman"/>
              </a:rPr>
              <a:t>- доброжелательная, творческая атмосфера проведения;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3200" dirty="0">
                <a:latin typeface="Cambria"/>
                <a:ea typeface="Calibri"/>
                <a:cs typeface="Times New Roman"/>
              </a:rPr>
              <a:t>- активное взаимодействие всех участников игры.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sz="3200" dirty="0">
                <a:latin typeface="Cambria"/>
                <a:ea typeface="Calibri"/>
                <a:cs typeface="Times New Roman"/>
              </a:rPr>
              <a:t>- имитация в игре реального процесса с помощью модели.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30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ru-RU" sz="4400" dirty="0" smtClean="0"/>
              <a:t>«Скажи </a:t>
            </a:r>
            <a:r>
              <a:rPr lang="ru-RU" sz="4400" dirty="0"/>
              <a:t>мне — и я забуду</a:t>
            </a:r>
            <a:r>
              <a:rPr lang="ru-RU" sz="4400" dirty="0" smtClean="0"/>
              <a:t>,</a:t>
            </a:r>
          </a:p>
          <a:p>
            <a:pPr marL="68580" indent="0" algn="ctr">
              <a:buNone/>
            </a:pPr>
            <a:r>
              <a:rPr lang="ru-RU" sz="4400" dirty="0" smtClean="0"/>
              <a:t> </a:t>
            </a:r>
            <a:r>
              <a:rPr lang="ru-RU" sz="4400" dirty="0"/>
              <a:t>покажи мне — и я запомню</a:t>
            </a:r>
            <a:r>
              <a:rPr lang="ru-RU" sz="4400" dirty="0" smtClean="0"/>
              <a:t>,</a:t>
            </a:r>
          </a:p>
          <a:p>
            <a:pPr marL="68580" indent="0" algn="ctr">
              <a:buNone/>
            </a:pPr>
            <a:r>
              <a:rPr lang="ru-RU" sz="4400" dirty="0" smtClean="0"/>
              <a:t> </a:t>
            </a:r>
            <a:r>
              <a:rPr lang="ru-RU" sz="4400" dirty="0"/>
              <a:t>дай </a:t>
            </a:r>
            <a:r>
              <a:rPr lang="ru-RU" sz="4400" dirty="0" smtClean="0"/>
              <a:t>мне сделать </a:t>
            </a:r>
            <a:r>
              <a:rPr lang="ru-RU" sz="4400" dirty="0"/>
              <a:t>— </a:t>
            </a:r>
            <a:r>
              <a:rPr lang="ru-RU" sz="4400" dirty="0" smtClean="0"/>
              <a:t>и </a:t>
            </a:r>
            <a:r>
              <a:rPr lang="ru-RU" sz="4400" dirty="0"/>
              <a:t>я пойму</a:t>
            </a:r>
            <a:r>
              <a:rPr lang="ru-RU" sz="4400" dirty="0" smtClean="0"/>
              <a:t>.»</a:t>
            </a:r>
          </a:p>
          <a:p>
            <a:pPr marL="68580" indent="0" algn="r">
              <a:buNone/>
            </a:pPr>
            <a:r>
              <a:rPr lang="ru-RU" dirty="0"/>
              <a:t> </a:t>
            </a:r>
            <a:r>
              <a:rPr lang="ru-RU" sz="4800" dirty="0"/>
              <a:t>Конфуций</a:t>
            </a:r>
          </a:p>
        </p:txBody>
      </p:sp>
    </p:spTree>
    <p:extLst>
      <p:ext uri="{BB962C8B-B14F-4D97-AF65-F5344CB8AC3E}">
        <p14:creationId xmlns:p14="http://schemas.microsoft.com/office/powerpoint/2010/main" val="16902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6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34076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Учить детей сегодня трудно,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И раньше было нелегко.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Читать, считать, писать </a:t>
            </a:r>
            <a:r>
              <a:rPr lang="ru-RU" dirty="0" smtClean="0"/>
              <a:t>учили</a:t>
            </a:r>
          </a:p>
          <a:p>
            <a:r>
              <a:rPr lang="ru-RU" dirty="0" smtClean="0"/>
              <a:t> </a:t>
            </a:r>
            <a:r>
              <a:rPr lang="ru-RU" dirty="0"/>
              <a:t>«Даёт корова молоко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/>
              <a:t>Век XXI – век открытий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Век инноваций, новизны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Но от учителя зависит,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Какими дети быть должны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</a:t>
            </a:r>
            <a:r>
              <a:rPr lang="ru-RU" dirty="0"/>
              <a:t>Желаем вам, чтоб дети в вашем классе Светились от улыбок и любви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Здоровья вам и творческих </a:t>
            </a:r>
            <a:r>
              <a:rPr lang="ru-RU" dirty="0" smtClean="0"/>
              <a:t>успехов</a:t>
            </a:r>
          </a:p>
          <a:p>
            <a:r>
              <a:rPr lang="ru-RU" dirty="0" smtClean="0"/>
              <a:t> </a:t>
            </a:r>
            <a:r>
              <a:rPr lang="ru-RU" dirty="0"/>
              <a:t>В век инноваций, новизны!</a:t>
            </a:r>
          </a:p>
        </p:txBody>
      </p:sp>
    </p:spTree>
    <p:extLst>
      <p:ext uri="{BB962C8B-B14F-4D97-AF65-F5344CB8AC3E}">
        <p14:creationId xmlns:p14="http://schemas.microsoft.com/office/powerpoint/2010/main" val="20628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2952328"/>
          </a:xfrm>
        </p:spPr>
        <p:txBody>
          <a:bodyPr/>
          <a:lstStyle/>
          <a:p>
            <a:r>
              <a:rPr lang="ru-RU" sz="8000" dirty="0"/>
              <a:t>Спасибо !!!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8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Интерактивное обучение – это диалоговое общение между учителем и учеником, в ходе которого осуществляется взаимодействие между ними</a:t>
            </a:r>
          </a:p>
        </p:txBody>
      </p:sp>
    </p:spTree>
    <p:extLst>
      <p:ext uri="{BB962C8B-B14F-4D97-AF65-F5344CB8AC3E}">
        <p14:creationId xmlns:p14="http://schemas.microsoft.com/office/powerpoint/2010/main" val="1405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12020"/>
            <a:ext cx="9306272" cy="697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4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26075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Интерактивные  методы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3212976"/>
            <a:ext cx="4107656" cy="244827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Обучение,  построенное  на  общении  с  компьютером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3212976"/>
            <a:ext cx="3689896" cy="237626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Бескомпьютерное</a:t>
            </a:r>
            <a:r>
              <a:rPr lang="ru-RU" dirty="0" smtClean="0"/>
              <a:t>  (учебное  взаимодействие  между  обучающимися)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2" idx="2"/>
            <a:endCxn id="4" idx="0"/>
          </p:cNvCxnSpPr>
          <p:nvPr/>
        </p:nvCxnSpPr>
        <p:spPr>
          <a:xfrm>
            <a:off x="4572000" y="1772816"/>
            <a:ext cx="2276996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3" idx="0"/>
          </p:cNvCxnSpPr>
          <p:nvPr/>
        </p:nvCxnSpPr>
        <p:spPr>
          <a:xfrm flipH="1">
            <a:off x="2518172" y="1772816"/>
            <a:ext cx="2053828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9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196752"/>
            <a:ext cx="7772400" cy="51588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Активизация индивидуальных умственных процессов учащихся.</a:t>
            </a:r>
          </a:p>
          <a:p>
            <a:pPr lvl="0"/>
            <a:r>
              <a:rPr lang="ru-RU" dirty="0"/>
              <a:t>Возбуждение внутреннего диалога у учащегося.</a:t>
            </a:r>
          </a:p>
          <a:p>
            <a:pPr lvl="0"/>
            <a:r>
              <a:rPr lang="ru-RU" dirty="0"/>
              <a:t>Обеспечение понимания информации, являющейся предметом обмена.</a:t>
            </a:r>
          </a:p>
          <a:p>
            <a:pPr lvl="0"/>
            <a:r>
              <a:rPr lang="ru-RU" dirty="0"/>
              <a:t>Индивидуализация педагогического взаимодействия.</a:t>
            </a:r>
          </a:p>
          <a:p>
            <a:pPr lvl="0"/>
            <a:r>
              <a:rPr lang="ru-RU" dirty="0"/>
              <a:t>Вывод учащегося на позицию субъекта обучения.</a:t>
            </a:r>
          </a:p>
          <a:p>
            <a:r>
              <a:rPr lang="ru-RU" dirty="0"/>
              <a:t>Достижение двусторонней связи при обмене информацией между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3877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12064"/>
            <a:ext cx="7427168" cy="9144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1340769"/>
            <a:ext cx="5776819" cy="525658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1</a:t>
            </a:r>
            <a:r>
              <a:rPr lang="ru-RU" dirty="0"/>
              <a:t>. Активное включение каждого ученика в процесс усвоения учебного материала.</a:t>
            </a:r>
          </a:p>
          <a:p>
            <a:pPr lvl="0"/>
            <a:r>
              <a:rPr lang="ru-RU" dirty="0" smtClean="0"/>
              <a:t>2</a:t>
            </a:r>
            <a:r>
              <a:rPr lang="ru-RU" dirty="0"/>
              <a:t>. Повышение познавательной мотивации.</a:t>
            </a:r>
          </a:p>
          <a:p>
            <a:pPr lvl="0"/>
            <a:r>
              <a:rPr lang="ru-RU" dirty="0" smtClean="0"/>
              <a:t>3</a:t>
            </a:r>
            <a:r>
              <a:rPr lang="ru-RU" dirty="0"/>
              <a:t>. Обучение навыкам успешного общения (умения слушать и слышать друг друга, выстраивать диалог, задавать вопросы на понимание).</a:t>
            </a:r>
          </a:p>
          <a:p>
            <a:pPr lvl="0"/>
            <a:r>
              <a:rPr lang="ru-RU" dirty="0" smtClean="0"/>
              <a:t>4</a:t>
            </a:r>
            <a:r>
              <a:rPr lang="ru-RU" dirty="0"/>
              <a:t>. Развитие навыков самостоятельной учебной деятельности: определение ведущих и промежуточных задач, умение предусматривать последствия своего выбора, его объективная оценка.</a:t>
            </a:r>
          </a:p>
          <a:p>
            <a:pPr lvl="0"/>
            <a:r>
              <a:rPr lang="ru-RU" dirty="0" smtClean="0"/>
              <a:t>5</a:t>
            </a:r>
            <a:r>
              <a:rPr lang="ru-RU" dirty="0"/>
              <a:t>. Воспитание лидерских качеств.</a:t>
            </a:r>
          </a:p>
          <a:p>
            <a:pPr lvl="0"/>
            <a:r>
              <a:rPr lang="ru-RU" dirty="0" smtClean="0"/>
              <a:t>6</a:t>
            </a:r>
            <a:r>
              <a:rPr lang="ru-RU" dirty="0"/>
              <a:t>. Умение работать с командой и в команде.</a:t>
            </a:r>
          </a:p>
          <a:p>
            <a:pPr lvl="0"/>
            <a:r>
              <a:rPr lang="ru-RU" dirty="0" smtClean="0"/>
              <a:t>7</a:t>
            </a:r>
            <a:r>
              <a:rPr lang="ru-RU" dirty="0"/>
              <a:t>. Принимать на себя ответственность за совместную и </a:t>
            </a:r>
            <a:r>
              <a:rPr lang="ru-RU" dirty="0" smtClean="0"/>
              <a:t>собственную деятельность.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71" y="29127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2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занятие – не лекция, а общая работа.</a:t>
            </a:r>
          </a:p>
          <a:p>
            <a:pPr lvl="0"/>
            <a:r>
              <a:rPr lang="ru-RU" dirty="0"/>
              <a:t>все участники равны .</a:t>
            </a:r>
          </a:p>
          <a:p>
            <a:pPr lvl="0"/>
            <a:r>
              <a:rPr lang="ru-RU" dirty="0"/>
              <a:t>каждый участник имеет право на собственное мнение по любому вопросу.</a:t>
            </a:r>
          </a:p>
          <a:p>
            <a:pPr lvl="0"/>
            <a:r>
              <a:rPr lang="ru-RU" dirty="0"/>
              <a:t>нет места прямой критике личности (подвергнуться критике может только идея).</a:t>
            </a:r>
          </a:p>
          <a:p>
            <a:pPr lvl="0"/>
            <a:r>
              <a:rPr lang="ru-RU" dirty="0"/>
              <a:t>все сказанное на занятии – не руководство к действию, а информация к размышлению.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6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914400"/>
          </a:xfrm>
        </p:spPr>
        <p:txBody>
          <a:bodyPr/>
          <a:lstStyle/>
          <a:p>
            <a:r>
              <a:rPr lang="ru-RU" dirty="0" smtClean="0"/>
              <a:t>Реализация </a:t>
            </a:r>
            <a:r>
              <a:rPr lang="ru-RU" dirty="0"/>
              <a:t>технологий интерактивного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204864"/>
            <a:ext cx="7772400" cy="4464496"/>
          </a:xfrm>
        </p:spPr>
        <p:txBody>
          <a:bodyPr/>
          <a:lstStyle/>
          <a:p>
            <a:pPr lvl="0"/>
            <a:r>
              <a:rPr lang="ru-RU" dirty="0"/>
              <a:t>интерактивный урок;</a:t>
            </a:r>
          </a:p>
          <a:p>
            <a:pPr lvl="0"/>
            <a:r>
              <a:rPr lang="ru-RU" dirty="0"/>
              <a:t>обучение методом игры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/>
              <a:t>групповое обучение;</a:t>
            </a:r>
          </a:p>
          <a:p>
            <a:pPr lvl="0"/>
            <a:r>
              <a:rPr lang="ru-RU" dirty="0"/>
              <a:t>метод проектов;</a:t>
            </a:r>
          </a:p>
          <a:p>
            <a:pPr lvl="0"/>
            <a:r>
              <a:rPr lang="ru-RU" dirty="0"/>
              <a:t>применение интерактивной доски.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207</TotalTime>
  <Words>583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Calibri</vt:lpstr>
      <vt:lpstr>Cambria</vt:lpstr>
      <vt:lpstr>Consolas</vt:lpstr>
      <vt:lpstr>Corbel</vt:lpstr>
      <vt:lpstr>Symbol</vt:lpstr>
      <vt:lpstr>Times New Roman</vt:lpstr>
      <vt:lpstr>Wingdings</vt:lpstr>
      <vt:lpstr>Wingdings 2</vt:lpstr>
      <vt:lpstr>Wingdings 3</vt:lpstr>
      <vt:lpstr>Метро</vt:lpstr>
      <vt:lpstr>Документ</vt:lpstr>
      <vt:lpstr>Использование  интерактивного  обучения  на  уроках  математики </vt:lpstr>
      <vt:lpstr>Презентация PowerPoint</vt:lpstr>
      <vt:lpstr>Презентация PowerPoint</vt:lpstr>
      <vt:lpstr>Презентация PowerPoint</vt:lpstr>
      <vt:lpstr>    Интерактивные  методы </vt:lpstr>
      <vt:lpstr>Цель:</vt:lpstr>
      <vt:lpstr>Задачи:</vt:lpstr>
      <vt:lpstr>Принципы работы:</vt:lpstr>
      <vt:lpstr>Реализация технологий интерактивного обучения</vt:lpstr>
      <vt:lpstr>Структура  интерактивного  урока:</vt:lpstr>
      <vt:lpstr>Игровой метод </vt:lpstr>
      <vt:lpstr>Групповое обучение </vt:lpstr>
      <vt:lpstr>Презентация PowerPoint</vt:lpstr>
      <vt:lpstr>Метод проектов </vt:lpstr>
      <vt:lpstr>Презентация PowerPoint</vt:lpstr>
      <vt:lpstr>Презентация PowerPoint</vt:lpstr>
      <vt:lpstr>Главными целями введения проектной технологии в начальную школу являются:</vt:lpstr>
      <vt:lpstr>Интерактивная доска </vt:lpstr>
      <vt:lpstr>Интерактивные методы обучения требуют соблюдения определённых правил:  </vt:lpstr>
      <vt:lpstr>Презентация PowerPoint</vt:lpstr>
      <vt:lpstr>Презентация PowerPoint</vt:lpstr>
      <vt:lpstr>Спасибо !!!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интерактивного  обучения  на  уроках  математики </dc:title>
  <dc:creator>Пользователь</dc:creator>
  <cp:lastModifiedBy>Пользователь</cp:lastModifiedBy>
  <cp:revision>22</cp:revision>
  <dcterms:created xsi:type="dcterms:W3CDTF">2018-03-17T10:44:32Z</dcterms:created>
  <dcterms:modified xsi:type="dcterms:W3CDTF">2023-10-10T15:57:20Z</dcterms:modified>
</cp:coreProperties>
</file>