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61" r:id="rId6"/>
    <p:sldId id="262" r:id="rId7"/>
    <p:sldId id="272" r:id="rId8"/>
    <p:sldId id="273" r:id="rId9"/>
    <p:sldId id="274" r:id="rId10"/>
    <p:sldId id="263" r:id="rId11"/>
    <p:sldId id="275" r:id="rId12"/>
    <p:sldId id="259" r:id="rId13"/>
    <p:sldId id="276" r:id="rId14"/>
    <p:sldId id="264" r:id="rId15"/>
    <p:sldId id="277" r:id="rId16"/>
    <p:sldId id="265" r:id="rId17"/>
    <p:sldId id="266" r:id="rId18"/>
    <p:sldId id="281" r:id="rId19"/>
    <p:sldId id="280" r:id="rId20"/>
    <p:sldId id="279" r:id="rId21"/>
    <p:sldId id="269" r:id="rId22"/>
    <p:sldId id="282" r:id="rId23"/>
    <p:sldId id="270" r:id="rId24"/>
    <p:sldId id="271" r:id="rId25"/>
    <p:sldId id="285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A41FF-05A9-4B29-846C-BF90ADAD0523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EEE48-31B2-4E2F-B2D3-87B307144F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7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EEE48-31B2-4E2F-B2D3-87B307144FC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250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EEE48-31B2-4E2F-B2D3-87B307144FC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983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u.russianarts.online/crafts/75835-lozopletenie/" TargetMode="External"/><Relationship Id="rId2" Type="http://schemas.openxmlformats.org/officeDocument/2006/relationships/hyperlink" Target="http://ru.russianarts.online/crafts/22806-kuznechnoe-remeslo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russianarts.online/50575-chto-znachit-vyshivka/" TargetMode="External"/><Relationship Id="rId5" Type="http://schemas.openxmlformats.org/officeDocument/2006/relationships/hyperlink" Target="http://ru.russianarts.online/crafts/9856-tkachestvo/" TargetMode="External"/><Relationship Id="rId4" Type="http://schemas.openxmlformats.org/officeDocument/2006/relationships/hyperlink" Target="http://ru.russianarts.online/crafts/17240-goncharstvo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8062912" cy="276616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Изучение  краеведения  в  начальных  классах,  как  фактор  воспитания  патриотизма.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4005064"/>
            <a:ext cx="8062912" cy="175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18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Патриотическое  воспитание  заложено  в  каждом  уроке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276872"/>
            <a:ext cx="8229600" cy="4139952"/>
          </a:xfrm>
        </p:spPr>
        <p:txBody>
          <a:bodyPr/>
          <a:lstStyle/>
          <a:p>
            <a:r>
              <a:rPr lang="ru-RU" dirty="0" smtClean="0"/>
              <a:t>Математика (даёт  представление  о  развитии  отечественной  науки)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378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2089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. Решите задачи:</a:t>
            </a:r>
          </a:p>
          <a:p>
            <a:r>
              <a:rPr lang="ru-RU" dirty="0"/>
              <a:t>а) сова уничтожает за год 1000 полевых мышей. Сколько килограмм хлеба сохраняет в год одна сова, если одна полевая мышь в год запасает 1 килограмм зерна?</a:t>
            </a:r>
          </a:p>
          <a:p>
            <a:r>
              <a:rPr lang="ru-RU" dirty="0"/>
              <a:t>Дополнительный познавательный материал к задаче. «А знаете ли вы?» Совы - хищные птицы. Охотятся в ночное время, днем стараются сидеть неподвижно. Видят как днем так и ночью. Сова может поворачивать голову на 180 градусов в горизонтальной и 270 градусов в вертикальной плоскости. Сова съедает за ночь 7-8 мышей. Одна совиная семья уничтожает за год до 10000 мышей-полевок, спасая этим до 20 тонн зерна, которые могли бы уничтожить мыши.</a:t>
            </a:r>
          </a:p>
          <a:p>
            <a:r>
              <a:rPr lang="ru-RU" dirty="0"/>
              <a:t>задача. Длина тела сороки 45 см, а у воробья на 30 см меньше. Какова длина тела дятла?</a:t>
            </a:r>
          </a:p>
          <a:p>
            <a:r>
              <a:rPr lang="ru-RU" dirty="0"/>
              <a:t>Задача. Кабан весит 90 кг, а цапля 12 кг. Кто весит больше и на сколько?</a:t>
            </a:r>
          </a:p>
          <a:p>
            <a:r>
              <a:rPr lang="ru-RU" dirty="0" smtClean="0"/>
              <a:t>Задача </a:t>
            </a:r>
            <a:r>
              <a:rPr lang="ru-RU" dirty="0"/>
              <a:t>7. Площадь Тверской  области 152,2 тыс. км2,  Дании -43,1  тыс. км 2, Бельгии-30,5  тыс. км 2, Молдовы-33,7 тыс. км 2, Швейцарии - 41,3 </a:t>
            </a:r>
            <a:r>
              <a:rPr lang="ru-RU" dirty="0" err="1"/>
              <a:t>тыс.км</a:t>
            </a:r>
            <a:r>
              <a:rPr lang="ru-RU" dirty="0"/>
              <a:t> 2, Албании- 28,7 тыс. км 2. Определи, какие три государства могут  </a:t>
            </a:r>
          </a:p>
          <a:p>
            <a:r>
              <a:rPr lang="ru-RU" dirty="0"/>
              <a:t>расположиться на территории Тверской  области ?</a:t>
            </a:r>
          </a:p>
        </p:txBody>
      </p:sp>
    </p:spTree>
    <p:extLst>
      <p:ext uri="{BB962C8B-B14F-4D97-AF65-F5344CB8AC3E}">
        <p14:creationId xmlns:p14="http://schemas.microsoft.com/office/powerpoint/2010/main" val="126605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Патриотическое  воспитание  заложено  в  каждом  уроке.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Окружающий  мир (младший  школьник  знакомится  с  родной  природой, экологией  своего  края)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5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7920880" cy="6120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Перечень основных ремёсел тверской земли:</a:t>
            </a:r>
            <a:endParaRPr lang="ru-RU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резьба по дереву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роспись по дереву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Кузнечное ремесло"/>
              </a:rPr>
              <a:t>кузнечное дело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Лозоплетение"/>
              </a:rPr>
              <a:t>лозоплетение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Гончарство"/>
              </a:rPr>
              <a:t>гончарство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кубовая набойка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изготовление одежды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Ткачество"/>
              </a:rPr>
              <a:t>ткачество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кружевоплетение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Что значит вышивка"/>
              </a:rPr>
              <a:t>вышивка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793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Патриотическое  воспитание  заложено  в  каждом  </a:t>
            </a:r>
            <a:r>
              <a:rPr lang="ru-RU" dirty="0" smtClean="0"/>
              <a:t>уроке.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Изо и музыка (развивает  творческие  способности  учащихся,  прививают  чувства  прекрасного,  знакомят  с  национальной  культурой)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300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8568952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Килядýшка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Килядá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Накануне Рождества.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Блин да лепёшка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заднем окошке.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Постой, баба, не беги,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Отдай наши пироги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лучком, с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капусткой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беленьким горошком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*  *   *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5250" fontAlgn="base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Сидит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кошечка 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печурочки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вокруг нее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котеняточки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.(к большой семье)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5250" fontAlgn="base"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Нивка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узенька,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Снопы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частеньки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.(к бедноте)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5250" fontAlgn="base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Курочка-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рябушечка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Копается около чужого огорода. (к богатству)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260648"/>
            <a:ext cx="446449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«У нас на Волге песни, словно волны.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 нет конца, как нет конца воде.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Ах, как поют, ах, как поют на Волге!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850"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Таких я песен не слыхал нигде».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А.Дементьев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284984"/>
            <a:ext cx="3474873" cy="320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61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Патриотическое  воспитание  заложено  в  каждом  уроке.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Уроки  здоровья  и  физкультуры (Воспитывают  любовь  к  спорту,  формируют  у  детей  здоровый  образ  жизни).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959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Формы  работы: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64008" indent="0">
              <a:buNone/>
            </a:pPr>
            <a:endParaRPr lang="ru-RU" dirty="0"/>
          </a:p>
          <a:p>
            <a:r>
              <a:rPr lang="ru-RU" dirty="0"/>
              <a:t>-беседы</a:t>
            </a:r>
          </a:p>
          <a:p>
            <a:r>
              <a:rPr lang="ru-RU" dirty="0"/>
              <a:t>-классные  часы</a:t>
            </a:r>
          </a:p>
          <a:p>
            <a:r>
              <a:rPr lang="ru-RU" dirty="0"/>
              <a:t>-экскурсии</a:t>
            </a:r>
          </a:p>
          <a:p>
            <a:r>
              <a:rPr lang="ru-RU" dirty="0"/>
              <a:t>-конкурсы</a:t>
            </a:r>
          </a:p>
          <a:p>
            <a:r>
              <a:rPr lang="ru-RU" dirty="0"/>
              <a:t>-викторины</a:t>
            </a:r>
          </a:p>
          <a:p>
            <a:r>
              <a:rPr lang="ru-RU" dirty="0"/>
              <a:t>-акции</a:t>
            </a:r>
          </a:p>
          <a:p>
            <a:r>
              <a:rPr lang="ru-RU" dirty="0"/>
              <a:t>-встречи  с ветеранами</a:t>
            </a:r>
          </a:p>
          <a:p>
            <a:r>
              <a:rPr lang="ru-RU" dirty="0"/>
              <a:t>-просмотры  видеофильмов</a:t>
            </a:r>
          </a:p>
          <a:p>
            <a:r>
              <a:rPr lang="ru-RU" dirty="0"/>
              <a:t>- творческие  отчеты</a:t>
            </a:r>
          </a:p>
          <a:p>
            <a:r>
              <a:rPr lang="ru-RU" dirty="0"/>
              <a:t>-проектно – </a:t>
            </a:r>
            <a:r>
              <a:rPr lang="ru-RU" dirty="0" err="1"/>
              <a:t>иследовательская</a:t>
            </a:r>
            <a:r>
              <a:rPr lang="ru-RU" dirty="0"/>
              <a:t>   </a:t>
            </a:r>
            <a:r>
              <a:rPr lang="ru-RU" dirty="0" err="1"/>
              <a:t>дея</a:t>
            </a:r>
            <a:r>
              <a:rPr lang="ru-RU" dirty="0"/>
              <a:t> </a:t>
            </a:r>
            <a:r>
              <a:rPr lang="ru-RU" dirty="0" err="1"/>
              <a:t>тельность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579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ьзователь\Desktop\Новая папка\IMG_20171004_115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6" y="188640"/>
            <a:ext cx="2374362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Новая папка\IMG_20171004_1212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99" y="332656"/>
            <a:ext cx="290092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Новая папка\IMG_20171004_1238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4326"/>
            <a:ext cx="3143948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535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9083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95225"/>
            <a:ext cx="3453022" cy="614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6632"/>
            <a:ext cx="3068113" cy="545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711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-знаний  о  родном  крае,  о  традициях,  культуре,  истории  народа;</a:t>
            </a:r>
          </a:p>
          <a:p>
            <a:r>
              <a:rPr lang="ru-RU" dirty="0"/>
              <a:t>-умений  и  навыков  бережного  отношения  к  окружающему  миру;</a:t>
            </a:r>
          </a:p>
          <a:p>
            <a:r>
              <a:rPr lang="ru-RU" dirty="0"/>
              <a:t>-любви  и  преданности  родным  местам.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9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09" y="212052"/>
            <a:ext cx="5363749" cy="301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56992"/>
            <a:ext cx="5620257" cy="316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310862" cy="242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542">
            <a:off x="5450271" y="3270667"/>
            <a:ext cx="3503712" cy="284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07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Материально-техническое  сопровождение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1</a:t>
            </a:r>
            <a:r>
              <a:rPr lang="ru-RU" dirty="0"/>
              <a:t>.	Дидактические  и наглядные  пособия.</a:t>
            </a:r>
          </a:p>
          <a:p>
            <a:r>
              <a:rPr lang="ru-RU" dirty="0"/>
              <a:t>2.	Современные  средства  ТСО.</a:t>
            </a:r>
          </a:p>
          <a:p>
            <a:r>
              <a:rPr lang="ru-RU" dirty="0"/>
              <a:t>3.	Методическая  литература.</a:t>
            </a:r>
          </a:p>
          <a:p>
            <a:r>
              <a:rPr lang="ru-RU" dirty="0"/>
              <a:t>4.	Фотоальбомы «Мой  город», «Моя  семья».</a:t>
            </a:r>
          </a:p>
          <a:p>
            <a:r>
              <a:rPr lang="ru-RU" dirty="0"/>
              <a:t>5.	Художественная  литература.</a:t>
            </a:r>
          </a:p>
          <a:p>
            <a:r>
              <a:rPr lang="ru-RU" dirty="0"/>
              <a:t>6.	Записи  с  песнями  военных  лет.</a:t>
            </a:r>
          </a:p>
          <a:p>
            <a:r>
              <a:rPr lang="ru-RU" dirty="0"/>
              <a:t>7.	Карты, атласы Российской Федерации и тверской  области.</a:t>
            </a:r>
          </a:p>
          <a:p>
            <a:r>
              <a:rPr lang="ru-RU" dirty="0"/>
              <a:t>8.	Символика  Российской  Федерации  и  Тверской  области.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405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6052"/>
            <a:ext cx="38884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854" y="3501008"/>
            <a:ext cx="563262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лыбающееся лицо 3"/>
          <p:cNvSpPr/>
          <p:nvPr/>
        </p:nvSpPr>
        <p:spPr>
          <a:xfrm>
            <a:off x="5724128" y="1266752"/>
            <a:ext cx="2016224" cy="183442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но 1 4"/>
          <p:cNvSpPr/>
          <p:nvPr/>
        </p:nvSpPr>
        <p:spPr>
          <a:xfrm rot="935981">
            <a:off x="5328084" y="432718"/>
            <a:ext cx="2664296" cy="1656184"/>
          </a:xfrm>
          <a:prstGeom prst="irregularSeal1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извлечение 5"/>
          <p:cNvSpPr/>
          <p:nvPr/>
        </p:nvSpPr>
        <p:spPr>
          <a:xfrm>
            <a:off x="6714117" y="2168860"/>
            <a:ext cx="117727" cy="216024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543048"/>
          </a:xfrm>
        </p:spPr>
        <p:txBody>
          <a:bodyPr>
            <a:noAutofit/>
          </a:bodyPr>
          <a:lstStyle/>
          <a:p>
            <a:r>
              <a:rPr lang="ru-RU" sz="2800" dirty="0"/>
              <a:t>Ожидаемые результаты воспитательной работы  по направлению «Патриотическое воспитание».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64008" indent="0">
              <a:buNone/>
            </a:pPr>
            <a:r>
              <a:rPr lang="ru-RU" dirty="0" smtClean="0"/>
              <a:t>Выпускник </a:t>
            </a:r>
            <a:r>
              <a:rPr lang="ru-RU" dirty="0"/>
              <a:t>начальной школы</a:t>
            </a:r>
          </a:p>
          <a:p>
            <a:pPr marL="64008" indent="0">
              <a:buNone/>
            </a:pPr>
            <a:r>
              <a:rPr lang="ru-RU" dirty="0"/>
              <a:t>будет знать/понимать: </a:t>
            </a:r>
          </a:p>
          <a:p>
            <a:r>
              <a:rPr lang="ru-RU" dirty="0"/>
              <a:t>- значение семьи для себя, для общества,  для страны;</a:t>
            </a:r>
          </a:p>
          <a:p>
            <a:r>
              <a:rPr lang="ru-RU" dirty="0"/>
              <a:t>- важность воспитания уважения и чувства гордости за свою семью, свой </a:t>
            </a:r>
          </a:p>
          <a:p>
            <a:r>
              <a:rPr lang="ru-RU" dirty="0"/>
              <a:t>  народ, свою страну;</a:t>
            </a:r>
          </a:p>
          <a:p>
            <a:r>
              <a:rPr lang="ru-RU" dirty="0"/>
              <a:t>- значение Конституции РФ и РТ,  символов государства – герба, флага,   </a:t>
            </a:r>
          </a:p>
          <a:p>
            <a:r>
              <a:rPr lang="ru-RU" dirty="0"/>
              <a:t>  гимна РФ и РТ;</a:t>
            </a:r>
          </a:p>
          <a:p>
            <a:r>
              <a:rPr lang="ru-RU" dirty="0"/>
              <a:t>- важные исторические события в жизни своего города, России  .</a:t>
            </a:r>
          </a:p>
          <a:p>
            <a:r>
              <a:rPr lang="ru-RU" dirty="0"/>
              <a:t>- правила сохранения и укрепления традиций своего народа; </a:t>
            </a:r>
          </a:p>
          <a:p>
            <a:r>
              <a:rPr lang="ru-RU" dirty="0"/>
              <a:t>- особенности  государственного устройства страны;</a:t>
            </a:r>
          </a:p>
          <a:p>
            <a:r>
              <a:rPr lang="ru-RU" dirty="0"/>
              <a:t>- основные правила поведения в обществе и об ответственности за </a:t>
            </a:r>
          </a:p>
          <a:p>
            <a:r>
              <a:rPr lang="ru-RU" dirty="0"/>
              <a:t>  своё  поведение;</a:t>
            </a:r>
          </a:p>
        </p:txBody>
      </p:sp>
    </p:spTree>
    <p:extLst>
      <p:ext uri="{BB962C8B-B14F-4D97-AF65-F5344CB8AC3E}">
        <p14:creationId xmlns:p14="http://schemas.microsoft.com/office/powerpoint/2010/main" val="26412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71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90104"/>
          </a:xfrm>
        </p:spPr>
        <p:txBody>
          <a:bodyPr>
            <a:normAutofit fontScale="77500" lnSpcReduction="20000"/>
          </a:bodyPr>
          <a:lstStyle/>
          <a:p>
            <a:pPr marL="64008" indent="0">
              <a:buNone/>
            </a:pPr>
            <a:r>
              <a:rPr lang="ru-RU" dirty="0"/>
              <a:t>должен уметь:</a:t>
            </a:r>
          </a:p>
          <a:p>
            <a:r>
              <a:rPr lang="ru-RU" dirty="0"/>
              <a:t>- вести себя в обществе, проявлять уважение к семье, к старшим людям,</a:t>
            </a:r>
          </a:p>
          <a:p>
            <a:r>
              <a:rPr lang="ru-RU" dirty="0"/>
              <a:t>  к ветеранам труда и героям войны;</a:t>
            </a:r>
          </a:p>
          <a:p>
            <a:r>
              <a:rPr lang="ru-RU" dirty="0"/>
              <a:t>- уважать Конституцию РФ ,  различать символы государства – герб, </a:t>
            </a:r>
          </a:p>
          <a:p>
            <a:r>
              <a:rPr lang="ru-RU" dirty="0"/>
              <a:t>  флаг, гимн РФ и города  Твери;</a:t>
            </a:r>
          </a:p>
          <a:p>
            <a:r>
              <a:rPr lang="ru-RU" dirty="0"/>
              <a:t>- проявлять чуткость и милосердие, честность, мужество, доброту и  </a:t>
            </a:r>
          </a:p>
          <a:p>
            <a:r>
              <a:rPr lang="ru-RU" dirty="0"/>
              <a:t>  человечность;   </a:t>
            </a:r>
          </a:p>
          <a:p>
            <a:r>
              <a:rPr lang="ru-RU" dirty="0"/>
              <a:t>- проявлять себя в общественно-полезном труде;</a:t>
            </a:r>
          </a:p>
          <a:p>
            <a:r>
              <a:rPr lang="ru-RU" dirty="0"/>
              <a:t>- любить и беречь природу родного края;                                                                                                                                                                                                                - охранять и беречь историческое наследие своего народа;</a:t>
            </a:r>
          </a:p>
          <a:p>
            <a:r>
              <a:rPr lang="ru-RU" dirty="0"/>
              <a:t>- соблюдать традиции и обычаи народов России и Тверской  области;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5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Вот она Россия, наша страна,</a:t>
            </a:r>
          </a:p>
          <a:p>
            <a:r>
              <a:rPr lang="ru-RU" dirty="0">
                <a:solidFill>
                  <a:srgbClr val="0070C0"/>
                </a:solidFill>
              </a:rPr>
              <a:t>Очень и очень большая она!</a:t>
            </a:r>
          </a:p>
          <a:p>
            <a:r>
              <a:rPr lang="ru-RU" dirty="0">
                <a:solidFill>
                  <a:srgbClr val="0070C0"/>
                </a:solidFill>
              </a:rPr>
              <a:t>Россия – Родина, наш дом,</a:t>
            </a:r>
          </a:p>
          <a:p>
            <a:r>
              <a:rPr lang="ru-RU" dirty="0">
                <a:solidFill>
                  <a:srgbClr val="0070C0"/>
                </a:solidFill>
              </a:rPr>
              <a:t>Где вместе с вами мы живем!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605" y="5568"/>
            <a:ext cx="101653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80528" y="188640"/>
            <a:ext cx="58326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Вот она Россия, наша страна,</a:t>
            </a:r>
          </a:p>
          <a:p>
            <a:r>
              <a:rPr lang="ru-RU" sz="2800" dirty="0">
                <a:solidFill>
                  <a:srgbClr val="0070C0"/>
                </a:solidFill>
              </a:rPr>
              <a:t>Очень и очень большая она!</a:t>
            </a:r>
          </a:p>
          <a:p>
            <a:r>
              <a:rPr lang="ru-RU" sz="2800" dirty="0">
                <a:solidFill>
                  <a:srgbClr val="0070C0"/>
                </a:solidFill>
              </a:rPr>
              <a:t>Россия – Родина, наш дом,</a:t>
            </a:r>
          </a:p>
          <a:p>
            <a:r>
              <a:rPr lang="ru-RU" sz="2800" dirty="0">
                <a:solidFill>
                  <a:srgbClr val="0070C0"/>
                </a:solidFill>
              </a:rPr>
              <a:t>Где вместе с вами мы живем!</a:t>
            </a:r>
          </a:p>
        </p:txBody>
      </p:sp>
    </p:spTree>
    <p:extLst>
      <p:ext uri="{BB962C8B-B14F-4D97-AF65-F5344CB8AC3E}">
        <p14:creationId xmlns:p14="http://schemas.microsoft.com/office/powerpoint/2010/main" val="357000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147248" cy="4176464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Спасибо за внимание!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380868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64008" indent="0">
              <a:buNone/>
            </a:pPr>
            <a:endParaRPr lang="ru-RU" dirty="0"/>
          </a:p>
          <a:p>
            <a:r>
              <a:rPr lang="ru-RU" dirty="0"/>
              <a:t>-знакомить  учащихся  с  духовными  традициями  России,  её  героическим  прошлым,  государственной  символикой    и  культурой;</a:t>
            </a:r>
          </a:p>
          <a:p>
            <a:r>
              <a:rPr lang="ru-RU" dirty="0"/>
              <a:t>-формировать  у  детей  ответственность,  любовь  к  «малой  родине»;</a:t>
            </a:r>
          </a:p>
          <a:p>
            <a:r>
              <a:rPr lang="ru-RU" dirty="0"/>
              <a:t>-воспитывать  готовность  к  защите  своей  Родины;</a:t>
            </a:r>
          </a:p>
          <a:p>
            <a:r>
              <a:rPr lang="ru-RU" dirty="0"/>
              <a:t>-прививать  любовь  и  уважение  к  школе,  к  тем,  кто  в  ней  учится  и  работает;</a:t>
            </a:r>
          </a:p>
          <a:p>
            <a:r>
              <a:rPr lang="ru-RU" dirty="0"/>
              <a:t>-создавать  условия  для  физического  развития  будущих  защитников  отечества.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23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32403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ПАТРИОТИЗМ – СТОЙКАЯ  ГРАЖДАНСКАЯ  ПОЗИЦИЯ,ГОРДОСТЬ  ЗА  СВОЮ  СТРАНУ И  ТРЕПЕТНОЕ  ОТНОШЕНИЕ  К  ЕЁ  ИСТОРИИ.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72816"/>
            <a:ext cx="8229600" cy="4572000"/>
          </a:xfrm>
        </p:spPr>
        <p:txBody>
          <a:bodyPr/>
          <a:lstStyle/>
          <a:p>
            <a:pPr marL="64008" indent="0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3325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ПАТРИОТИЧЕСКОЕ  ВОСПИТАНИЕ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ЦЕЛЕНАПРАВЛЕННЫЙ  ПРОЦЕСС  ВЗАИМОДЕЙСТВИЯ  УЧАЩИХСЯ,  ПЕДАГОГОВ,  РОДИТЕЛЕЙ  ПО  ФОРМИРОВАНИЮ  ПАТРИОТИЗМА  И  ГРАЖДАНСТВЕННОСТИ.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644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Патриотическое  воспитание  заложено  в  каждом  уроке.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Русский  язык  и  литература( формирует  у  учащихся  культуру  русского  речевого  общения,  изучает  историю  России,  исторические  события  в  произведениях  соотечественников).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12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052736"/>
            <a:ext cx="829246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36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916832"/>
            <a:ext cx="5364088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Орфографические  минутки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(тема «Имена  собственные» 2 класс):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Тверь,  река  Волга, проспект  Ленина,  улица  Конева,  площадь  Мира, набережная  Афанасия  Никитина,  гостиница « Волга»,  магазин «Тверской  купец»  и т. д.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061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268760"/>
            <a:ext cx="581439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Минутки  чистописания</a:t>
            </a:r>
            <a:endParaRPr lang="ru-RU" sz="3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  тверской  области: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Андреаполь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  Бежецк, Белый,  Бологое,  Весьегонск,  Вышний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Волочёк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Жарковский,  Западная  Двина,  Зубцов,  Калязин,  Кесова  Гора,  Кимры,  Конаково,  Красный  Холм , Кувшиново,  Лихославль,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Максатиха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Молоково,  Нелидово,  Оленино,  Осташков,  Пено,  Рамешки,  Ржев,  Сандово,  Селижарово,  Сонково,   Спирово,  Старица,  Тверь,  Торжок,  Торопец,  Удомля.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Известные  люди  г. Твери:    Андреев  Анатолий  Константинович,  Баранов  Дмитрий  Васильевич,  Баталов  Игорь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Адольфович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Виноградов  Александр  Иванович, Гончаров  Герман  Арсеньевич ,  Дементьев  Андрей  Дмитриевич  и  др.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3844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120</TotalTime>
  <Words>985</Words>
  <Application>Microsoft Office PowerPoint</Application>
  <PresentationFormat>Экран (4:3)</PresentationFormat>
  <Paragraphs>114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Calibri</vt:lpstr>
      <vt:lpstr>Century Gothic</vt:lpstr>
      <vt:lpstr>Symbol</vt:lpstr>
      <vt:lpstr>Times New Roman</vt:lpstr>
      <vt:lpstr>Verdana</vt:lpstr>
      <vt:lpstr>Wingdings 2</vt:lpstr>
      <vt:lpstr>Яркая</vt:lpstr>
      <vt:lpstr>Изучение  краеведения  в  начальных  классах,  как  фактор  воспитания  патриотизма.</vt:lpstr>
      <vt:lpstr>Цель:</vt:lpstr>
      <vt:lpstr>Задачи:</vt:lpstr>
      <vt:lpstr>ПАТРИОТИЗМ – СТОЙКАЯ  ГРАЖДАНСКАЯ  ПОЗИЦИЯ,ГОРДОСТЬ  ЗА  СВОЮ  СТРАНУ И  ТРЕПЕТНОЕ  ОТНОШЕНИЕ  К  ЕЁ  ИСТОРИИ.</vt:lpstr>
      <vt:lpstr>ПАТРИОТИЧЕСКОЕ  ВОСПИТАНИЕ</vt:lpstr>
      <vt:lpstr>Патриотическое  воспитание  заложено  в  каждом  уроке.</vt:lpstr>
      <vt:lpstr>Презентация PowerPoint</vt:lpstr>
      <vt:lpstr>Презентация PowerPoint</vt:lpstr>
      <vt:lpstr>Презентация PowerPoint</vt:lpstr>
      <vt:lpstr>Патриотическое  воспитание  заложено  в  каждом  уроке</vt:lpstr>
      <vt:lpstr>Презентация PowerPoint</vt:lpstr>
      <vt:lpstr>Патриотическое  воспитание  заложено  в  каждом  уроке.</vt:lpstr>
      <vt:lpstr>Презентация PowerPoint</vt:lpstr>
      <vt:lpstr>Патриотическое  воспитание  заложено  в  каждом  уроке.</vt:lpstr>
      <vt:lpstr>Презентация PowerPoint</vt:lpstr>
      <vt:lpstr>Патриотическое  воспитание  заложено  в  каждом  уроке.</vt:lpstr>
      <vt:lpstr>Формы  работы: </vt:lpstr>
      <vt:lpstr>Презентация PowerPoint</vt:lpstr>
      <vt:lpstr>Презентация PowerPoint</vt:lpstr>
      <vt:lpstr>Презентация PowerPoint</vt:lpstr>
      <vt:lpstr>Материально-техническое  сопровождение</vt:lpstr>
      <vt:lpstr>Презентация PowerPoint</vt:lpstr>
      <vt:lpstr>Ожидаемые результаты воспитательной работы  по направлению «Патриотическое воспитание». 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 краеведения  в  начальных  классах,  как  фактор  воспитания  патриотизма.</dc:title>
  <dc:creator>Пользователь</dc:creator>
  <cp:lastModifiedBy>Пользователь</cp:lastModifiedBy>
  <cp:revision>14</cp:revision>
  <dcterms:created xsi:type="dcterms:W3CDTF">2017-10-23T11:31:09Z</dcterms:created>
  <dcterms:modified xsi:type="dcterms:W3CDTF">2023-01-15T05:36:25Z</dcterms:modified>
</cp:coreProperties>
</file>