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4" r:id="rId2"/>
    <p:sldId id="285" r:id="rId3"/>
    <p:sldId id="268" r:id="rId4"/>
    <p:sldId id="269" r:id="rId5"/>
    <p:sldId id="270" r:id="rId6"/>
    <p:sldId id="262" r:id="rId7"/>
    <p:sldId id="281" r:id="rId8"/>
    <p:sldId id="283" r:id="rId9"/>
    <p:sldId id="272" r:id="rId10"/>
    <p:sldId id="280" r:id="rId11"/>
    <p:sldId id="278" r:id="rId12"/>
    <p:sldId id="279" r:id="rId13"/>
    <p:sldId id="274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99" autoAdjust="0"/>
  </p:normalViewPr>
  <p:slideViewPr>
    <p:cSldViewPr>
      <p:cViewPr varScale="1">
        <p:scale>
          <a:sx n="107" d="100"/>
          <a:sy n="107" d="100"/>
        </p:scale>
        <p:origin x="-84" y="-2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97732-F48C-48D6-9EFA-F469DA2B55E1}" type="datetimeFigureOut">
              <a:rPr lang="ru-RU" smtClean="0"/>
              <a:t>08.10.2023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3EF9C-96C7-4A0A-847F-249FAE8F86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3155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97732-F48C-48D6-9EFA-F469DA2B55E1}" type="datetimeFigureOut">
              <a:rPr lang="ru-RU" smtClean="0"/>
              <a:t>08.10.2023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3EF9C-96C7-4A0A-847F-249FAE8F86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4324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97732-F48C-48D6-9EFA-F469DA2B55E1}" type="datetimeFigureOut">
              <a:rPr lang="ru-RU" smtClean="0"/>
              <a:t>08.10.2023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3EF9C-96C7-4A0A-847F-249FAE8F86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0124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97732-F48C-48D6-9EFA-F469DA2B55E1}" type="datetimeFigureOut">
              <a:rPr lang="ru-RU" smtClean="0"/>
              <a:t>08.10.2023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3EF9C-96C7-4A0A-847F-249FAE8F86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3134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97732-F48C-48D6-9EFA-F469DA2B55E1}" type="datetimeFigureOut">
              <a:rPr lang="ru-RU" smtClean="0"/>
              <a:t>08.10.2023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3EF9C-96C7-4A0A-847F-249FAE8F86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031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97732-F48C-48D6-9EFA-F469DA2B55E1}" type="datetimeFigureOut">
              <a:rPr lang="ru-RU" smtClean="0"/>
              <a:t>08.10.2023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3EF9C-96C7-4A0A-847F-249FAE8F86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7366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97732-F48C-48D6-9EFA-F469DA2B55E1}" type="datetimeFigureOut">
              <a:rPr lang="ru-RU" smtClean="0"/>
              <a:t>08.10.2023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3EF9C-96C7-4A0A-847F-249FAE8F86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503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97732-F48C-48D6-9EFA-F469DA2B55E1}" type="datetimeFigureOut">
              <a:rPr lang="ru-RU" smtClean="0"/>
              <a:t>08.10.2023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3EF9C-96C7-4A0A-847F-249FAE8F86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6105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97732-F48C-48D6-9EFA-F469DA2B55E1}" type="datetimeFigureOut">
              <a:rPr lang="ru-RU" smtClean="0"/>
              <a:t>08.10.2023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3EF9C-96C7-4A0A-847F-249FAE8F86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0952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97732-F48C-48D6-9EFA-F469DA2B55E1}" type="datetimeFigureOut">
              <a:rPr lang="ru-RU" smtClean="0"/>
              <a:t>08.10.2023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3EF9C-96C7-4A0A-847F-249FAE8F86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2208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97732-F48C-48D6-9EFA-F469DA2B55E1}" type="datetimeFigureOut">
              <a:rPr lang="ru-RU" smtClean="0"/>
              <a:t>08.10.2023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3EF9C-96C7-4A0A-847F-249FAE8F86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1829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97732-F48C-48D6-9EFA-F469DA2B55E1}" type="datetimeFigureOut">
              <a:rPr lang="ru-RU" smtClean="0"/>
              <a:t>08.10.2023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33EF9C-96C7-4A0A-847F-249FAE8F86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5998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tatic.tildacdn.com/tild3137-3564-4434-a639-393539663566/1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7504" y="371703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i="1" dirty="0">
                <a:solidFill>
                  <a:srgbClr val="002060"/>
                </a:solidFill>
              </a:rPr>
              <a:t>Работу выполнила</a:t>
            </a:r>
          </a:p>
          <a:p>
            <a:r>
              <a:rPr lang="ru-RU" i="1" dirty="0">
                <a:solidFill>
                  <a:srgbClr val="002060"/>
                </a:solidFill>
              </a:rPr>
              <a:t>учитель начальных классов</a:t>
            </a:r>
          </a:p>
          <a:p>
            <a:r>
              <a:rPr lang="ru-RU" i="1" dirty="0">
                <a:solidFill>
                  <a:srgbClr val="002060"/>
                </a:solidFill>
              </a:rPr>
              <a:t>МОУ СОШ №20 г. Тверь</a:t>
            </a:r>
          </a:p>
          <a:p>
            <a:r>
              <a:rPr lang="ru-RU" i="1" dirty="0">
                <a:solidFill>
                  <a:srgbClr val="002060"/>
                </a:solidFill>
              </a:rPr>
              <a:t>Чикал Ольга Александровна</a:t>
            </a:r>
            <a:endParaRPr lang="ru-RU" i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476672"/>
            <a:ext cx="66247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Gabriola" panose="04040605051002020D02" pitchFamily="82" charset="0"/>
              </a:rPr>
              <a:t>Открытое тематическое занятие </a:t>
            </a:r>
            <a:endParaRPr lang="ru-RU" sz="3600" b="1" dirty="0" smtClean="0">
              <a:solidFill>
                <a:schemeClr val="accent1">
                  <a:lumMod val="50000"/>
                </a:schemeClr>
              </a:solidFill>
              <a:latin typeface="Gabriola" panose="04040605051002020D02" pitchFamily="82" charset="0"/>
            </a:endParaRPr>
          </a:p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Gabriola" panose="04040605051002020D02" pitchFamily="82" charset="0"/>
              </a:rPr>
              <a:t>в 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Gabriola" panose="04040605051002020D02" pitchFamily="82" charset="0"/>
              </a:rPr>
              <a:t>1 классе: </a:t>
            </a:r>
            <a:endParaRPr lang="ru-RU" sz="3600" dirty="0">
              <a:solidFill>
                <a:schemeClr val="accent1">
                  <a:lumMod val="50000"/>
                </a:schemeClr>
              </a:solidFill>
              <a:latin typeface="Gabriola" panose="04040605051002020D02" pitchFamily="82" charset="0"/>
            </a:endParaRPr>
          </a:p>
          <a:p>
            <a:pPr algn="ctr"/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Gabriola" panose="04040605051002020D02" pitchFamily="82" charset="0"/>
              </a:rPr>
              <a:t>«Семья. Семейные ценности».</a:t>
            </a:r>
            <a:endParaRPr lang="ru-RU" sz="3600" dirty="0">
              <a:solidFill>
                <a:schemeClr val="accent1">
                  <a:lumMod val="50000"/>
                </a:schemeClr>
              </a:solidFill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1251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ds02.infourok.ru/uploads/ex/0251/00066af0-0c1f1038/img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0" y="0"/>
            <a:ext cx="9134490" cy="6850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thumbs.dreamstime.com/b/%D0%B4%D0%B5%D1%80%D0%B5%D0%B2%D0%BE-%D1%81%D0%B5%D0%BC%D1%8C%D0%B8-%D1%80%D0%BE%D0%B4%D0%BE%D1%81%D0%BB%D0%BE%D0%B2%D0%BD%D0%BE%D0%B5-%D1%81-%D0%BF%D0%BE%D1%80%D1%82%D1%80%D0%B5%D1%82%D0%B0%D0%BC%D0%B8-%D1%80%D0%BE%D0%B4%D1%81%D1%82%D0%B2%D0%B5%D0%BD%D0%BD%D0%B8%D0%BA%D0%BE%D0%B2-%D1%80%D0%B5%D0%B1%D0%B5%D0%BD%D0%BE%D0%BA-%D1%80%D0%BE%D0%B4%D0%B8%D1%82%D0%B5%D0%BB%D0%B8-11281608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712" y="116632"/>
            <a:ext cx="4278288" cy="4278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55764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ds02.infourok.ru/uploads/ex/0251/00066af0-0c1f1038/img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0" y="19313"/>
            <a:ext cx="9134490" cy="6850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https://fsd.multiurok.ru/html/2018/05/28/s_5b0c0d8f45db0/img15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9313"/>
            <a:ext cx="5395200" cy="53539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016314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ds02.infourok.ru/uploads/ex/0251/00066af0-0c1f1038/img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0" y="0"/>
            <a:ext cx="9134490" cy="6850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771800" y="1196752"/>
            <a:ext cx="604867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Семья – это счастье, любовь и удача, </a:t>
            </a:r>
            <a:br>
              <a:rPr lang="ru-RU" sz="2400" b="1" dirty="0"/>
            </a:br>
            <a:r>
              <a:rPr lang="ru-RU" sz="2400" b="1" dirty="0"/>
              <a:t>Семья – это летом поездки на дачу. </a:t>
            </a:r>
            <a:endParaRPr lang="ru-RU" sz="2400" dirty="0"/>
          </a:p>
          <a:p>
            <a:r>
              <a:rPr lang="ru-RU" sz="2400" b="1" dirty="0"/>
              <a:t>Семья – это праздник, семейные даты, </a:t>
            </a:r>
            <a:br>
              <a:rPr lang="ru-RU" sz="2400" b="1" dirty="0"/>
            </a:br>
            <a:r>
              <a:rPr lang="ru-RU" sz="2400" b="1" dirty="0"/>
              <a:t>Подарки, покупки, приятные траты. </a:t>
            </a:r>
            <a:br>
              <a:rPr lang="ru-RU" sz="2400" b="1" dirty="0"/>
            </a:b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/>
              <a:t>Семья – это труд, друг о друге забота, </a:t>
            </a:r>
            <a:br>
              <a:rPr lang="ru-RU" sz="2400" b="1" dirty="0"/>
            </a:br>
            <a:r>
              <a:rPr lang="ru-RU" sz="2400" b="1" dirty="0"/>
              <a:t>Семья – это много домашней работы. </a:t>
            </a:r>
            <a:endParaRPr lang="ru-RU" sz="2400" dirty="0"/>
          </a:p>
          <a:p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/>
              <a:t>Семья – это важно! </a:t>
            </a:r>
            <a:br>
              <a:rPr lang="ru-RU" sz="2400" b="1" dirty="0"/>
            </a:br>
            <a:r>
              <a:rPr lang="ru-RU" sz="2400" b="1" dirty="0"/>
              <a:t>Семья – это сложно! </a:t>
            </a:r>
            <a:br>
              <a:rPr lang="ru-RU" sz="2400" b="1" dirty="0"/>
            </a:br>
            <a:r>
              <a:rPr lang="ru-RU" sz="2400" b="1" dirty="0"/>
              <a:t>Но счастливо жить одному невозможно! 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5994929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ds02.infourok.ru/uploads/ex/0251/00066af0-0c1f1038/img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0" y="7132"/>
            <a:ext cx="9134490" cy="6850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2" t="17255" r="6560" b="28724"/>
          <a:stretch/>
        </p:blipFill>
        <p:spPr bwMode="auto">
          <a:xfrm>
            <a:off x="1670512" y="1844824"/>
            <a:ext cx="7208874" cy="1254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 descr="C:\Users\Наталья\Desktop\муравей и черепаха\муравей.png"/>
          <p:cNvPicPr>
            <a:picLocks noChangeAspect="1" noChangeArrowheads="1"/>
          </p:cNvPicPr>
          <p:nvPr/>
        </p:nvPicPr>
        <p:blipFill rotWithShape="1">
          <a:blip r:embed="rId4" cstate="email"/>
          <a:srcRect l="17043" r="15966"/>
          <a:stretch/>
        </p:blipFill>
        <p:spPr bwMode="auto">
          <a:xfrm flipH="1">
            <a:off x="7380312" y="3717032"/>
            <a:ext cx="1241070" cy="2300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 descr="C:\Users\Наталья\Desktop\муравей и черепаха\черепаха.png"/>
          <p:cNvPicPr>
            <a:picLocks noChangeAspect="1" noChangeArrowheads="1"/>
          </p:cNvPicPr>
          <p:nvPr/>
        </p:nvPicPr>
        <p:blipFill rotWithShape="1">
          <a:blip r:embed="rId5" cstate="email"/>
          <a:srcRect t="15638" r="3602" b="7920"/>
          <a:stretch/>
        </p:blipFill>
        <p:spPr bwMode="auto">
          <a:xfrm rot="20674798" flipH="1">
            <a:off x="3035927" y="3511449"/>
            <a:ext cx="1991748" cy="21295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34413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s://w-dog.ru/wallpapers/13/12/538291913696049/kollazh-cvety-romashka-nasekomoe-bozhya-korov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321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6" y="332656"/>
            <a:ext cx="5544616" cy="2448272"/>
          </a:xfrm>
          <a:prstGeom prst="rect">
            <a:avLst/>
          </a:prstGeom>
          <a:solidFill>
            <a:schemeClr val="bg1"/>
          </a:solidFill>
          <a:ln w="76200">
            <a:solidFill>
              <a:srgbClr val="EC5A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solidFill>
                  <a:srgbClr val="EC5A8E"/>
                </a:solidFill>
                <a:latin typeface="Century" pitchFamily="18" charset="0"/>
              </a:rPr>
              <a:t>7</a:t>
            </a:r>
            <a:r>
              <a:rPr lang="ru-RU" sz="16600" dirty="0">
                <a:solidFill>
                  <a:srgbClr val="EC5A8E"/>
                </a:solidFill>
                <a:latin typeface="Comic Sans MS" pitchFamily="66" charset="0"/>
              </a:rPr>
              <a:t> </a:t>
            </a:r>
            <a:r>
              <a:rPr lang="ru-RU" sz="16600" dirty="0">
                <a:solidFill>
                  <a:srgbClr val="00B0F0"/>
                </a:solidFill>
                <a:latin typeface="Century" pitchFamily="18" charset="0"/>
              </a:rPr>
              <a:t>Я</a:t>
            </a:r>
          </a:p>
        </p:txBody>
      </p:sp>
      <p:pic>
        <p:nvPicPr>
          <p:cNvPr id="5" name="Picture 2" descr="C:\Users\Наталья\Desktop\муравей и черепаха\черепаха.png"/>
          <p:cNvPicPr>
            <a:picLocks noChangeAspect="1" noChangeArrowheads="1"/>
          </p:cNvPicPr>
          <p:nvPr/>
        </p:nvPicPr>
        <p:blipFill rotWithShape="1">
          <a:blip r:embed="rId3" cstate="email"/>
          <a:srcRect t="15638" r="3602" b="7920"/>
          <a:stretch/>
        </p:blipFill>
        <p:spPr bwMode="auto">
          <a:xfrm rot="441831">
            <a:off x="4213899" y="3094871"/>
            <a:ext cx="1640865" cy="175442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3" descr="C:\Users\Наталья\Desktop\муравей и черепаха\муравей.png"/>
          <p:cNvPicPr>
            <a:picLocks noChangeAspect="1" noChangeArrowheads="1"/>
          </p:cNvPicPr>
          <p:nvPr/>
        </p:nvPicPr>
        <p:blipFill rotWithShape="1">
          <a:blip r:embed="rId4" cstate="email"/>
          <a:srcRect l="17043" r="15966"/>
          <a:stretch/>
        </p:blipFill>
        <p:spPr bwMode="auto">
          <a:xfrm>
            <a:off x="1029680" y="3140968"/>
            <a:ext cx="1013013" cy="20124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63358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s://miasskiy.ru/wp-content/uploads/2019/07/MyBudget-paper-house-with-family-822x5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" y="3735"/>
            <a:ext cx="9123707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44008" y="404664"/>
            <a:ext cx="4283968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/>
              <a:t>Семья -   это…..</a:t>
            </a:r>
          </a:p>
          <a:p>
            <a:r>
              <a:rPr lang="ru-RU" sz="2800" b="1" dirty="0" smtClean="0"/>
              <a:t>1. Группа живущих вместе близких родственников;</a:t>
            </a:r>
            <a:endParaRPr lang="ru-RU" sz="2800" dirty="0" smtClean="0">
              <a:effectLst/>
            </a:endParaRPr>
          </a:p>
          <a:p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2. Объединение людей, сплочённых общими интересами. </a:t>
            </a:r>
            <a:endParaRPr lang="ru-RU" sz="2800" dirty="0">
              <a:effectLst/>
            </a:endParaRPr>
          </a:p>
        </p:txBody>
      </p:sp>
      <p:pic>
        <p:nvPicPr>
          <p:cNvPr id="4" name="Picture 4" descr="http://900igr.net/up/datai/92461/0010-013-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412776"/>
            <a:ext cx="2068345" cy="2735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13421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ds02.infourok.ru/uploads/ex/0251/00066af0-0c1f1038/img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98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i0.wp.com/www.aktuelpdr.net/wp-content/uploads/2017/03/annebaba.jpg?fit=361%2C200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35896" y="1812603"/>
            <a:ext cx="1872208" cy="2473682"/>
          </a:xfrm>
          <a:prstGeom prst="rect">
            <a:avLst/>
          </a:prstGeom>
          <a:noFill/>
          <a:ln w="28575">
            <a:solidFill>
              <a:srgbClr val="EC5A8E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543196" y="742256"/>
            <a:ext cx="20125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rgbClr val="BA1651"/>
                </a:solidFill>
                <a:latin typeface="Comic Sans MS" pitchFamily="66" charset="0"/>
              </a:rPr>
              <a:t>СЕМЬЯ</a:t>
            </a:r>
            <a:endParaRPr lang="ru-RU" sz="4000" dirty="0"/>
          </a:p>
        </p:txBody>
      </p:sp>
      <p:sp>
        <p:nvSpPr>
          <p:cNvPr id="5" name="AutoShape 11"/>
          <p:cNvSpPr>
            <a:spLocks noChangeArrowheads="1"/>
          </p:cNvSpPr>
          <p:nvPr/>
        </p:nvSpPr>
        <p:spPr bwMode="auto">
          <a:xfrm>
            <a:off x="6013450" y="1030115"/>
            <a:ext cx="2736850" cy="84005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EC5A8E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dirty="0">
                <a:latin typeface="Comic Sans MS" pitchFamily="66" charset="0"/>
              </a:rPr>
              <a:t>Любят и уважают</a:t>
            </a:r>
          </a:p>
          <a:p>
            <a:pPr algn="ctr"/>
            <a:r>
              <a:rPr lang="ru-RU" sz="2400" dirty="0">
                <a:latin typeface="Comic Sans MS" pitchFamily="66" charset="0"/>
              </a:rPr>
              <a:t> друг друга</a:t>
            </a:r>
          </a:p>
        </p:txBody>
      </p:sp>
      <p:sp>
        <p:nvSpPr>
          <p:cNvPr id="6" name="AutoShape 12"/>
          <p:cNvSpPr>
            <a:spLocks noChangeArrowheads="1"/>
          </p:cNvSpPr>
          <p:nvPr/>
        </p:nvSpPr>
        <p:spPr bwMode="auto">
          <a:xfrm>
            <a:off x="5832475" y="3402240"/>
            <a:ext cx="3098800" cy="10795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EC5A8E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dirty="0">
                <a:latin typeface="Comic Sans MS" pitchFamily="66" charset="0"/>
              </a:rPr>
              <a:t>Вместе занимаются</a:t>
            </a:r>
          </a:p>
          <a:p>
            <a:pPr algn="ctr"/>
            <a:r>
              <a:rPr lang="ru-RU" sz="2400" dirty="0">
                <a:latin typeface="Comic Sans MS" pitchFamily="66" charset="0"/>
              </a:rPr>
              <a:t>домашним</a:t>
            </a:r>
          </a:p>
          <a:p>
            <a:pPr algn="ctr"/>
            <a:r>
              <a:rPr lang="ru-RU" sz="2400" dirty="0">
                <a:latin typeface="Comic Sans MS" pitchFamily="66" charset="0"/>
              </a:rPr>
              <a:t>хозяйством</a:t>
            </a:r>
          </a:p>
        </p:txBody>
      </p:sp>
      <p:sp>
        <p:nvSpPr>
          <p:cNvPr id="7" name="AutoShape 15"/>
          <p:cNvSpPr>
            <a:spLocks noChangeArrowheads="1"/>
          </p:cNvSpPr>
          <p:nvPr/>
        </p:nvSpPr>
        <p:spPr bwMode="auto">
          <a:xfrm>
            <a:off x="2361177" y="4869160"/>
            <a:ext cx="4680519" cy="137980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EC5A8E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dirty="0">
                <a:latin typeface="Comic Sans MS" pitchFamily="66" charset="0"/>
              </a:rPr>
              <a:t>Распределяют </a:t>
            </a:r>
          </a:p>
          <a:p>
            <a:pPr algn="ctr"/>
            <a:r>
              <a:rPr lang="ru-RU" sz="2400" dirty="0">
                <a:latin typeface="Comic Sans MS" pitchFamily="66" charset="0"/>
              </a:rPr>
              <a:t>деньги на покупки и ведение</a:t>
            </a:r>
          </a:p>
          <a:p>
            <a:pPr algn="ctr"/>
            <a:r>
              <a:rPr lang="ru-RU" sz="2400" dirty="0">
                <a:latin typeface="Comic Sans MS" pitchFamily="66" charset="0"/>
              </a:rPr>
              <a:t>домашнего хозяйства</a:t>
            </a:r>
          </a:p>
        </p:txBody>
      </p:sp>
      <p:sp>
        <p:nvSpPr>
          <p:cNvPr id="8" name="AutoShape 13"/>
          <p:cNvSpPr>
            <a:spLocks noChangeArrowheads="1"/>
          </p:cNvSpPr>
          <p:nvPr/>
        </p:nvSpPr>
        <p:spPr bwMode="auto">
          <a:xfrm>
            <a:off x="391956" y="2708920"/>
            <a:ext cx="2881312" cy="108082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EC5A8E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dirty="0">
                <a:latin typeface="Comic Sans MS" pitchFamily="66" charset="0"/>
              </a:rPr>
              <a:t>Вместе отдыхают </a:t>
            </a:r>
          </a:p>
          <a:p>
            <a:pPr algn="ctr"/>
            <a:r>
              <a:rPr lang="ru-RU" sz="2400" dirty="0">
                <a:latin typeface="Comic Sans MS" pitchFamily="66" charset="0"/>
              </a:rPr>
              <a:t>и проводят </a:t>
            </a:r>
          </a:p>
          <a:p>
            <a:pPr algn="ctr"/>
            <a:r>
              <a:rPr lang="ru-RU" sz="2400" dirty="0">
                <a:latin typeface="Comic Sans MS" pitchFamily="66" charset="0"/>
              </a:rPr>
              <a:t>свободное время</a:t>
            </a:r>
          </a:p>
        </p:txBody>
      </p:sp>
      <p:sp>
        <p:nvSpPr>
          <p:cNvPr id="9" name="AutoShape 6"/>
          <p:cNvSpPr>
            <a:spLocks noChangeArrowheads="1"/>
          </p:cNvSpPr>
          <p:nvPr/>
        </p:nvSpPr>
        <p:spPr bwMode="auto">
          <a:xfrm>
            <a:off x="516800" y="1006831"/>
            <a:ext cx="2631624" cy="84005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EC5A8E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dirty="0">
                <a:latin typeface="Comic Sans MS" pitchFamily="66" charset="0"/>
              </a:rPr>
              <a:t>Вместе живут</a:t>
            </a:r>
          </a:p>
          <a:p>
            <a:pPr algn="ctr"/>
            <a:r>
              <a:rPr lang="ru-RU" sz="2400" dirty="0">
                <a:latin typeface="Comic Sans MS" pitchFamily="66" charset="0"/>
              </a:rPr>
              <a:t> в одной квартире</a:t>
            </a:r>
          </a:p>
        </p:txBody>
      </p:sp>
    </p:spTree>
    <p:extLst>
      <p:ext uri="{BB962C8B-B14F-4D97-AF65-F5344CB8AC3E}">
        <p14:creationId xmlns:p14="http://schemas.microsoft.com/office/powerpoint/2010/main" val="236284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ds02.infourok.ru/uploads/ex/0251/00066af0-0c1f1038/img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0" y="0"/>
            <a:ext cx="9134490" cy="6850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infosee.ru/upload/2013/03/Happy-family-together-vector-5.jpg"/>
          <p:cNvPicPr>
            <a:picLocks noChangeAspect="1" noChangeArrowheads="1"/>
          </p:cNvPicPr>
          <p:nvPr/>
        </p:nvPicPr>
        <p:blipFill rotWithShape="1">
          <a:blip r:embed="rId3" cstate="email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13" t="7664"/>
          <a:stretch/>
        </p:blipFill>
        <p:spPr bwMode="auto">
          <a:xfrm>
            <a:off x="2991023" y="3068960"/>
            <a:ext cx="3111924" cy="3633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43608" y="332656"/>
            <a:ext cx="74888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Культура общения в семье</a:t>
            </a: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15348" y="1124744"/>
            <a:ext cx="3096344" cy="584775"/>
          </a:xfrm>
          <a:prstGeom prst="rect">
            <a:avLst/>
          </a:prstGeom>
          <a:solidFill>
            <a:schemeClr val="bg1"/>
          </a:solidFill>
          <a:ln w="28575">
            <a:solidFill>
              <a:srgbClr val="EC5A8E"/>
            </a:solidFill>
          </a:ln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Вежливая речь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283968" y="1709519"/>
            <a:ext cx="4680520" cy="584775"/>
          </a:xfrm>
          <a:prstGeom prst="rect">
            <a:avLst/>
          </a:prstGeom>
          <a:solidFill>
            <a:schemeClr val="bg1"/>
          </a:solidFill>
          <a:ln w="28575">
            <a:solidFill>
              <a:srgbClr val="EC5A8E"/>
            </a:solidFill>
          </a:ln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Культурное поведение</a:t>
            </a:r>
            <a:endParaRPr lang="ru-RU" sz="3200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7504" y="2316958"/>
            <a:ext cx="288351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Comic Sans MS" pitchFamily="66" charset="0"/>
              </a:rPr>
              <a:t>Помни!</a:t>
            </a:r>
            <a:r>
              <a:rPr lang="ru-RU" sz="2800" dirty="0" smtClean="0">
                <a:latin typeface="Comic Sans MS" pitchFamily="66" charset="0"/>
              </a:rPr>
              <a:t> Твои слова могут радовать, но могут и ранить. Слово не воробей, вылетит не поймаешь</a:t>
            </a:r>
            <a:endParaRPr lang="ru-RU" sz="2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102947" y="3105835"/>
            <a:ext cx="278953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Comic Sans MS" pitchFamily="66" charset="0"/>
              </a:rPr>
              <a:t>Доброе, уважительное </a:t>
            </a:r>
          </a:p>
          <a:p>
            <a:pPr algn="ctr"/>
            <a:r>
              <a:rPr lang="ru-RU" sz="2800" dirty="0" smtClean="0">
                <a:latin typeface="Comic Sans MS" pitchFamily="66" charset="0"/>
              </a:rPr>
              <a:t>отношение к человеку</a:t>
            </a:r>
            <a:r>
              <a:rPr lang="ru-RU" dirty="0" smtClean="0">
                <a:latin typeface="Comic Sans MS" pitchFamily="66" charset="0"/>
              </a:rPr>
              <a:t>.</a:t>
            </a:r>
            <a:endParaRPr lang="ru-RU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883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ds02.infourok.ru/uploads/ex/0251/00066af0-0c1f1038/img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32"/>
            <a:ext cx="9134490" cy="6850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78396" y="260648"/>
            <a:ext cx="58499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Работа по учебнику.</a:t>
            </a:r>
            <a:endParaRPr lang="ru-RU" sz="4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528" y="1017334"/>
            <a:ext cx="2084935" cy="2758386"/>
          </a:xfrm>
          <a:prstGeom prst="rect">
            <a:avLst/>
          </a:prstGeom>
          <a:noFill/>
          <a:ln w="28575">
            <a:solidFill>
              <a:srgbClr val="EC5A8E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Наталья\Desktop\муравей и черепаха\муравей.png"/>
          <p:cNvPicPr>
            <a:picLocks noChangeAspect="1" noChangeArrowheads="1"/>
          </p:cNvPicPr>
          <p:nvPr/>
        </p:nvPicPr>
        <p:blipFill rotWithShape="1">
          <a:blip r:embed="rId4" cstate="email"/>
          <a:srcRect l="17043" r="15966"/>
          <a:stretch/>
        </p:blipFill>
        <p:spPr bwMode="auto">
          <a:xfrm>
            <a:off x="899592" y="4293096"/>
            <a:ext cx="1013013" cy="201246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2915816" y="1772816"/>
            <a:ext cx="554461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Comic Sans MS" pitchFamily="66" charset="0"/>
              </a:rPr>
              <a:t>1</a:t>
            </a:r>
            <a:r>
              <a:rPr lang="ru-RU" sz="2000" dirty="0" smtClean="0">
                <a:latin typeface="Comic Sans MS" pitchFamily="66" charset="0"/>
              </a:rPr>
              <a:t>. </a:t>
            </a:r>
            <a:r>
              <a:rPr lang="ru-RU" sz="2000" b="1" dirty="0" smtClean="0">
                <a:latin typeface="Comic Sans MS" pitchFamily="66" charset="0"/>
              </a:rPr>
              <a:t>Прочитаем рассказ «Семейные традиции» на стр. 44-45 учебника.</a:t>
            </a:r>
            <a:endParaRPr lang="en-US" sz="2000" b="1" dirty="0" smtClean="0">
              <a:latin typeface="Comic Sans MS" pitchFamily="66" charset="0"/>
            </a:endParaRPr>
          </a:p>
          <a:p>
            <a:r>
              <a:rPr lang="ru-RU" sz="2000" b="1" dirty="0" smtClean="0">
                <a:latin typeface="Comic Sans MS" pitchFamily="66" charset="0"/>
              </a:rPr>
              <a:t>2. Что вы узнали из рассказа?</a:t>
            </a:r>
          </a:p>
          <a:p>
            <a:r>
              <a:rPr lang="ru-RU" sz="2000" b="1" dirty="0" smtClean="0">
                <a:latin typeface="Comic Sans MS" pitchFamily="66" charset="0"/>
              </a:rPr>
              <a:t>3. Какие традиции есть в вашей семье? </a:t>
            </a:r>
            <a:endParaRPr lang="ru-RU" sz="2800" b="1" dirty="0">
              <a:latin typeface="Comic Sans MS" pitchFamily="66" charset="0"/>
            </a:endParaRPr>
          </a:p>
        </p:txBody>
      </p:sp>
      <p:pic>
        <p:nvPicPr>
          <p:cNvPr id="8" name="Picture 2" descr="C:\Users\Наталья\Desktop\муравей и черепаха\черепаха.png"/>
          <p:cNvPicPr>
            <a:picLocks noChangeAspect="1" noChangeArrowheads="1"/>
          </p:cNvPicPr>
          <p:nvPr/>
        </p:nvPicPr>
        <p:blipFill rotWithShape="1">
          <a:blip r:embed="rId5" cstate="email"/>
          <a:srcRect t="15638" r="3602" b="7920"/>
          <a:stretch/>
        </p:blipFill>
        <p:spPr bwMode="auto">
          <a:xfrm rot="441831">
            <a:off x="5093238" y="3650390"/>
            <a:ext cx="2503231" cy="26764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30948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ds02.infourok.ru/uploads/ex/0251/00066af0-0c1f1038/img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6" y="10510"/>
            <a:ext cx="9134490" cy="6850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55776" y="332656"/>
            <a:ext cx="6174432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«Признаки дружной семьи»</a:t>
            </a:r>
          </a:p>
          <a:p>
            <a:pPr algn="ctr"/>
            <a:r>
              <a:rPr lang="ru-RU" sz="2800" b="1" dirty="0">
                <a:solidFill>
                  <a:srgbClr val="FF0000"/>
                </a:solidFill>
              </a:rPr>
              <a:t> </a:t>
            </a:r>
            <a:endParaRPr lang="ru-RU" sz="2800" dirty="0">
              <a:solidFill>
                <a:srgbClr val="FF0000"/>
              </a:solidFill>
            </a:endParaRPr>
          </a:p>
          <a:p>
            <a:r>
              <a:rPr lang="ru-RU" sz="2800" b="1" i="1" dirty="0"/>
              <a:t>- Члены семьи любят и не обижают друг друга.</a:t>
            </a:r>
            <a:endParaRPr lang="ru-RU" sz="2800" b="1" dirty="0"/>
          </a:p>
          <a:p>
            <a:r>
              <a:rPr lang="ru-RU" sz="2800" b="1" i="1" dirty="0"/>
              <a:t>- Живут в одной квартире.</a:t>
            </a:r>
            <a:endParaRPr lang="ru-RU" sz="2800" b="1" dirty="0"/>
          </a:p>
          <a:p>
            <a:r>
              <a:rPr lang="ru-RU" sz="2800" b="1" dirty="0"/>
              <a:t>- </a:t>
            </a:r>
            <a:r>
              <a:rPr lang="ru-RU" sz="2800" b="1" i="1" dirty="0"/>
              <a:t>Вместе занимаются домашним хозяйством.</a:t>
            </a:r>
            <a:endParaRPr lang="ru-RU" sz="2800" b="1" dirty="0"/>
          </a:p>
          <a:p>
            <a:r>
              <a:rPr lang="ru-RU" sz="2800" b="1" dirty="0"/>
              <a:t>- Каждый член семьи отдыхает отдельно.</a:t>
            </a:r>
          </a:p>
          <a:p>
            <a:r>
              <a:rPr lang="ru-RU" sz="2800" b="1" i="1" dirty="0"/>
              <a:t>- Вместе распределяют деньги на покупки.</a:t>
            </a:r>
            <a:endParaRPr lang="ru-RU" sz="2800" b="1" dirty="0"/>
          </a:p>
          <a:p>
            <a:r>
              <a:rPr lang="ru-RU" sz="2800" b="1" i="1" dirty="0"/>
              <a:t>- Вместе отдыхают и проводят свое свободное время.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245794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ds03.infourok.ru/uploads/ex/0688/00023cef-18c76533/img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0" y="0"/>
            <a:ext cx="9125619" cy="68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34901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ds02.infourok.ru/uploads/ex/0251/00066af0-0c1f1038/img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32"/>
            <a:ext cx="9134490" cy="6850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979712" y="260648"/>
            <a:ext cx="60486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Культура общения в семье</a:t>
            </a:r>
            <a:endParaRPr lang="ru-RU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74257" y="1154973"/>
            <a:ext cx="4853425" cy="584775"/>
          </a:xfrm>
          <a:prstGeom prst="rect">
            <a:avLst/>
          </a:prstGeom>
          <a:solidFill>
            <a:schemeClr val="bg1"/>
          </a:solidFill>
          <a:ln w="28575">
            <a:solidFill>
              <a:srgbClr val="EC5A8E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Семейные традиции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60026" y="2636912"/>
            <a:ext cx="2304255" cy="1077218"/>
          </a:xfrm>
          <a:prstGeom prst="rect">
            <a:avLst/>
          </a:prstGeom>
          <a:solidFill>
            <a:schemeClr val="bg1"/>
          </a:solidFill>
          <a:ln w="28575">
            <a:solidFill>
              <a:srgbClr val="EC5A8E"/>
            </a:solidFill>
          </a:ln>
          <a:effectLst/>
          <a:extLst/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BA1651"/>
                </a:solidFill>
                <a:latin typeface="Comic Sans MS" pitchFamily="66" charset="0"/>
              </a:rPr>
              <a:t>Семейные чтения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455924" y="3789040"/>
            <a:ext cx="2304255" cy="1077218"/>
          </a:xfrm>
          <a:prstGeom prst="rect">
            <a:avLst/>
          </a:prstGeom>
          <a:solidFill>
            <a:schemeClr val="bg1"/>
          </a:solidFill>
          <a:ln w="28575">
            <a:solidFill>
              <a:srgbClr val="EC5A8E"/>
            </a:solidFill>
          </a:ln>
          <a:effectLst/>
          <a:extLst/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BA1651"/>
                </a:solidFill>
                <a:latin typeface="Comic Sans MS" pitchFamily="66" charset="0"/>
              </a:rPr>
              <a:t>Семейные обеды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372200" y="2636912"/>
            <a:ext cx="2304255" cy="1077218"/>
          </a:xfrm>
          <a:prstGeom prst="rect">
            <a:avLst/>
          </a:prstGeom>
          <a:solidFill>
            <a:schemeClr val="bg1"/>
          </a:solidFill>
          <a:ln w="28575">
            <a:solidFill>
              <a:srgbClr val="EC5A8E"/>
            </a:solidFill>
          </a:ln>
          <a:effectLst/>
          <a:extLst/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BA1651"/>
                </a:solidFill>
                <a:latin typeface="Comic Sans MS" pitchFamily="66" charset="0"/>
              </a:rPr>
              <a:t>Семейные походы</a:t>
            </a:r>
          </a:p>
        </p:txBody>
      </p:sp>
      <p:sp>
        <p:nvSpPr>
          <p:cNvPr id="10" name="Line 20"/>
          <p:cNvSpPr>
            <a:spLocks noChangeShapeType="1"/>
          </p:cNvSpPr>
          <p:nvPr/>
        </p:nvSpPr>
        <p:spPr bwMode="auto">
          <a:xfrm flipH="1">
            <a:off x="1816424" y="1844824"/>
            <a:ext cx="955375" cy="605292"/>
          </a:xfrm>
          <a:prstGeom prst="line">
            <a:avLst/>
          </a:prstGeom>
          <a:noFill/>
          <a:ln w="57150">
            <a:solidFill>
              <a:srgbClr val="BA165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" name="Line 20"/>
          <p:cNvSpPr>
            <a:spLocks noChangeShapeType="1"/>
          </p:cNvSpPr>
          <p:nvPr/>
        </p:nvSpPr>
        <p:spPr bwMode="auto">
          <a:xfrm>
            <a:off x="6948264" y="1988840"/>
            <a:ext cx="1009842" cy="518670"/>
          </a:xfrm>
          <a:prstGeom prst="line">
            <a:avLst/>
          </a:prstGeom>
          <a:noFill/>
          <a:ln w="57150">
            <a:solidFill>
              <a:srgbClr val="BA165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" name="Line 20"/>
          <p:cNvSpPr>
            <a:spLocks noChangeShapeType="1"/>
          </p:cNvSpPr>
          <p:nvPr/>
        </p:nvSpPr>
        <p:spPr bwMode="auto">
          <a:xfrm flipH="1">
            <a:off x="4605990" y="1988840"/>
            <a:ext cx="0" cy="1325372"/>
          </a:xfrm>
          <a:prstGeom prst="line">
            <a:avLst/>
          </a:prstGeom>
          <a:noFill/>
          <a:ln w="57150">
            <a:solidFill>
              <a:srgbClr val="BA165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8488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0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214</Words>
  <Application>Microsoft Office PowerPoint</Application>
  <PresentationFormat>Экран (4:3)</PresentationFormat>
  <Paragraphs>51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Роман</dc:creator>
  <cp:lastModifiedBy>Роман</cp:lastModifiedBy>
  <cp:revision>11</cp:revision>
  <dcterms:created xsi:type="dcterms:W3CDTF">2020-02-09T14:36:27Z</dcterms:created>
  <dcterms:modified xsi:type="dcterms:W3CDTF">2023-10-08T08:09:57Z</dcterms:modified>
</cp:coreProperties>
</file>