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69" r:id="rId3"/>
    <p:sldId id="270" r:id="rId4"/>
    <p:sldId id="274" r:id="rId5"/>
    <p:sldId id="272" r:id="rId6"/>
    <p:sldId id="256" r:id="rId7"/>
    <p:sldId id="258" r:id="rId8"/>
    <p:sldId id="275" r:id="rId9"/>
    <p:sldId id="259" r:id="rId10"/>
    <p:sldId id="262" r:id="rId11"/>
    <p:sldId id="263" r:id="rId12"/>
    <p:sldId id="266" r:id="rId13"/>
    <p:sldId id="279" r:id="rId14"/>
    <p:sldId id="276" r:id="rId15"/>
    <p:sldId id="267" r:id="rId16"/>
    <p:sldId id="280" r:id="rId17"/>
    <p:sldId id="277" r:id="rId18"/>
    <p:sldId id="278" r:id="rId19"/>
    <p:sldId id="282" r:id="rId20"/>
    <p:sldId id="283" r:id="rId21"/>
    <p:sldId id="284" r:id="rId22"/>
    <p:sldId id="287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47" d="100"/>
          <a:sy n="47" d="100"/>
        </p:scale>
        <p:origin x="-62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ECDAB-663F-483B-A439-A8644FE55C0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91888-7D0F-4183-9409-D43C166995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91888-7D0F-4183-9409-D43C166995E3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11A-DF58-49BA-A54C-79E1BE9C9872}" type="datetimeFigureOut">
              <a:rPr lang="ru-RU" smtClean="0"/>
              <a:pPr/>
              <a:t>13.09.2023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A7C3-303B-49FE-8705-538A316246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85918" y="1643050"/>
            <a:ext cx="6143668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42" y="1643050"/>
            <a:ext cx="6072230" cy="20717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142852"/>
            <a:ext cx="5357818" cy="50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003300"/>
                </a:solidFill>
                <a:latin typeface="Cambria" pitchFamily="18" charset="0"/>
              </a:rPr>
              <a:t>        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ТЕМА   УРОКА</a:t>
            </a:r>
            <a:endParaRPr lang="ru-RU" sz="31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СВЕТ.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РАСПРОСТРАНЕНИЕ  СВЕТА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В  ОДНОРОДНОЙ  СРЕДЕ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Белякова Марина Валерьевна,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учитель физики </a:t>
            </a:r>
          </a:p>
          <a:p>
            <a:pPr algn="r">
              <a:buNone/>
            </a:pPr>
            <a:r>
              <a:rPr lang="ru-RU" sz="2400" b="1" smtClean="0">
                <a:solidFill>
                  <a:srgbClr val="003300"/>
                </a:solidFill>
                <a:latin typeface="Cambria" pitchFamily="18" charset="0"/>
              </a:rPr>
              <a:t>МБОУ </a:t>
            </a:r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СОШ </a:t>
            </a:r>
            <a:r>
              <a:rPr lang="ru-RU" sz="2400" b="1" smtClean="0">
                <a:solidFill>
                  <a:srgbClr val="003300"/>
                </a:solidFill>
                <a:latin typeface="Cambria" pitchFamily="18" charset="0"/>
              </a:rPr>
              <a:t>№ </a:t>
            </a:r>
            <a:r>
              <a:rPr lang="ru-RU" sz="2400" b="1" smtClean="0">
                <a:solidFill>
                  <a:srgbClr val="003300"/>
                </a:solidFill>
                <a:latin typeface="Cambria" pitchFamily="18" charset="0"/>
              </a:rPr>
              <a:t>34 </a:t>
            </a:r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г. Тверь</a:t>
            </a:r>
            <a:endParaRPr lang="ru-RU" sz="24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357586" cy="2270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6072230" cy="2028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00438"/>
            <a:ext cx="6072230" cy="2235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14290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Четкая тень получается только от  точечного источника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света.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Точечный источник света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– это источник, размеры которого много меньше расстояния от него до экрана.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857892"/>
            <a:ext cx="87154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Прямая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SB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является лучом света, который касается шара в т. А. Прямая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SC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является лучом света, который касается шара в т.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214710" cy="2082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9058" y="1142984"/>
            <a:ext cx="4929222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Возьмем большую лампу, размеры которой сравнимы с расстоянием до экрана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протяженный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источник света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Вокруг тени на экране образуется частично освещенное пространство –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полутень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3214710" cy="2102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72008"/>
            <a:ext cx="3214710" cy="212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857620" y="3929066"/>
            <a:ext cx="5286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  Полутень</a:t>
            </a:r>
            <a:r>
              <a:rPr lang="ru-RU" sz="2000" dirty="0" smtClean="0">
                <a:latin typeface="Cambria" pitchFamily="18" charset="0"/>
              </a:rPr>
              <a:t> – это область пространства, в которую попадает от части источника света.</a:t>
            </a:r>
            <a:endParaRPr lang="ru-RU" sz="20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6182" y="142852"/>
            <a:ext cx="5357818" cy="7143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003300"/>
                </a:solidFill>
                <a:latin typeface="Cambria" pitchFamily="18" charset="0"/>
              </a:rPr>
              <a:t>        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ОБРАЗОВАНИЕ ТЕНИ, ОКРУЖЕННОЙ ПОЛУТЕНЬЮ , ЗА ОСВЕЩЕННЫМ ПРЕДМЕТОМ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82523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14818"/>
            <a:ext cx="5855953" cy="2355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14290"/>
            <a:ext cx="864399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Протяженный источник состоит из множества точек, каждая из которых испускает лучи. Т.о. на экране имеются области, в которые свет от одних точек попадает, а от других  - нет. В этих областях образуется полутень. В той части экрана, которая совсем не освещена, образуется тень.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ПРОВЕРКА ПОНИМАНИЯ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64" y="857232"/>
            <a:ext cx="8715436" cy="5572164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1. </a:t>
            </a:r>
            <a:r>
              <a:rPr lang="ru-RU" sz="2000" dirty="0" smtClean="0">
                <a:latin typeface="Cambria" pitchFamily="18" charset="0"/>
              </a:rPr>
              <a:t>В чем различие между излучением, создаваемым радиатором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центрального отопления, и излучением горящей свечи?</a:t>
            </a:r>
          </a:p>
          <a:p>
            <a:pPr marL="457200" indent="-457200" algn="just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457200" indent="-457200"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2. </a:t>
            </a:r>
            <a:r>
              <a:rPr lang="ru-RU" sz="2000" dirty="0" smtClean="0">
                <a:latin typeface="Cambria" pitchFamily="18" charset="0"/>
              </a:rPr>
              <a:t>Глаз наблюдателя находится перед щелью 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в т. А (рис. 1). Сделав чертеж, покажите на нем, 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какую часть дерева видит наблюдатель? 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В какой точке перед щелью он увидит все 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дерево?</a:t>
            </a:r>
          </a:p>
          <a:p>
            <a:pPr marL="457200" indent="-457200" algn="just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457200" indent="-457200"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3. </a:t>
            </a:r>
            <a:r>
              <a:rPr lang="ru-RU" sz="2000" dirty="0" smtClean="0">
                <a:latin typeface="Cambria" pitchFamily="18" charset="0"/>
              </a:rPr>
              <a:t>Перечертите рис. 2 и , покажите на экране Э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области тени и полутени, образуемые 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за непрозрачным предметом АВ,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Cambria" pitchFamily="18" charset="0"/>
              </a:rPr>
              <a:t>освещаемом двумя источниками </a:t>
            </a:r>
            <a:r>
              <a:rPr lang="en-US" sz="2000" dirty="0" smtClean="0">
                <a:latin typeface="Cambria" pitchFamily="18" charset="0"/>
              </a:rPr>
              <a:t>S</a:t>
            </a:r>
            <a:r>
              <a:rPr lang="ru-RU" sz="2000" baseline="-25000" dirty="0" smtClean="0">
                <a:latin typeface="Cambria" pitchFamily="18" charset="0"/>
              </a:rPr>
              <a:t>1</a:t>
            </a:r>
            <a:r>
              <a:rPr lang="ru-RU" sz="2000" dirty="0" smtClean="0">
                <a:latin typeface="Cambria" pitchFamily="18" charset="0"/>
              </a:rPr>
              <a:t> и</a:t>
            </a:r>
            <a:r>
              <a:rPr lang="en-US" sz="2000" dirty="0" smtClean="0">
                <a:latin typeface="Cambria" pitchFamily="18" charset="0"/>
              </a:rPr>
              <a:t>  S</a:t>
            </a:r>
            <a:r>
              <a:rPr lang="ru-RU" sz="2000" baseline="-25000" dirty="0" smtClean="0">
                <a:latin typeface="Cambria" pitchFamily="18" charset="0"/>
              </a:rPr>
              <a:t>2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928802"/>
            <a:ext cx="228601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6256"/>
            <a:ext cx="228601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Управляющая кнопка: далее 13">
            <a:hlinkClick r:id="rId4" action="ppaction://hlinksldjump" highlightClick="1"/>
          </p:cNvPr>
          <p:cNvSpPr/>
          <p:nvPr/>
        </p:nvSpPr>
        <p:spPr>
          <a:xfrm>
            <a:off x="7286644" y="1357298"/>
            <a:ext cx="571504" cy="2857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5" action="ppaction://hlinksldjump" highlightClick="1"/>
          </p:cNvPr>
          <p:cNvSpPr/>
          <p:nvPr/>
        </p:nvSpPr>
        <p:spPr>
          <a:xfrm>
            <a:off x="1785918" y="3500438"/>
            <a:ext cx="571504" cy="2857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6" action="ppaction://hlinksldjump" highlightClick="1"/>
          </p:cNvPr>
          <p:cNvSpPr/>
          <p:nvPr/>
        </p:nvSpPr>
        <p:spPr>
          <a:xfrm>
            <a:off x="5500694" y="5286388"/>
            <a:ext cx="571504" cy="2857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5767897" cy="2987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4429132"/>
            <a:ext cx="850112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Солнечное затмение возникает тогда, когда Луна при своем движении вокруг Земли полностью или частично закрывает Солнце.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Во время солнечного затмения тень от Луны </a:t>
            </a: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падает на Землю.  В тех местах Земли, куда упала тень, будет наблюдаться </a:t>
            </a:r>
            <a:r>
              <a:rPr lang="ru-RU" sz="2000" i="1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полное затмение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Солнца</a:t>
            </a: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. В местах полутени только часть Солнца будет закрыта Луной, т.е. произойдет </a:t>
            </a:r>
            <a:r>
              <a:rPr lang="ru-RU" sz="2000" i="1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частичное затмение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+mj-cs"/>
              </a:rPr>
              <a:t>Солнца</a:t>
            </a: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. В остальных местах Земли затмения не будет.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7148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При движении вокруг Земли Луна может оказаться между Землей и Солнцем, и Земля между Луной и Солнцем.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ПРОЯВЛЕНИЕ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ЗАКОНА В МАСШТАБАХ ВСЕЛЕННОЙ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928670"/>
            <a:ext cx="828680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Во время ленного затмения Луна попадает в конус  тени, отбрасываемой Землей.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620771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5000636"/>
            <a:ext cx="814393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Если вся Луна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находится в области полной тени от Земли, наблюдается 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полное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лунное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затмение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Если Луна погружена в тень не вся, то наблюдается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частичное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лунное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затмение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ПРОЯВЛЕНИЕ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ЗАКОНА В МАСШТАБАХ ВСЕЛЕННОЙ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ПРОВЕРКА ПОНИМАНИЯ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64" y="1071546"/>
            <a:ext cx="8715436" cy="5572164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ru-RU" sz="2400" dirty="0" smtClean="0">
                <a:latin typeface="Cambria" pitchFamily="18" charset="0"/>
              </a:rPr>
              <a:t>	Что увидит космонавт, находясь  на Луне, в то время,</a:t>
            </a:r>
          </a:p>
          <a:p>
            <a:pPr marL="457200" indent="-457200" algn="just">
              <a:buNone/>
            </a:pPr>
            <a:r>
              <a:rPr lang="ru-RU" sz="2400" dirty="0" smtClean="0">
                <a:latin typeface="Cambria" pitchFamily="18" charset="0"/>
              </a:rPr>
              <a:t>Когда на Земле будет наблюдаться полное лунное затмение?</a:t>
            </a:r>
          </a:p>
          <a:p>
            <a:pPr marL="457200" indent="-457200" algn="just">
              <a:buNone/>
            </a:pPr>
            <a:endParaRPr lang="ru-RU" sz="2000" dirty="0" smtClean="0">
              <a:latin typeface="Cambria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507209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4429132"/>
            <a:ext cx="8286808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        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Задача № 2</a:t>
            </a:r>
          </a:p>
          <a:p>
            <a:pPr lvl="0" algn="just">
              <a:spcBef>
                <a:spcPct val="0"/>
              </a:spcBef>
              <a:defRPr/>
            </a:pPr>
            <a:endParaRPr lang="ru-RU" sz="1050" dirty="0" smtClean="0">
              <a:latin typeface="Cambria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</a:rPr>
              <a:t>	Уличный фонарь висит на столбе высотой Н = 6 м. Определите длину тени от метровой палки, которая воткнута в землю вертикально на расстоянии </a:t>
            </a:r>
            <a:r>
              <a:rPr lang="en-US" sz="2000" dirty="0" smtClean="0">
                <a:latin typeface="Cambria" pitchFamily="18" charset="0"/>
              </a:rPr>
              <a:t>L</a:t>
            </a:r>
            <a:r>
              <a:rPr lang="ru-RU" sz="2000" dirty="0" smtClean="0">
                <a:latin typeface="Cambria" pitchFamily="18" charset="0"/>
              </a:rPr>
              <a:t> = 3 м  от столба. Считать фонарь точечным источником света. Сделать чертеж к задаче.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071546"/>
            <a:ext cx="5143536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                                                              Задача № 1 </a:t>
            </a:r>
          </a:p>
          <a:p>
            <a:pPr lvl="0" algn="just">
              <a:spcBef>
                <a:spcPct val="0"/>
              </a:spcBef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Непрозрачный шар Ш освещается точечным источником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, который расположен на прямой,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проходящей через центр шара, перпендикулярно плоскости экрана Э. Постройте изображение тени от шара на экране. Вычислите радиус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R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тени, если расстояние от источника до экрана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L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= 1 м, а от центра шара до экрана  Н = 0,5 м. Радиус шара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r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= 20 см.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71546"/>
            <a:ext cx="2790828" cy="3207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ЗАКРЕПЛЕНИЕ</a:t>
            </a:r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3500430" y="3857628"/>
            <a:ext cx="428628" cy="2857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6929454" y="6143644"/>
            <a:ext cx="428628" cy="28575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8579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lang="ru-RU" sz="1200" dirty="0" smtClean="0">
              <a:latin typeface="Cambria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Cambria" pitchFamily="18" charset="0"/>
              </a:rPr>
              <a:t>§ 29 вопросы (у), 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Cambria" pitchFamily="18" charset="0"/>
              </a:rPr>
              <a:t>§ 30 подготовить рассказ о законе прямолинейного распространения света по обобщенному плану изучения физического закона.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Cambria" pitchFamily="18" charset="0"/>
              </a:rPr>
              <a:t>№ 126, 128.</a:t>
            </a:r>
          </a:p>
          <a:p>
            <a:pPr marL="514350" indent="-514350" algn="just"/>
            <a:r>
              <a:rPr lang="ru-RU" sz="2800" dirty="0" smtClean="0">
                <a:latin typeface="Cambria" pitchFamily="18" charset="0"/>
              </a:rPr>
              <a:t>4. По желанию выполнить экспериментальное задание к  § 30 (стр. 80).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8579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ОТВЕТЫ НА ВОПРОСЫ И ЗАДАЧИ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928802"/>
            <a:ext cx="814393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lang="ru-RU" sz="2400" dirty="0" smtClean="0">
                <a:latin typeface="Cambria" pitchFamily="18" charset="0"/>
              </a:rPr>
              <a:t>Радиатор центрального отопления создает невидимое – инфракрасное излучение, а горящая свеча – видимое излучение.</a:t>
            </a:r>
            <a:endParaRPr lang="ru-RU" sz="2000" dirty="0" smtClean="0">
              <a:latin typeface="Cambr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Управляющая кнопка: назад 8">
            <a:hlinkClick r:id="rId3" action="ppaction://hlinksldjump" highlightClick="1"/>
          </p:cNvPr>
          <p:cNvSpPr/>
          <p:nvPr/>
        </p:nvSpPr>
        <p:spPr>
          <a:xfrm>
            <a:off x="7786710" y="6143644"/>
            <a:ext cx="642942" cy="35719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71546"/>
            <a:ext cx="6429420" cy="2355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4181475" cy="175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44" y="1428736"/>
            <a:ext cx="2214578" cy="10715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itchFamily="18" charset="0"/>
              </a:rPr>
              <a:t>Рис. 1  Примеры световых явлений</a:t>
            </a:r>
            <a:endParaRPr lang="ru-RU" sz="1800" dirty="0"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1538" y="5572140"/>
            <a:ext cx="307183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Рис. </a:t>
            </a:r>
            <a:r>
              <a:rPr lang="ru-RU" dirty="0">
                <a:latin typeface="Cambria" pitchFamily="18" charset="0"/>
                <a:ea typeface="+mj-ea"/>
                <a:cs typeface="+mj-cs"/>
              </a:rPr>
              <a:t>2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Видимый свет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Световые явления изучаются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в разделе физики, называемом 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оптика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(от греч. </a:t>
            </a:r>
            <a:r>
              <a:rPr lang="ru-RU" sz="2600" dirty="0" smtClean="0">
                <a:latin typeface="Cambria" pitchFamily="18" charset="0"/>
                <a:ea typeface="+mj-ea"/>
                <a:cs typeface="+mj-cs"/>
              </a:rPr>
              <a:t>о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ptike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– </a:t>
            </a:r>
            <a:r>
              <a:rPr kumimoji="0" lang="ru-RU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наука о зрительном восприятии)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57752" y="3571876"/>
            <a:ext cx="407196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Опытным путем было установлено, что свет нагревает тела, на которые падает. Следовательно он передает этим телам энергию.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Свет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– э</a:t>
            </a:r>
            <a:r>
              <a:rPr lang="ru-RU" dirty="0" smtClean="0">
                <a:latin typeface="Cambria" pitchFamily="18" charset="0"/>
                <a:ea typeface="+mj-ea"/>
                <a:cs typeface="+mj-cs"/>
              </a:rPr>
              <a:t>то излучение, но лишь та его часть, которая воспринимается глазом. Поэтому свет еще называют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видимым излучением</a:t>
            </a:r>
            <a:r>
              <a:rPr lang="ru-RU" b="1" dirty="0" smtClean="0">
                <a:latin typeface="Cambria" pitchFamily="18" charset="0"/>
                <a:ea typeface="+mj-ea"/>
                <a:cs typeface="+mj-cs"/>
              </a:rPr>
              <a:t>.   </a:t>
            </a:r>
            <a:r>
              <a:rPr lang="ru-RU" dirty="0" smtClean="0">
                <a:latin typeface="Cambria" pitchFamily="18" charset="0"/>
                <a:ea typeface="+mj-ea"/>
                <a:cs typeface="+mj-cs"/>
              </a:rPr>
              <a:t>Диапазон частот видимого излучения: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itchFamily="18" charset="0"/>
                <a:ea typeface="+mj-ea"/>
                <a:cs typeface="+mj-cs"/>
              </a:rPr>
              <a:t>                 400 ТГц&lt; </a:t>
            </a:r>
            <a:r>
              <a:rPr lang="el-GR" b="1" dirty="0" smtClean="0">
                <a:latin typeface="Cambria" pitchFamily="18" charset="0"/>
                <a:ea typeface="+mj-ea"/>
                <a:cs typeface="+mj-cs"/>
              </a:rPr>
              <a:t>ν&lt;</a:t>
            </a:r>
            <a:r>
              <a:rPr lang="ru-RU" b="1" dirty="0" smtClean="0">
                <a:latin typeface="Cambria" pitchFamily="18" charset="0"/>
                <a:ea typeface="+mj-ea"/>
                <a:cs typeface="+mj-cs"/>
              </a:rPr>
              <a:t> 800 ТГц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8579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ОТВЕТЫ НА ВОПРОСЫ И ЗАДАЧИ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6314" y="3857628"/>
            <a:ext cx="4000528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lang="ru-RU" sz="2000" dirty="0" smtClean="0">
                <a:latin typeface="Cambria" pitchFamily="18" charset="0"/>
              </a:rPr>
              <a:t>Чтобы увидеть дерево </a:t>
            </a:r>
          </a:p>
          <a:p>
            <a:pPr marL="514350" indent="-514350"/>
            <a:r>
              <a:rPr lang="ru-RU" sz="2000" dirty="0" smtClean="0">
                <a:latin typeface="Cambria" pitchFamily="18" charset="0"/>
              </a:rPr>
              <a:t>целиком , глаз наблюдателя</a:t>
            </a:r>
          </a:p>
          <a:p>
            <a:pPr marL="514350" indent="-514350"/>
            <a:r>
              <a:rPr lang="ru-RU" sz="2000" dirty="0" smtClean="0">
                <a:latin typeface="Cambria" pitchFamily="18" charset="0"/>
              </a:rPr>
              <a:t>должен располагаться ближе к</a:t>
            </a:r>
          </a:p>
          <a:p>
            <a:pPr marL="514350" indent="-514350"/>
            <a:r>
              <a:rPr lang="ru-RU" sz="2000" dirty="0" smtClean="0">
                <a:latin typeface="Cambria" pitchFamily="18" charset="0"/>
              </a:rPr>
              <a:t>щели.</a:t>
            </a:r>
          </a:p>
          <a:p>
            <a:pPr algn="just">
              <a:spcBef>
                <a:spcPct val="0"/>
              </a:spcBef>
              <a:defRPr/>
            </a:pPr>
            <a:endParaRPr lang="ru-RU" sz="2000" dirty="0" smtClean="0">
              <a:latin typeface="Cambr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86190"/>
            <a:ext cx="3000396" cy="240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000108"/>
            <a:ext cx="3000396" cy="238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6215074" y="6000768"/>
            <a:ext cx="785818" cy="42862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8579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ОТВЕТЫ НА ВОПРОСЫ И ЗАДАЧИ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857364"/>
            <a:ext cx="41194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6215074" y="6000768"/>
            <a:ext cx="785818" cy="42862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Задача № 1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14298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РЕШЕНИЕ  ЗАДАЧ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8069737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Управляющая кнопка: назад 10">
            <a:hlinkClick r:id="rId4" action="ppaction://hlinksldjump" highlightClick="1"/>
          </p:cNvPr>
          <p:cNvSpPr/>
          <p:nvPr/>
        </p:nvSpPr>
        <p:spPr>
          <a:xfrm>
            <a:off x="6715140" y="6215082"/>
            <a:ext cx="785818" cy="42862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Задача № 2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85794"/>
            <a:ext cx="8286808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РЕШЕНИЕ  ЗАДАЧ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928802"/>
            <a:ext cx="814393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7917197" cy="35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Управляющая кнопка: назад 13">
            <a:hlinkClick r:id="rId4" action="ppaction://hlinksldjump" highlightClick="1"/>
          </p:cNvPr>
          <p:cNvSpPr/>
          <p:nvPr/>
        </p:nvSpPr>
        <p:spPr>
          <a:xfrm>
            <a:off x="7286644" y="6072206"/>
            <a:ext cx="785818" cy="42862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324566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643446"/>
            <a:ext cx="298571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72008"/>
            <a:ext cx="207434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28992" y="5429264"/>
            <a:ext cx="2214578" cy="93978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ambria" pitchFamily="18" charset="0"/>
              </a:rPr>
              <a:t>Рис. 3  Виды источников света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214290"/>
            <a:ext cx="857256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Тела, от которых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исходит свет, называют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источниками света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</a:t>
            </a:r>
            <a:r>
              <a:rPr lang="ru-RU" sz="1600" dirty="0" smtClean="0">
                <a:latin typeface="Cambria" pitchFamily="18" charset="0"/>
                <a:ea typeface="+mj-ea"/>
                <a:cs typeface="+mj-cs"/>
              </a:rPr>
              <a:t>По происхождению 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их можно разделить на </a:t>
            </a:r>
            <a:r>
              <a:rPr kumimoji="0" lang="ru-RU" sz="16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искусственные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(созданные человеком) и </a:t>
            </a:r>
            <a:r>
              <a:rPr kumimoji="0" lang="ru-RU" sz="16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естественные 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(созданные природой). Искусственные источники света, в зависимости от того,  какой процесс лежит в основе получения излучения, делян на </a:t>
            </a:r>
            <a:r>
              <a:rPr kumimoji="0" lang="ru-RU" sz="16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тепловые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и </a:t>
            </a:r>
            <a:r>
              <a:rPr kumimoji="0" lang="ru-RU" sz="16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люминесцирующие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357430"/>
            <a:ext cx="2500330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Источники света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3286124"/>
            <a:ext cx="2071702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искусственные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1500174"/>
            <a:ext cx="2000264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естественные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3857628"/>
            <a:ext cx="2643206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люминесцирующие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3929066"/>
            <a:ext cx="1571636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тепловые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8504958" flipV="1">
            <a:off x="2520447" y="2134781"/>
            <a:ext cx="365521" cy="45719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973036" flipV="1">
            <a:off x="2596381" y="3059982"/>
            <a:ext cx="365521" cy="45719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301547" flipV="1">
            <a:off x="4975363" y="3823236"/>
            <a:ext cx="365521" cy="45719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250459" flipV="1">
            <a:off x="2610616" y="3832203"/>
            <a:ext cx="365521" cy="45719"/>
          </a:xfrm>
          <a:prstGeom prst="right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357430"/>
            <a:ext cx="3929090" cy="3141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5572140"/>
            <a:ext cx="614366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Рис. </a:t>
            </a:r>
            <a:r>
              <a:rPr lang="ru-RU" dirty="0">
                <a:latin typeface="Cambria" pitchFamily="18" charset="0"/>
                <a:ea typeface="+mj-ea"/>
                <a:cs typeface="+mj-cs"/>
              </a:rPr>
              <a:t>4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Пучок света и световые лучи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571480"/>
            <a:ext cx="8715436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Источники излучают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свет во всех направлениях в пространстве. Если включить карманный фонарь, то его корпус будет ограничивать световой поток и свет будет распространяться в виде 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светового пучка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, расширяющегося по мере удаления от источника. Линии, вдоль которых распространяется свет, называют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световыми лучами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85992"/>
            <a:ext cx="433390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14414" y="5643578"/>
            <a:ext cx="67865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Рис. 5   Независимость распространения света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285728"/>
            <a:ext cx="8715436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Если два источника света расположить так, чтобы световые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пучки, создаваемые ими пересекались, то видно, что после пересечения какого-либо искажения изображений на экране не происходит. Следовательно, 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световые пучки, пересекаясь, не влияют друг на друга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 Однако такая независимость распространения света справедлива только для световых пучков небольшой интенсивности.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4810" y="714356"/>
            <a:ext cx="464347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Электрическая лампочка испускает пучок света, направленный на экран.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364333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6248" y="2357430"/>
            <a:ext cx="4572032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Между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источником света и экраном расположим три листа картона с отверстиями вдоль одной прямой так, чтобы на экране появилось пятно света. 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60674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86248" y="4714884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 smtClean="0">
                <a:latin typeface="Cambria" pitchFamily="18" charset="0"/>
              </a:rPr>
              <a:t>	Сдвинем в сторону один из листов. Отверстия больше не будут находиться на одной прямой, и свет не достигнет экрана. Следовательно, </a:t>
            </a:r>
            <a:r>
              <a:rPr lang="ru-RU" sz="2000" i="1" dirty="0" smtClean="0">
                <a:latin typeface="Cambria" pitchFamily="18" charset="0"/>
              </a:rPr>
              <a:t>свет распространяется прямолинейно.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3643338" cy="203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43611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2844" y="571480"/>
            <a:ext cx="350046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Закон прямолинейного распространения света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496" y="428604"/>
            <a:ext cx="4857784" cy="9286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Свет в прозрачной однородной среде распространяется прямолинейно.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29190" y="2071678"/>
            <a:ext cx="4000528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Cambria" pitchFamily="18" charset="0"/>
                <a:ea typeface="+mj-ea"/>
                <a:cs typeface="+mj-cs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Закон прямолинейного распространения света </a:t>
            </a:r>
            <a:r>
              <a:rPr lang="ru-RU" sz="2000" dirty="0" smtClean="0">
                <a:latin typeface="Cambria" pitchFamily="18" charset="0"/>
                <a:ea typeface="+mj-ea"/>
                <a:cs typeface="+mj-cs"/>
              </a:rPr>
              <a:t>б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ыл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впервые сформулирован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Евклидом в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III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в. до н.э.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72066" y="3143248"/>
            <a:ext cx="3857652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Древние греки и египтяне использовали закон прямолинейного распространения света для установления колонн по одной прямой. Колонны располагались так, чтобы из-за ближайшей к глазу колонны не были видны все остальные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3357554" y="785794"/>
            <a:ext cx="571504" cy="2857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sz="2800" b="1" smtClean="0">
                <a:solidFill>
                  <a:srgbClr val="C00000"/>
                </a:solidFill>
                <a:latin typeface="Cambria" pitchFamily="18" charset="0"/>
              </a:rPr>
              <a:t>Следствием</a:t>
            </a:r>
            <a:endParaRPr lang="ru-RU" sz="2800" dirty="0" smtClean="0">
              <a:solidFill>
                <a:srgbClr val="003300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Cambria" pitchFamily="18" charset="0"/>
              </a:rPr>
              <a:t>прямолинейного распространения света является</a:t>
            </a:r>
          </a:p>
          <a:p>
            <a:pPr>
              <a:buNone/>
            </a:pPr>
            <a:endParaRPr lang="ru-RU" sz="14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Cambria" pitchFamily="18" charset="0"/>
              </a:rPr>
              <a:t>   образование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тени</a:t>
            </a:r>
            <a:r>
              <a:rPr lang="ru-RU" sz="2800" dirty="0" smtClean="0">
                <a:latin typeface="Cambria" pitchFamily="18" charset="0"/>
              </a:rPr>
              <a:t> за освещаемым предметом</a:t>
            </a:r>
          </a:p>
          <a:p>
            <a:pPr algn="ctr">
              <a:buNone/>
            </a:pPr>
            <a:r>
              <a:rPr lang="ru-RU" sz="2800" dirty="0" smtClean="0">
                <a:latin typeface="Cambria" pitchFamily="18" charset="0"/>
              </a:rPr>
              <a:t>   или тени, окруженной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полутенью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1876"/>
            <a:ext cx="357190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3143272" cy="2052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9058" y="1285860"/>
            <a:ext cx="493874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Возьмем в качестве источника света электрическую лампочку. Разместим между ней и экраном различные предметы. На экране появляется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тень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от этих тел.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3143272" cy="208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3143272" cy="2086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071934" y="3429000"/>
            <a:ext cx="4786346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Тень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– это область пространства, в которую не попадают лучи света от источника.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6182" y="142852"/>
            <a:ext cx="5357818" cy="7143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003300"/>
                </a:solidFill>
                <a:latin typeface="Cambria" pitchFamily="18" charset="0"/>
              </a:rPr>
              <a:t>        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ОБРАЗОВАНИЕ ТЕНИ ЗА ОСВЕЩЕННЫМ ПРЕДМЕТОМ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342</Words>
  <Application>Microsoft Office PowerPoint</Application>
  <PresentationFormat>Экран (4:3)</PresentationFormat>
  <Paragraphs>111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 ТЕМА   УРОКА</vt:lpstr>
      <vt:lpstr>Рис. 1  Примеры световых явлений</vt:lpstr>
      <vt:lpstr>Рис. 3  Виды источников света</vt:lpstr>
      <vt:lpstr>Слайд 4</vt:lpstr>
      <vt:lpstr>Слайд 5</vt:lpstr>
      <vt:lpstr>Слайд 6</vt:lpstr>
      <vt:lpstr>Слайд 7</vt:lpstr>
      <vt:lpstr>Слайд 8</vt:lpstr>
      <vt:lpstr>         ОБРАЗОВАНИЕ ТЕНИ ЗА ОСВЕЩЕННЫМ ПРЕДМЕТОМ</vt:lpstr>
      <vt:lpstr>Слайд 10</vt:lpstr>
      <vt:lpstr>         ОБРАЗОВАНИЕ ТЕНИ, ОКРУЖЕННОЙ ПОЛУТЕНЬЮ , ЗА ОСВЕЩЕННЫМ ПРЕДМЕТОМ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x64</cp:lastModifiedBy>
  <cp:revision>122</cp:revision>
  <dcterms:created xsi:type="dcterms:W3CDTF">2011-09-25T06:17:08Z</dcterms:created>
  <dcterms:modified xsi:type="dcterms:W3CDTF">2023-09-13T15:15:13Z</dcterms:modified>
</cp:coreProperties>
</file>