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70" r:id="rId2"/>
    <p:sldId id="269" r:id="rId3"/>
    <p:sldId id="272" r:id="rId4"/>
    <p:sldId id="282" r:id="rId5"/>
    <p:sldId id="283" r:id="rId6"/>
    <p:sldId id="284" r:id="rId7"/>
    <p:sldId id="285" r:id="rId8"/>
    <p:sldId id="288" r:id="rId9"/>
    <p:sldId id="287" r:id="rId10"/>
    <p:sldId id="286" r:id="rId11"/>
    <p:sldId id="289" r:id="rId12"/>
    <p:sldId id="290" r:id="rId13"/>
    <p:sldId id="263" r:id="rId14"/>
    <p:sldId id="278" r:id="rId1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452-C9DE-4F96-8B78-AC7845D1D7A8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9BBF-33DD-4070-A630-19380693B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452-C9DE-4F96-8B78-AC7845D1D7A8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9BBF-33DD-4070-A630-19380693B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452-C9DE-4F96-8B78-AC7845D1D7A8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9BBF-33DD-4070-A630-19380693B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452-C9DE-4F96-8B78-AC7845D1D7A8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9BBF-33DD-4070-A630-19380693B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452-C9DE-4F96-8B78-AC7845D1D7A8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9BBF-33DD-4070-A630-19380693B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452-C9DE-4F96-8B78-AC7845D1D7A8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9BBF-33DD-4070-A630-19380693B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452-C9DE-4F96-8B78-AC7845D1D7A8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9BBF-33DD-4070-A630-19380693B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452-C9DE-4F96-8B78-AC7845D1D7A8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9BBF-33DD-4070-A630-19380693B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452-C9DE-4F96-8B78-AC7845D1D7A8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9BBF-33DD-4070-A630-19380693B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452-C9DE-4F96-8B78-AC7845D1D7A8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9BBF-33DD-4070-A630-19380693B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452-C9DE-4F96-8B78-AC7845D1D7A8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9BBF-33DD-4070-A630-19380693B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C17452-C9DE-4F96-8B78-AC7845D1D7A8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5F9BBF-33DD-4070-A630-19380693B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29600" cy="39604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Утконос – удивительное животное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нашей планеты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4005064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втор работы:  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Сельхов Дмитрий,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ученик 7 Б класса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МОУ СОШ №3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Научный руководитель :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Вихарева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Любовь Юрьевна,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 биологии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6309320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Тверь,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pic>
        <p:nvPicPr>
          <p:cNvPr id="1026" name="Рисунок 34" descr="Описание: utkonos-zhivotnoe-gde-zhivet-deteny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3302206" cy="321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328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Размножение утконоса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412776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68D11"/>
                </a:solidFill>
              </a:rPr>
              <a:t> </a:t>
            </a:r>
          </a:p>
          <a:p>
            <a:r>
              <a:rPr lang="ru-RU" dirty="0" smtClean="0">
                <a:solidFill>
                  <a:srgbClr val="568D11"/>
                </a:solidFill>
              </a:rPr>
              <a:t>Самка утконоса начинает откладывать яйца в норе через 2-4 недели после спаривания. Чаще всего она откладывает 2 яйца, но может отложить и 3 штуки.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1317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68D11"/>
                </a:solidFill>
              </a:rPr>
              <a:t>Развиваются детеныши на протяжении 12-14 дней.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421674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328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Размножение утконоса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0768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68D11"/>
                </a:solidFill>
              </a:rPr>
              <a:t>Вылупившийся </a:t>
            </a:r>
            <a:r>
              <a:rPr lang="ru-RU" dirty="0" err="1" smtClean="0">
                <a:solidFill>
                  <a:srgbClr val="568D11"/>
                </a:solidFill>
              </a:rPr>
              <a:t>утконосик</a:t>
            </a:r>
            <a:r>
              <a:rPr lang="ru-RU" dirty="0" smtClean="0">
                <a:solidFill>
                  <a:srgbClr val="568D11"/>
                </a:solidFill>
              </a:rPr>
              <a:t> не имеет волосяного покрова, слепой, в длину примерно 25 мм.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86916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68D11"/>
                </a:solidFill>
              </a:rPr>
              <a:t>На 11 день у малышей начинают открываться глаза</a:t>
            </a:r>
            <a:r>
              <a:rPr lang="ru-RU" dirty="0">
                <a:solidFill>
                  <a:srgbClr val="568D11"/>
                </a:solidFill>
              </a:rPr>
              <a:t>.</a:t>
            </a:r>
            <a:r>
              <a:rPr lang="ru-RU" dirty="0" smtClean="0">
                <a:solidFill>
                  <a:srgbClr val="568D11"/>
                </a:solidFill>
              </a:rPr>
              <a:t> В возрасте 17 недель они начинают знакомиться с охотой и выходят из норы. Половозрелым потомство утконоса считается, только достигнув возраста 1 года.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3921957" cy="30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328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способы охраны утконоса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28800"/>
            <a:ext cx="8136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568D11"/>
                </a:solidFill>
                <a:latin typeface="Times New Roman" pitchFamily="18" charset="0"/>
                <a:cs typeface="Times New Roman" pitchFamily="18" charset="0"/>
              </a:rPr>
              <a:t>Создание  специальных заповедников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568D11"/>
                </a:solidFill>
                <a:latin typeface="Times New Roman" pitchFamily="18" charset="0"/>
                <a:cs typeface="Times New Roman" pitchFamily="18" charset="0"/>
              </a:rPr>
              <a:t>Выделение больших участков земли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568D11"/>
                </a:solidFill>
                <a:latin typeface="Times New Roman" pitchFamily="18" charset="0"/>
                <a:cs typeface="Times New Roman" pitchFamily="18" charset="0"/>
              </a:rPr>
              <a:t>Ограждение территорий от внешнего вмешательства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568D11"/>
                </a:solidFill>
                <a:latin typeface="Times New Roman" pitchFamily="18" charset="0"/>
                <a:cs typeface="Times New Roman" pitchFamily="18" charset="0"/>
              </a:rPr>
              <a:t>Расселение животных на территории зоопарка</a:t>
            </a:r>
          </a:p>
          <a:p>
            <a:endParaRPr lang="ru-RU" sz="2400" dirty="0" smtClean="0">
              <a:solidFill>
                <a:srgbClr val="568D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568D11"/>
                </a:solidFill>
                <a:latin typeface="Times New Roman" pitchFamily="18" charset="0"/>
                <a:cs typeface="Times New Roman" pitchFamily="18" charset="0"/>
              </a:rPr>
              <a:t>Утконос занесен в Красную книгу Комиссии Международного союза охраны природы как животное, находящееся на стадии полного исчезновения вида.</a:t>
            </a:r>
          </a:p>
          <a:p>
            <a:endParaRPr lang="ru-RU" dirty="0" smtClean="0">
              <a:solidFill>
                <a:srgbClr val="568D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1196752"/>
            <a:ext cx="6957392" cy="388843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2600" dirty="0">
                <a:solidFill>
                  <a:srgbClr val="568D1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600" dirty="0" smtClean="0">
                <a:solidFill>
                  <a:srgbClr val="568D11"/>
                </a:solidFill>
                <a:latin typeface="Times New Roman" pitchFamily="18" charset="0"/>
                <a:cs typeface="Times New Roman" pitchFamily="18" charset="0"/>
              </a:rPr>
              <a:t>тконос очень важный биологический вид.</a:t>
            </a:r>
          </a:p>
          <a:p>
            <a:pPr marL="0">
              <a:buNone/>
            </a:pPr>
            <a:r>
              <a:rPr lang="ru-RU" sz="2600" dirty="0" smtClean="0">
                <a:solidFill>
                  <a:srgbClr val="568D11"/>
                </a:solidFill>
                <a:latin typeface="Times New Roman" pitchFamily="18" charset="0"/>
                <a:cs typeface="Times New Roman" pitchFamily="18" charset="0"/>
              </a:rPr>
              <a:t>Наличие у утконоса признаков рептилий, птиц и млекопитающих, свидетельствует о том, что живые существа происходят от общего предка.</a:t>
            </a:r>
          </a:p>
          <a:p>
            <a:pPr marL="0">
              <a:buNone/>
            </a:pPr>
            <a:r>
              <a:rPr lang="ru-RU" sz="2600" dirty="0" smtClean="0">
                <a:solidFill>
                  <a:srgbClr val="568D11"/>
                </a:solidFill>
                <a:latin typeface="Times New Roman" pitchFamily="18" charset="0"/>
                <a:cs typeface="Times New Roman" pitchFamily="18" charset="0"/>
              </a:rPr>
              <a:t>Утконос чрезвычайно уникальное животное.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68\Desktop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4554645" cy="283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7520623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372168"/>
            <a:ext cx="812628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712968" cy="56166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Цель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зучить образ жизни и происхождение редкого вида животных  Красной книги – утконосов, и рассказать школьникам об его образе жизни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Задачи :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ru-RU" sz="2100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зучить различные информационные источники по данной теме;</a:t>
            </a:r>
          </a:p>
          <a:p>
            <a:pPr lvl="1"/>
            <a:r>
              <a:rPr lang="ru-RU" sz="2100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ыполнить анализ полученной информации и выбрать наиболее важную и необычную информацию о данном виде животных; </a:t>
            </a:r>
            <a:endParaRPr lang="ru-RU" sz="2100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ru-RU" sz="2100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зучить способ сохранения утконосов и рассказать о полученных знаниях на уроке и открытых мероприятиях.</a:t>
            </a:r>
            <a:endParaRPr lang="ru-RU" sz="21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328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568D11"/>
                </a:solidFill>
                <a:effectLst/>
              </a:rPr>
              <a:t>Образ жизни и среда обитания утконоса</a:t>
            </a:r>
            <a:endParaRPr lang="ru-RU" sz="2400" dirty="0">
              <a:solidFill>
                <a:srgbClr val="568D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7281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68D11"/>
                </a:solidFill>
              </a:rPr>
              <a:t>Это одни из самых древних видов животных в мире, которые дожили до наших дней. Их возраст составляет более 200 миллионов лет.</a:t>
            </a:r>
          </a:p>
          <a:p>
            <a:endParaRPr lang="ru-RU" dirty="0" smtClean="0">
              <a:solidFill>
                <a:srgbClr val="568D11"/>
              </a:solidFill>
            </a:endParaRPr>
          </a:p>
        </p:txBody>
      </p:sp>
      <p:pic>
        <p:nvPicPr>
          <p:cNvPr id="2050" name="Рисунок 16" descr="Описание: na-kakom-materike-zhivet-utko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678602" cy="312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6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328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Биология утконоса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4744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68D11"/>
                </a:solidFill>
              </a:rPr>
              <a:t>Утконос является одним из двух животных на планете Земля, которые являются яйцекладущим млекопитающим. Второе такое животное - ехидна.</a:t>
            </a:r>
          </a:p>
          <a:p>
            <a:endParaRPr lang="ru-RU" dirty="0" smtClean="0">
              <a:solidFill>
                <a:srgbClr val="568D11"/>
              </a:solidFill>
            </a:endParaRPr>
          </a:p>
          <a:p>
            <a:endParaRPr lang="ru-RU" dirty="0" smtClean="0">
              <a:solidFill>
                <a:srgbClr val="568D11"/>
              </a:solidFill>
            </a:endParaRPr>
          </a:p>
          <a:p>
            <a:endParaRPr lang="ru-RU" dirty="0">
              <a:solidFill>
                <a:srgbClr val="568D11"/>
              </a:solidFill>
            </a:endParaRPr>
          </a:p>
          <a:p>
            <a:endParaRPr lang="ru-RU" dirty="0" smtClean="0">
              <a:solidFill>
                <a:srgbClr val="568D11"/>
              </a:solidFill>
            </a:endParaRPr>
          </a:p>
          <a:p>
            <a:endParaRPr lang="ru-RU" dirty="0">
              <a:solidFill>
                <a:srgbClr val="568D11"/>
              </a:solidFill>
            </a:endParaRPr>
          </a:p>
          <a:p>
            <a:endParaRPr lang="ru-RU" dirty="0" smtClean="0">
              <a:solidFill>
                <a:srgbClr val="568D11"/>
              </a:solidFill>
            </a:endParaRPr>
          </a:p>
          <a:p>
            <a:endParaRPr lang="ru-RU" dirty="0" smtClean="0">
              <a:solidFill>
                <a:srgbClr val="568D11"/>
              </a:solidFill>
            </a:endParaRPr>
          </a:p>
          <a:p>
            <a:endParaRPr lang="ru-RU" dirty="0">
              <a:solidFill>
                <a:srgbClr val="568D11"/>
              </a:solidFill>
            </a:endParaRPr>
          </a:p>
          <a:p>
            <a:endParaRPr lang="ru-RU" dirty="0" smtClean="0">
              <a:solidFill>
                <a:srgbClr val="568D11"/>
              </a:solidFill>
            </a:endParaRPr>
          </a:p>
          <a:p>
            <a:endParaRPr lang="ru-RU" dirty="0">
              <a:solidFill>
                <a:srgbClr val="568D11"/>
              </a:solidFill>
            </a:endParaRPr>
          </a:p>
          <a:p>
            <a:endParaRPr lang="ru-RU" dirty="0" smtClean="0">
              <a:solidFill>
                <a:srgbClr val="568D11"/>
              </a:solidFill>
            </a:endParaRPr>
          </a:p>
          <a:p>
            <a:endParaRPr lang="ru-RU" dirty="0" smtClean="0">
              <a:solidFill>
                <a:srgbClr val="568D11"/>
              </a:solidFill>
            </a:endParaRPr>
          </a:p>
          <a:p>
            <a:r>
              <a:rPr lang="ru-RU" dirty="0" smtClean="0">
                <a:solidFill>
                  <a:srgbClr val="568D11"/>
                </a:solidFill>
              </a:rPr>
              <a:t>В настоящее время эти зверьки выделены в семейство </a:t>
            </a:r>
            <a:r>
              <a:rPr lang="ru-RU" dirty="0" err="1" smtClean="0">
                <a:solidFill>
                  <a:srgbClr val="568D11"/>
                </a:solidFill>
              </a:rPr>
              <a:t>утконосовых</a:t>
            </a:r>
            <a:r>
              <a:rPr lang="ru-RU" dirty="0">
                <a:solidFill>
                  <a:srgbClr val="568D11"/>
                </a:solidFill>
              </a:rPr>
              <a:t> </a:t>
            </a:r>
            <a:r>
              <a:rPr lang="ru-RU" dirty="0" smtClean="0">
                <a:solidFill>
                  <a:srgbClr val="568D11"/>
                </a:solidFill>
              </a:rPr>
              <a:t>и </a:t>
            </a:r>
            <a:r>
              <a:rPr lang="ru-RU" dirty="0" err="1" smtClean="0">
                <a:solidFill>
                  <a:srgbClr val="568D11"/>
                </a:solidFill>
              </a:rPr>
              <a:t>ехидновые</a:t>
            </a:r>
            <a:r>
              <a:rPr lang="ru-RU" dirty="0" smtClean="0">
                <a:solidFill>
                  <a:srgbClr val="568D11"/>
                </a:solidFill>
              </a:rPr>
              <a:t>, которые принадлежит к отряду однопроходных и являются одними из древних примитивных млекопитающих.</a:t>
            </a:r>
            <a:endParaRPr lang="ru-RU" dirty="0">
              <a:solidFill>
                <a:srgbClr val="568D11"/>
              </a:solidFill>
            </a:endParaRPr>
          </a:p>
        </p:txBody>
      </p:sp>
      <p:pic>
        <p:nvPicPr>
          <p:cNvPr id="3074" name="Picture 2" descr="C:\k\794e577c8ed824b5a62ab7a552704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96" y="2276732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68\Desktop\546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272111" cy="22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328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Ареал обитания утконоса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916832"/>
            <a:ext cx="42484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568D11"/>
                </a:solidFill>
              </a:rPr>
              <a:t>Утконос обитает на востоке Австралии, на острове Кенгуру и в Тасмании, который находится в 240 км от австралийского побережья в сторону Антарктиды. </a:t>
            </a:r>
          </a:p>
          <a:p>
            <a:endParaRPr lang="ru-RU" dirty="0" smtClean="0">
              <a:solidFill>
                <a:srgbClr val="568D11"/>
              </a:solidFill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55920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328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тела утконоса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484784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68D11"/>
                </a:solidFill>
              </a:rPr>
              <a:t>Тело утконоса плотно сбитое, коротконогое, покрыто густой шерстью, приятной на ощупь.</a:t>
            </a:r>
          </a:p>
          <a:p>
            <a:r>
              <a:rPr lang="ru-RU" dirty="0" smtClean="0">
                <a:solidFill>
                  <a:srgbClr val="568D11"/>
                </a:solidFill>
              </a:rPr>
              <a:t>Длина тела от 30 до 40 см (самцы на треть крупнее самок);</a:t>
            </a:r>
          </a:p>
          <a:p>
            <a:r>
              <a:rPr lang="ru-RU" dirty="0" smtClean="0">
                <a:solidFill>
                  <a:srgbClr val="568D11"/>
                </a:solidFill>
              </a:rPr>
              <a:t>Длина хвоста – 15 см;</a:t>
            </a:r>
          </a:p>
          <a:p>
            <a:r>
              <a:rPr lang="ru-RU" dirty="0" smtClean="0">
                <a:solidFill>
                  <a:srgbClr val="568D11"/>
                </a:solidFill>
              </a:rPr>
              <a:t>Вес – около 2 кг.</a:t>
            </a:r>
          </a:p>
          <a:p>
            <a:endParaRPr lang="ru-RU" dirty="0" smtClean="0">
              <a:solidFill>
                <a:srgbClr val="568D11"/>
              </a:solidFill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95103"/>
            <a:ext cx="4104457" cy="319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328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Клюв утконоса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02688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68D11"/>
                </a:solidFill>
              </a:rPr>
              <a:t>Клюв утконоса мягкий и гибкий. При этом, как и у утки, он плоский и широкий: при длине в 65 мм, ширина его составляет 50 мм. </a:t>
            </a:r>
          </a:p>
          <a:p>
            <a:endParaRPr lang="ru-RU" dirty="0" smtClean="0">
              <a:solidFill>
                <a:srgbClr val="568D1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262866" cy="273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Рисунок 32" descr="Описание: utkonos-v-avstral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2173"/>
            <a:ext cx="4427984" cy="332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328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Яд утконоса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340768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568D11"/>
              </a:solidFill>
            </a:endParaRPr>
          </a:p>
          <a:p>
            <a:r>
              <a:rPr lang="ru-RU" dirty="0" smtClean="0">
                <a:solidFill>
                  <a:srgbClr val="568D11"/>
                </a:solidFill>
              </a:rPr>
              <a:t>Каждая шпора связана протоком с бедренной железой, в которой во время брачного сезона вырабатывается яд. Самцы пользуются шпорами во время брачных поединков. Яд утконоса способен убить небольшое животное</a:t>
            </a:r>
            <a:r>
              <a:rPr lang="ru-RU" dirty="0">
                <a:solidFill>
                  <a:srgbClr val="568D11"/>
                </a:solidFill>
              </a:rPr>
              <a:t>.</a:t>
            </a:r>
            <a:r>
              <a:rPr lang="ru-RU" dirty="0" smtClean="0">
                <a:solidFill>
                  <a:srgbClr val="568D11"/>
                </a:solidFill>
              </a:rPr>
              <a:t> Для человека яд не будет смертельным.</a:t>
            </a:r>
            <a:endParaRPr lang="ru-RU" dirty="0">
              <a:solidFill>
                <a:srgbClr val="568D1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3096344" cy="249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11483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328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питания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556792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68D11"/>
                </a:solidFill>
              </a:rPr>
              <a:t>Охоту утконос открывает поздним вечером. За сутки ему необходимо поглощать 1/4 от своего общего веса.  </a:t>
            </a:r>
          </a:p>
          <a:p>
            <a:endParaRPr lang="ru-RU" dirty="0" smtClean="0">
              <a:solidFill>
                <a:srgbClr val="568D11"/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00506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568D11"/>
              </a:solidFill>
            </a:endParaRPr>
          </a:p>
          <a:p>
            <a:r>
              <a:rPr lang="ru-RU" dirty="0" smtClean="0">
                <a:solidFill>
                  <a:srgbClr val="568D11"/>
                </a:solidFill>
              </a:rPr>
              <a:t>Рацион млекопитающего: ракообразные, насекомые, лягушки, улитки, черви, рыба мелких пород, водоросли.</a:t>
            </a:r>
          </a:p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072" y="1916832"/>
            <a:ext cx="40696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1097</TotalTime>
  <Words>473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 </vt:lpstr>
      <vt:lpstr>Образ жизни и среда обитания утконоса</vt:lpstr>
      <vt:lpstr>Биология утконоса</vt:lpstr>
      <vt:lpstr>Ареал обитания утконоса</vt:lpstr>
      <vt:lpstr>Строение тела утконоса</vt:lpstr>
      <vt:lpstr>Клюв утконоса</vt:lpstr>
      <vt:lpstr>Яд утконоса</vt:lpstr>
      <vt:lpstr>Особенности питания</vt:lpstr>
      <vt:lpstr>Размножение утконоса</vt:lpstr>
      <vt:lpstr>Размножение утконоса</vt:lpstr>
      <vt:lpstr>Современные способы охраны утконоса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  средняя общеобразовательная школа №3</dc:title>
  <dc:creator>Fox_XX</dc:creator>
  <cp:lastModifiedBy>68</cp:lastModifiedBy>
  <cp:revision>48</cp:revision>
  <dcterms:created xsi:type="dcterms:W3CDTF">2022-10-09T16:06:52Z</dcterms:created>
  <dcterms:modified xsi:type="dcterms:W3CDTF">2023-03-10T06:24:17Z</dcterms:modified>
</cp:coreProperties>
</file>