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336" r:id="rId8"/>
    <p:sldId id="264" r:id="rId9"/>
    <p:sldId id="263" r:id="rId10"/>
    <p:sldId id="337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9" r:id="rId24"/>
    <p:sldId id="265" r:id="rId25"/>
    <p:sldId id="266" r:id="rId26"/>
    <p:sldId id="267" r:id="rId27"/>
    <p:sldId id="345" r:id="rId28"/>
    <p:sldId id="268" r:id="rId29"/>
    <p:sldId id="271" r:id="rId30"/>
    <p:sldId id="272" r:id="rId31"/>
    <p:sldId id="340" r:id="rId32"/>
    <p:sldId id="274" r:id="rId33"/>
    <p:sldId id="344" r:id="rId34"/>
    <p:sldId id="346" r:id="rId35"/>
    <p:sldId id="347" r:id="rId36"/>
    <p:sldId id="34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5CC20B-D650-4D04-B207-0425516D4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93299-A03E-4BBE-86F4-583DEDBBB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A0157-12DD-4E2D-9C10-1FD51038BD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67177-0D5C-4D8D-82E2-B10F3400C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B28D5-3196-422E-97D4-34C2543E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9F4D-D6AA-4B17-A381-0BD642368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28EC2B1-0C92-499B-ACAC-329A7B5F0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95FBD-C55C-4F0C-B799-9682059AAB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1B77F-05CA-4B53-A80D-64029280D9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8E1C2-49CD-49D6-9958-D47CF3854B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16AE9-4E78-4767-8C67-D71C17AFFF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A2D51-7CD6-41B1-A7E0-C6CFFDE2E2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0C937DD-E90B-44E2-AB49-F058F12C1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12AADE-7313-4FE3-BE83-9A55C19DA0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6B7C2E-B783-4EF3-94EB-DB9BBC151F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561263" cy="1752600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Начало 8 сентября 1941 года Закончилось 27 января 1944 года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b="1" dirty="0" smtClean="0">
                <a:solidFill>
                  <a:srgbClr val="CC0000"/>
                </a:solidFill>
              </a:rPr>
              <a:t>Блокада Ленинграда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25202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</a:rPr>
              <a:t>Фашистским  войскам  не  удалось  взять  город  с ходу. Гитлеровцы решили захватить город измором устроив ее полную блокаду. </a:t>
            </a:r>
            <a:br>
              <a:rPr lang="ru-RU" sz="3200" b="1" dirty="0" smtClean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Погибшие немцы к подступах Ленинграда.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292" name="Picture 8" descr="ww2-5-0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504" y="2204864"/>
            <a:ext cx="4631337" cy="2880320"/>
          </a:xfrm>
        </p:spPr>
      </p:pic>
      <p:pic>
        <p:nvPicPr>
          <p:cNvPr id="12291" name="Picture 7" descr="ww2-5-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1468" y="4077072"/>
            <a:ext cx="4502532" cy="2780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фашист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" y="642938"/>
            <a:ext cx="846613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C0000"/>
                </a:solidFill>
              </a:rPr>
              <a:t>Немецкие  солдаты  на  берегу  Невы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сраженияза ленингра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500313"/>
            <a:ext cx="554196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072063" y="188913"/>
            <a:ext cx="4071937" cy="11684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Бои  в  подступах  Ленинграда</a:t>
            </a:r>
          </a:p>
        </p:txBody>
      </p:sp>
      <p:pic>
        <p:nvPicPr>
          <p:cNvPr id="14340" name="Picture 10" descr="Рисунок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14313"/>
            <a:ext cx="4824413" cy="32146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с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620713"/>
            <a:ext cx="748823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2"/>
            <a:ext cx="9144000" cy="64779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C0000"/>
                </a:solidFill>
              </a:rPr>
              <a:t>Бои  подступах  к  Ленинграду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Главное  вооружение  противников</a:t>
            </a: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</a:rPr>
              <a:t>Германской  армии  Красной армии</a:t>
            </a:r>
          </a:p>
        </p:txBody>
      </p:sp>
      <p:pic>
        <p:nvPicPr>
          <p:cNvPr id="16387" name="Picture 7" descr="mauser_main_5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700213"/>
            <a:ext cx="4321175" cy="1676400"/>
          </a:xfrm>
        </p:spPr>
      </p:pic>
      <p:pic>
        <p:nvPicPr>
          <p:cNvPr id="16388" name="Picture 8" descr="mosi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683544"/>
            <a:ext cx="4038600" cy="2019300"/>
          </a:xfrm>
        </p:spPr>
      </p:pic>
      <p:sp>
        <p:nvSpPr>
          <p:cNvPr id="16389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/>
              <a:t>      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Большую часть вооружения германской армии составляли винтовки системы «Маузер»                 образца 1898 года.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       Красной Армии - винтовки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</a:rPr>
              <a:t>Мосина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образца 1891 года.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</a:rPr>
              <a:t>Главное вооружение противников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</a:rPr>
              <a:t>                                       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</a:rPr>
              <a:t>Германской армии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500063"/>
            <a:ext cx="4138612" cy="15001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 smtClean="0"/>
              <a:t>        </a:t>
            </a: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Немецкий основной пулемет МГ – 42 образца 1936 года.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Скорострельность 1200 выстрелов в минуту.</a:t>
            </a:r>
          </a:p>
          <a:p>
            <a:pPr>
              <a:buFontTx/>
              <a:buNone/>
            </a:pPr>
            <a:endParaRPr lang="ru-RU" sz="180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7412" name="Picture 8" descr="MG42-Displ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8024" y="908720"/>
            <a:ext cx="4104456" cy="6156683"/>
          </a:xfrm>
        </p:spPr>
      </p:pic>
      <p:pic>
        <p:nvPicPr>
          <p:cNvPr id="17413" name="Picture 5" descr="F:\mg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025" y="2000250"/>
            <a:ext cx="3363913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Главное  вооружение  противников</a:t>
            </a:r>
            <a:b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</a:rPr>
              <a:t>Красной  армии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9138"/>
            <a:ext cx="3673475" cy="4137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Основной пулемет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Красной Армии системы «Максим» образца 1907 года.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Скорострельность 600 выстрелов в минуту.</a:t>
            </a:r>
          </a:p>
        </p:txBody>
      </p:sp>
      <p:pic>
        <p:nvPicPr>
          <p:cNvPr id="18436" name="Picture 7" descr="maxim_02a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375" y="1484784"/>
            <a:ext cx="5508625" cy="3539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</a:rPr>
              <a:t>Основной  немецкий  танк  Т-</a:t>
            </a:r>
            <a:r>
              <a:rPr lang="en-US" sz="3600" b="1" dirty="0" smtClean="0">
                <a:solidFill>
                  <a:srgbClr val="990000"/>
                </a:solidFill>
              </a:rPr>
              <a:t> IV</a:t>
            </a:r>
            <a:br>
              <a:rPr lang="en-US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короткоствольный  вариант </a:t>
            </a:r>
            <a:r>
              <a:rPr lang="ru-RU" sz="2800" b="1" dirty="0" smtClean="0">
                <a:solidFill>
                  <a:srgbClr val="990000"/>
                </a:solidFill>
              </a:rPr>
              <a:t/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Калибр  орудия 75 мм. 2 пулемета.  Толщина брони 50 мм.                                 Максимальная скорость 30 км. </a:t>
            </a:r>
          </a:p>
        </p:txBody>
      </p:sp>
      <p:pic>
        <p:nvPicPr>
          <p:cNvPr id="19459" name="Picture 4" descr="PzIV_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16832"/>
            <a:ext cx="8738832" cy="39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</a:rPr>
              <a:t>Основной  немецкий  танк  Т-</a:t>
            </a:r>
            <a:r>
              <a:rPr lang="en-US" sz="4000" b="1" dirty="0" smtClean="0">
                <a:solidFill>
                  <a:srgbClr val="990000"/>
                </a:solidFill>
              </a:rPr>
              <a:t> IV</a:t>
            </a:r>
            <a:br>
              <a:rPr lang="en-US" sz="4000" b="1" dirty="0" smtClean="0">
                <a:solidFill>
                  <a:srgbClr val="990000"/>
                </a:solidFill>
              </a:rPr>
            </a:br>
            <a:r>
              <a:rPr lang="ru-RU" sz="4000" b="1" dirty="0" smtClean="0">
                <a:solidFill>
                  <a:srgbClr val="990000"/>
                </a:solidFill>
              </a:rPr>
              <a:t>длинноствольный вариант </a:t>
            </a:r>
            <a:r>
              <a:rPr lang="ru-RU" sz="2800" b="1" dirty="0" smtClean="0">
                <a:solidFill>
                  <a:srgbClr val="990000"/>
                </a:solidFill>
              </a:rPr>
              <a:t/>
            </a:r>
            <a:br>
              <a:rPr lang="ru-RU" sz="2800" b="1" dirty="0" smtClean="0">
                <a:solidFill>
                  <a:srgbClr val="990000"/>
                </a:solidFill>
              </a:rPr>
            </a:br>
            <a:r>
              <a:rPr lang="ru-RU" sz="2700" b="1" dirty="0" smtClean="0">
                <a:solidFill>
                  <a:srgbClr val="0000FF"/>
                </a:solidFill>
              </a:rPr>
              <a:t>Калибр  орудия  75  мм. 2 пулемета.  Толщина  брони  50 мм.                     Максимальная  скорость  30  км. </a:t>
            </a:r>
          </a:p>
        </p:txBody>
      </p:sp>
      <p:pic>
        <p:nvPicPr>
          <p:cNvPr id="20483" name="Picture 4" descr="PzIVF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16832"/>
            <a:ext cx="8865039" cy="396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</a:rPr>
              <a:t>Основной  танк  красной  армии  Т- 34 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Калибр </a:t>
            </a:r>
            <a:r>
              <a:rPr lang="ru-RU" sz="2800" b="1" dirty="0" smtClean="0">
                <a:solidFill>
                  <a:srgbClr val="0000FF"/>
                </a:solidFill>
              </a:rPr>
              <a:t> орудия </a:t>
            </a:r>
            <a:r>
              <a:rPr lang="ru-RU" sz="2800" b="1" dirty="0" smtClean="0">
                <a:solidFill>
                  <a:srgbClr val="0000FF"/>
                </a:solidFill>
              </a:rPr>
              <a:t>76 мм. </a:t>
            </a:r>
            <a:r>
              <a:rPr lang="ru-RU" sz="2800" b="1" dirty="0" smtClean="0">
                <a:solidFill>
                  <a:srgbClr val="0000FF"/>
                </a:solidFill>
              </a:rPr>
              <a:t> 2 </a:t>
            </a:r>
            <a:r>
              <a:rPr lang="ru-RU" sz="2800" b="1" dirty="0" smtClean="0">
                <a:solidFill>
                  <a:srgbClr val="0000FF"/>
                </a:solidFill>
              </a:rPr>
              <a:t>пулемета. </a:t>
            </a:r>
            <a:r>
              <a:rPr lang="ru-RU" sz="2800" b="1" dirty="0" smtClean="0">
                <a:solidFill>
                  <a:srgbClr val="0000FF"/>
                </a:solidFill>
              </a:rPr>
              <a:t> Толщина  </a:t>
            </a:r>
            <a:r>
              <a:rPr lang="ru-RU" sz="2800" b="1" dirty="0" smtClean="0">
                <a:solidFill>
                  <a:srgbClr val="0000FF"/>
                </a:solidFill>
              </a:rPr>
              <a:t>брони </a:t>
            </a:r>
            <a:r>
              <a:rPr lang="ru-RU" sz="2800" b="1" dirty="0" smtClean="0">
                <a:solidFill>
                  <a:srgbClr val="0000FF"/>
                </a:solidFill>
              </a:rPr>
              <a:t> 65  мм</a:t>
            </a:r>
            <a:r>
              <a:rPr lang="ru-RU" sz="2800" b="1" dirty="0" smtClean="0">
                <a:solidFill>
                  <a:srgbClr val="0000FF"/>
                </a:solidFill>
              </a:rPr>
              <a:t>. </a:t>
            </a:r>
            <a:r>
              <a:rPr lang="ru-RU" sz="2800" b="1" dirty="0" smtClean="0">
                <a:solidFill>
                  <a:srgbClr val="0000FF"/>
                </a:solidFill>
              </a:rPr>
              <a:t>Максимальная </a:t>
            </a:r>
            <a:r>
              <a:rPr lang="ru-RU" sz="2800" b="1" dirty="0" smtClean="0">
                <a:solidFill>
                  <a:srgbClr val="0000FF"/>
                </a:solidFill>
              </a:rPr>
              <a:t>скорость 60 км. </a:t>
            </a:r>
          </a:p>
        </p:txBody>
      </p:sp>
      <p:pic>
        <p:nvPicPr>
          <p:cNvPr id="21508" name="Picture 4" descr="ussr_t14_1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603375"/>
            <a:ext cx="77057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afibcns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96975"/>
            <a:ext cx="82804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8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11967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C0000"/>
                </a:solidFill>
              </a:rPr>
              <a:t>Немецкие  солдаты  на  подступах                    к  Ленинграду.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</a:rPr>
              <a:t>Основной  тяжелый  танк  КВ-2 </a:t>
            </a:r>
            <a:br>
              <a:rPr lang="ru-RU" sz="4400" b="1" dirty="0" smtClean="0">
                <a:solidFill>
                  <a:srgbClr val="990000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Калибр  </a:t>
            </a:r>
            <a:r>
              <a:rPr lang="ru-RU" sz="2200" b="1" dirty="0" smtClean="0">
                <a:solidFill>
                  <a:srgbClr val="0000FF"/>
                </a:solidFill>
              </a:rPr>
              <a:t>орудия </a:t>
            </a:r>
            <a:r>
              <a:rPr lang="ru-RU" sz="2200" b="1" dirty="0" smtClean="0">
                <a:solidFill>
                  <a:srgbClr val="0000FF"/>
                </a:solidFill>
              </a:rPr>
              <a:t> 105  мм</a:t>
            </a:r>
            <a:r>
              <a:rPr lang="ru-RU" sz="2200" b="1" dirty="0" smtClean="0">
                <a:solidFill>
                  <a:srgbClr val="0000FF"/>
                </a:solidFill>
              </a:rPr>
              <a:t>. </a:t>
            </a:r>
            <a:r>
              <a:rPr lang="ru-RU" sz="2200" b="1" dirty="0" smtClean="0">
                <a:solidFill>
                  <a:srgbClr val="0000FF"/>
                </a:solidFill>
              </a:rPr>
              <a:t> 2 </a:t>
            </a:r>
            <a:r>
              <a:rPr lang="ru-RU" sz="2200" b="1" dirty="0" smtClean="0">
                <a:solidFill>
                  <a:srgbClr val="0000FF"/>
                </a:solidFill>
              </a:rPr>
              <a:t>пулемета. </a:t>
            </a:r>
            <a:r>
              <a:rPr lang="ru-RU" sz="2200" b="1" dirty="0" smtClean="0">
                <a:solidFill>
                  <a:srgbClr val="0000FF"/>
                </a:solidFill>
              </a:rPr>
              <a:t> Толщина  брони  </a:t>
            </a:r>
            <a:r>
              <a:rPr lang="ru-RU" sz="2200" b="1" dirty="0" smtClean="0">
                <a:solidFill>
                  <a:srgbClr val="0000FF"/>
                </a:solidFill>
              </a:rPr>
              <a:t>85 </a:t>
            </a:r>
            <a:r>
              <a:rPr lang="ru-RU" sz="2200" b="1" dirty="0" smtClean="0">
                <a:solidFill>
                  <a:srgbClr val="0000FF"/>
                </a:solidFill>
              </a:rPr>
              <a:t> мм</a:t>
            </a:r>
            <a:r>
              <a:rPr lang="ru-RU" sz="2200" b="1" dirty="0" smtClean="0">
                <a:solidFill>
                  <a:srgbClr val="0000FF"/>
                </a:solidFill>
              </a:rPr>
              <a:t>. </a:t>
            </a:r>
            <a:r>
              <a:rPr lang="ru-RU" sz="2200" b="1" dirty="0" smtClean="0">
                <a:solidFill>
                  <a:srgbClr val="0000FF"/>
                </a:solidFill>
              </a:rPr>
              <a:t>                                    Максимальная  </a:t>
            </a:r>
            <a:r>
              <a:rPr lang="ru-RU" sz="2200" b="1" dirty="0" smtClean="0">
                <a:solidFill>
                  <a:srgbClr val="0000FF"/>
                </a:solidFill>
              </a:rPr>
              <a:t>скорость </a:t>
            </a:r>
            <a:r>
              <a:rPr lang="ru-RU" sz="2200" b="1" dirty="0" smtClean="0">
                <a:solidFill>
                  <a:srgbClr val="0000FF"/>
                </a:solidFill>
              </a:rPr>
              <a:t> 50  км</a:t>
            </a:r>
            <a:r>
              <a:rPr lang="ru-RU" sz="2200" b="1" dirty="0" smtClean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22531" name="Picture 5" descr="KV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239838"/>
            <a:ext cx="78486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f8c52369a5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0001" y="1628800"/>
            <a:ext cx="8558903" cy="4104456"/>
          </a:xfrm>
        </p:spPr>
      </p:pic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</a:rPr>
              <a:t>Основная  немецкая  САУ «</a:t>
            </a:r>
            <a:r>
              <a:rPr lang="ru-RU" sz="3600" b="1" dirty="0" err="1" smtClean="0">
                <a:solidFill>
                  <a:srgbClr val="990000"/>
                </a:solidFill>
              </a:rPr>
              <a:t>Мардер</a:t>
            </a:r>
            <a:r>
              <a:rPr lang="ru-RU" sz="3600" b="1" dirty="0" smtClean="0">
                <a:solidFill>
                  <a:srgbClr val="990000"/>
                </a:solidFill>
              </a:rPr>
              <a:t> 2»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Калибр  орудия 88 мм 1 пулемет. Толщина брони 80 мм.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 Максимальная </a:t>
            </a:r>
            <a:r>
              <a:rPr lang="ru-RU" sz="2400" b="1" dirty="0" smtClean="0">
                <a:solidFill>
                  <a:srgbClr val="0000FF"/>
                </a:solidFill>
              </a:rPr>
              <a:t>скорость 20 км.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</a:rPr>
              <a:t>Основная  САУ Красной Армии</a:t>
            </a:r>
            <a:br>
              <a:rPr lang="ru-RU" sz="40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Калибр  орудия  120  мм  1 пулемет.  Толщина  брони  100  мм.                               Максимальная скорость 30 км.</a:t>
            </a:r>
          </a:p>
        </p:txBody>
      </p:sp>
      <p:pic>
        <p:nvPicPr>
          <p:cNvPr id="24579" name="Picture 5" descr="su122_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341438"/>
            <a:ext cx="72723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a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8413"/>
            <a:ext cx="842486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8826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Немецкие саперы устанавливают мины у подходах к Ленинграду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блока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5175"/>
            <a:ext cx="91440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Блокадный  Ленинград  в  сентябре  1941г.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2928938"/>
            <a:ext cx="1047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929063"/>
            <a:ext cx="1343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5072063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2857500"/>
            <a:ext cx="933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блокадн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495935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C0000"/>
                </a:solidFill>
              </a:rPr>
              <a:t>В блокаде оказались 2 мл. Ленинградцев</a:t>
            </a:r>
            <a:r>
              <a:rPr lang="ru-RU" sz="3600" b="1" dirty="0" smtClean="0"/>
              <a:t> </a:t>
            </a:r>
          </a:p>
        </p:txBody>
      </p:sp>
      <p:pic>
        <p:nvPicPr>
          <p:cNvPr id="4" name="Рисунок 3" descr="https://fs00.infourok.ru/images/doc/292/291235/3/img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62721"/>
            <a:ext cx="5364088" cy="409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девоч л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476250"/>
            <a:ext cx="568801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C0000"/>
                </a:solidFill>
              </a:rPr>
              <a:t>В окружении оказалось около 400 тыс.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САВИЧЕВА  ТАНЯ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ile:Tanya Savicheva Dia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9127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дет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908050"/>
            <a:ext cx="7885113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C0000"/>
                </a:solidFill>
              </a:rPr>
              <a:t>Из них 130 тыс. было эвакуировано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дети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981075"/>
            <a:ext cx="7991475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C0000"/>
                </a:solidFill>
              </a:rPr>
              <a:t>Дети </a:t>
            </a:r>
            <a:r>
              <a:rPr lang="ru-RU" sz="3600" b="1" dirty="0" smtClean="0">
                <a:solidFill>
                  <a:srgbClr val="CC0000"/>
                </a:solidFill>
              </a:rPr>
              <a:t> перед  отправкой  </a:t>
            </a:r>
            <a:r>
              <a:rPr lang="ru-RU" sz="3600" b="1" dirty="0" smtClean="0">
                <a:solidFill>
                  <a:srgbClr val="CC0000"/>
                </a:solidFill>
              </a:rPr>
              <a:t>на </a:t>
            </a:r>
            <a:r>
              <a:rPr lang="ru-RU" sz="3600" b="1" dirty="0" smtClean="0">
                <a:solidFill>
                  <a:srgbClr val="CC0000"/>
                </a:solidFill>
              </a:rPr>
              <a:t> эвакуацию</a:t>
            </a:r>
            <a:endParaRPr lang="ru-RU" sz="3600" b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битва за ленинград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395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>
          <a:xfrm>
            <a:off x="179512" y="152400"/>
            <a:ext cx="8784976" cy="900336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Подбитый  советский  танк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дети из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981075"/>
            <a:ext cx="7777162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032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C0000"/>
                </a:solidFill>
              </a:rPr>
              <a:t>Эвакуация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Times New Roman" pitchFamily="18" charset="0"/>
              </a:rPr>
              <a:t>Запищите меня добровольцем!</a:t>
            </a:r>
            <a:br>
              <a:rPr lang="ru-RU" sz="4400" b="1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</a:rPr>
              <a:t>Запись на народное ополчение.</a:t>
            </a:r>
          </a:p>
        </p:txBody>
      </p:sp>
      <p:sp>
        <p:nvSpPr>
          <p:cNvPr id="32771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71625"/>
            <a:ext cx="4173538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Все население города встало на защиту родного города включая женщин и детей.</a:t>
            </a:r>
          </a:p>
          <a:p>
            <a:pPr algn="just">
              <a:buFontTx/>
              <a:buNone/>
            </a:pPr>
            <a:r>
              <a:rPr lang="ru-RU" sz="28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А бойцы Красной Армии показывали массовый гер</a:t>
            </a:r>
            <a:r>
              <a:rPr lang="ru-RU" sz="2800" b="1" i="1" smtClean="0">
                <a:solidFill>
                  <a:schemeClr val="accent2"/>
                </a:solidFill>
              </a:rPr>
              <a:t>оизм. </a:t>
            </a:r>
          </a:p>
        </p:txBody>
      </p:sp>
      <p:pic>
        <p:nvPicPr>
          <p:cNvPr id="32770" name="Picture 10" descr="Рисуно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6000"/>
          </a:blip>
          <a:srcRect/>
          <a:stretch>
            <a:fillRect/>
          </a:stretch>
        </p:blipFill>
        <p:spPr>
          <a:xfrm>
            <a:off x="4211960" y="2420888"/>
            <a:ext cx="4606925" cy="3222625"/>
          </a:xfrm>
          <a:noFill/>
          <a:ln w="76200"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дети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549275"/>
            <a:ext cx="727233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C0000"/>
                </a:solidFill>
              </a:rPr>
              <a:t>Бомбоубежище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www.companybest.ru/images/blokada-kartoch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1044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5.infourok.ru/uploads/ex/10c6/000a49f5-99cd6776/img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572" y="0"/>
            <a:ext cx="4914428" cy="282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0732/000f2261-56c83ac6/hello_html_m5c1de3a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5632"/>
            <a:ext cx="410343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4.love.ru/WJjLF1qKm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96952"/>
            <a:ext cx="5004048" cy="37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3.infourok.ru/uploads/ex/0748/00053767-df94d0b3/img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"/>
            <a:ext cx="413995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s://sun9-33.userapi.com/c858032/v858032438/1d8de4/5BtfAvFBwik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9494" cy="35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3.infourok.ru/uploads/ex/0607/00062086-fc10fb15/img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507605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1.wp.com/kupsilla.ru/archive/card/103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318167"/>
            <a:ext cx="4327028" cy="45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ds04.infourok.ru/uploads/ex/0cf0/0001f537-c6d7fcb9/11/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572" y="0"/>
            <a:ext cx="4914428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files.vm.ru/photo/vecherka/2016/05/doc6pviwfmfxoj1hun98119_800_48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71601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2.infourok.ru/uploads/ex/016e/0002d415-3eb251f4/img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75252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900igr.net/up/datai/192327/0021-042-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435597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vgsa.ru/news/images/2018-2019/leningrad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0404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c.pics.livejournal.com/shabanov_f/25428619/1511101/1511101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-fotki.yandex.ru/get/46165/155250043.193/0_13290f_a60748eb_X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889982"/>
            <a:ext cx="5004047" cy="396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rlib.ru/sites/default/files/storage/PublishingImages/events/events_700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5"/>
            <a:ext cx="4572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ф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981075"/>
            <a:ext cx="8604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Немецкие  гренадеры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ф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Фашисты  попали  в  засаду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фашисты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Фашисты  к  подступах  у  г. Пушкино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</a:rPr>
              <a:t>Немецким  армиям  удалось  прорваться                 к  Ленинграду  в  сентябре  1941  года</a:t>
            </a:r>
          </a:p>
        </p:txBody>
      </p:sp>
      <p:pic>
        <p:nvPicPr>
          <p:cNvPr id="9219" name="Picture 7" descr="mars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46363" y="1556792"/>
            <a:ext cx="7748859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8002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CC0000"/>
                </a:solidFill>
              </a:rPr>
              <a:t>        </a:t>
            </a:r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Вильгельм  фон  </a:t>
            </a:r>
            <a:r>
              <a:rPr lang="ru-RU" sz="5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Лееб</a:t>
            </a:r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Главнокомандующий  немецкими  армиями  группы «Север».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916113"/>
            <a:ext cx="4357687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7030A0"/>
                </a:solidFill>
              </a:rPr>
              <a:t>   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его командованием находилось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930 тысяч солдат и офицеров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 танков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3500 бронетранспортеров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20000 автомобилей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тысяч орудий и САУ</a:t>
            </a:r>
          </a:p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1200 самолетов</a:t>
            </a:r>
          </a:p>
          <a:p>
            <a:pPr eaLnBrk="1" hangingPunct="1">
              <a:buFontTx/>
              <a:buNone/>
            </a:pPr>
            <a:endParaRPr lang="ru-RU" sz="2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7" descr="лееб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397500" y="2040730"/>
            <a:ext cx="3062932" cy="4395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3527425" cy="1214437"/>
          </a:xfrm>
        </p:spPr>
        <p:txBody>
          <a:bodyPr>
            <a:noAutofit/>
          </a:bodyPr>
          <a:lstStyle/>
          <a:p>
            <a:pPr eaLnBrk="1" hangingPunct="1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Немецкий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огнеметчик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067175" cy="5256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Немецкое командование планировало захватить Ленинград с ходу.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Когда это не удалось фашисты решили захватить город измором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(установив полную блокаду</a:t>
            </a:r>
            <a:r>
              <a:rPr lang="ru-RU" sz="2800" b="1" dirty="0" smtClean="0">
                <a:solidFill>
                  <a:schemeClr val="accent2"/>
                </a:solidFill>
              </a:rPr>
              <a:t>).</a:t>
            </a:r>
          </a:p>
        </p:txBody>
      </p:sp>
      <p:pic>
        <p:nvPicPr>
          <p:cNvPr id="11268" name="Picture 8" descr="фашисты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10915" y="188640"/>
            <a:ext cx="5133085" cy="66693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509</TotalTime>
  <Words>316</Words>
  <Application>Microsoft Office PowerPoint</Application>
  <PresentationFormat>Экран (4:3)</PresentationFormat>
  <Paragraphs>53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Бумажная</vt:lpstr>
      <vt:lpstr>Блокада Ленинграда</vt:lpstr>
      <vt:lpstr>Немецкие  солдаты  на  подступах                    к  Ленинграду.</vt:lpstr>
      <vt:lpstr>Подбитый  советский  танк</vt:lpstr>
      <vt:lpstr>Немецкие  гренадеры</vt:lpstr>
      <vt:lpstr>Фашисты  попали  в  засаду </vt:lpstr>
      <vt:lpstr>Фашисты  к  подступах  у  г. Пушкино</vt:lpstr>
      <vt:lpstr>Немецким  армиям  удалось  прорваться                 к  Ленинграду  в  сентябре  1941  года</vt:lpstr>
      <vt:lpstr>        Вильгельм  фон  Лееб Главнокомандующий  немецкими  армиями  группы «Север». </vt:lpstr>
      <vt:lpstr>Немецкий огнеметчик</vt:lpstr>
      <vt:lpstr>Фашистским  войскам  не  удалось  взять  город  с ходу. Гитлеровцы решили захватить город измором устроив ее полную блокаду.  Погибшие немцы к подступах Ленинграда. </vt:lpstr>
      <vt:lpstr>Немецкие  солдаты  на  берегу  Невы</vt:lpstr>
      <vt:lpstr>Бои  в  подступах  Ленинграда</vt:lpstr>
      <vt:lpstr>Бои  подступах  к  Ленинграду</vt:lpstr>
      <vt:lpstr>Главное  вооружение  противников Германской  армии  Красной армии</vt:lpstr>
      <vt:lpstr>Главное вооружение противников                                        Германской армии</vt:lpstr>
      <vt:lpstr>Главное  вооружение  противников Красной  армии</vt:lpstr>
      <vt:lpstr>Основной  немецкий  танк  Т- IV короткоствольный  вариант  Калибр  орудия 75 мм. 2 пулемета.  Толщина брони 50 мм.                                 Максимальная скорость 30 км. </vt:lpstr>
      <vt:lpstr>Основной  немецкий  танк  Т- IV длинноствольный вариант  Калибр  орудия  75  мм. 2 пулемета.  Толщина  брони  50 мм.                     Максимальная  скорость  30  км. </vt:lpstr>
      <vt:lpstr>Основной  танк  красной  армии  Т- 34  Калибр  орудия 76 мм.  2 пулемета.  Толщина  брони  65  мм. Максимальная скорость 60 км. </vt:lpstr>
      <vt:lpstr>Основной  тяжелый  танк  КВ-2  Калибр  орудия  105  мм.  2 пулемета.  Толщина  брони  85  мм.                                     Максимальная  скорость  50  км. </vt:lpstr>
      <vt:lpstr>Основная  немецкая  САУ «Мардер 2»  Калибр  орудия 88 мм 1 пулемет. Толщина брони 80 мм.                          Максимальная скорость 20 км. </vt:lpstr>
      <vt:lpstr>Основная  САУ Красной Армии Калибр  орудия  120  мм  1 пулемет.  Толщина  брони  100  мм.                               Максимальная скорость 30 км.</vt:lpstr>
      <vt:lpstr> Немецкие саперы устанавливают мины у подходах к Ленинграду  </vt:lpstr>
      <vt:lpstr>Блокадный  Ленинград  в  сентябре  1941г.</vt:lpstr>
      <vt:lpstr>В блокаде оказались 2 мл. Ленинградцев </vt:lpstr>
      <vt:lpstr>В окружении оказалось около 400 тыс. детей.</vt:lpstr>
      <vt:lpstr>САВИЧЕВА  ТАНЯ</vt:lpstr>
      <vt:lpstr>Из них 130 тыс. было эвакуировано</vt:lpstr>
      <vt:lpstr>Дети  перед  отправкой  на  эвакуацию</vt:lpstr>
      <vt:lpstr>Эвакуация детей.</vt:lpstr>
      <vt:lpstr>Запищите меня добровольцем! Запись на народное ополчение.</vt:lpstr>
      <vt:lpstr>Бомбоубежище</vt:lpstr>
      <vt:lpstr>Слайд 33</vt:lpstr>
      <vt:lpstr>Слайд 34</vt:lpstr>
      <vt:lpstr>Слайд 35</vt:lpstr>
      <vt:lpstr>Слайд 36</vt:lpstr>
    </vt:vector>
  </TitlesOfParts>
  <Company>Хорошо иметь домик в деревне однако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Женик</dc:creator>
  <cp:lastModifiedBy>школа</cp:lastModifiedBy>
  <cp:revision>33</cp:revision>
  <dcterms:created xsi:type="dcterms:W3CDTF">2009-01-25T13:28:05Z</dcterms:created>
  <dcterms:modified xsi:type="dcterms:W3CDTF">2021-01-15T11:40:27Z</dcterms:modified>
</cp:coreProperties>
</file>