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00" r:id="rId3"/>
    <p:sldId id="258" r:id="rId4"/>
    <p:sldId id="259" r:id="rId5"/>
    <p:sldId id="260" r:id="rId6"/>
    <p:sldId id="261" r:id="rId7"/>
    <p:sldId id="285" r:id="rId8"/>
    <p:sldId id="286" r:id="rId9"/>
    <p:sldId id="262" r:id="rId10"/>
    <p:sldId id="263" r:id="rId11"/>
    <p:sldId id="264" r:id="rId12"/>
    <p:sldId id="265" r:id="rId13"/>
    <p:sldId id="267" r:id="rId14"/>
    <p:sldId id="269" r:id="rId15"/>
    <p:sldId id="271" r:id="rId16"/>
    <p:sldId id="273" r:id="rId17"/>
    <p:sldId id="275" r:id="rId18"/>
    <p:sldId id="276" r:id="rId19"/>
    <p:sldId id="278" r:id="rId20"/>
    <p:sldId id="293" r:id="rId21"/>
    <p:sldId id="294" r:id="rId22"/>
    <p:sldId id="299" r:id="rId23"/>
    <p:sldId id="301" r:id="rId24"/>
    <p:sldId id="302" r:id="rId25"/>
    <p:sldId id="295" r:id="rId26"/>
    <p:sldId id="282" r:id="rId27"/>
    <p:sldId id="283" r:id="rId28"/>
    <p:sldId id="284" r:id="rId29"/>
    <p:sldId id="290" r:id="rId30"/>
    <p:sldId id="303" r:id="rId31"/>
    <p:sldId id="287" r:id="rId32"/>
    <p:sldId id="288" r:id="rId33"/>
    <p:sldId id="289" r:id="rId34"/>
    <p:sldId id="291" r:id="rId35"/>
    <p:sldId id="292" r:id="rId36"/>
    <p:sldId id="296" r:id="rId37"/>
    <p:sldId id="297" r:id="rId38"/>
    <p:sldId id="298" r:id="rId39"/>
    <p:sldId id="279" r:id="rId40"/>
    <p:sldId id="281" r:id="rId4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032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B2B06-5218-4A43-8443-C10538411851}" type="datetimeFigureOut">
              <a:rPr lang="ru-RU" smtClean="0"/>
              <a:pPr/>
              <a:t>04.01.2023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110DE-5F2F-404A-8817-B4103A9323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B2B06-5218-4A43-8443-C10538411851}" type="datetimeFigureOut">
              <a:rPr lang="ru-RU" smtClean="0"/>
              <a:pPr/>
              <a:t>04.01.2023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110DE-5F2F-404A-8817-B4103A9323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B2B06-5218-4A43-8443-C10538411851}" type="datetimeFigureOut">
              <a:rPr lang="ru-RU" smtClean="0"/>
              <a:pPr/>
              <a:t>04.01.2023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110DE-5F2F-404A-8817-B4103A9323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B2B06-5218-4A43-8443-C10538411851}" type="datetimeFigureOut">
              <a:rPr lang="ru-RU" smtClean="0"/>
              <a:pPr/>
              <a:t>04.01.2023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110DE-5F2F-404A-8817-B4103A9323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B2B06-5218-4A43-8443-C10538411851}" type="datetimeFigureOut">
              <a:rPr lang="ru-RU" smtClean="0"/>
              <a:pPr/>
              <a:t>04.01.2023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110DE-5F2F-404A-8817-B4103A9323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B2B06-5218-4A43-8443-C10538411851}" type="datetimeFigureOut">
              <a:rPr lang="ru-RU" smtClean="0"/>
              <a:pPr/>
              <a:t>04.01.2023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110DE-5F2F-404A-8817-B4103A9323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B2B06-5218-4A43-8443-C10538411851}" type="datetimeFigureOut">
              <a:rPr lang="ru-RU" smtClean="0"/>
              <a:pPr/>
              <a:t>04.01.2023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110DE-5F2F-404A-8817-B4103A9323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B2B06-5218-4A43-8443-C10538411851}" type="datetimeFigureOut">
              <a:rPr lang="ru-RU" smtClean="0"/>
              <a:pPr/>
              <a:t>04.01.2023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110DE-5F2F-404A-8817-B4103A9323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B2B06-5218-4A43-8443-C10538411851}" type="datetimeFigureOut">
              <a:rPr lang="ru-RU" smtClean="0"/>
              <a:pPr/>
              <a:t>04.01.2023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110DE-5F2F-404A-8817-B4103A9323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B2B06-5218-4A43-8443-C10538411851}" type="datetimeFigureOut">
              <a:rPr lang="ru-RU" smtClean="0"/>
              <a:pPr/>
              <a:t>04.01.2023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110DE-5F2F-404A-8817-B4103A9323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B2B06-5218-4A43-8443-C10538411851}" type="datetimeFigureOut">
              <a:rPr lang="ru-RU" smtClean="0"/>
              <a:pPr/>
              <a:t>04.01.2023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E3110DE-5F2F-404A-8817-B4103A9323C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14B2B06-5218-4A43-8443-C10538411851}" type="datetimeFigureOut">
              <a:rPr lang="ru-RU" smtClean="0"/>
              <a:pPr/>
              <a:t>04.01.2023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E3110DE-5F2F-404A-8817-B4103A9323CE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СОВРЕМЕННЫЕ ПРОБЛЕМЫ ВЗАИМОДЕЙСТВИЯ ШКОЛЫ И СЕМЬИ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Администратор\Saved Games\Desktop\1da1686ccde3307058d0c1d8620581ad-800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3357562"/>
            <a:ext cx="7072362" cy="316046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Сотрудничество педагогов и семьи направлены на решение следующих общих задач воспитания детей:</a:t>
            </a:r>
            <a:endParaRPr lang="ru-RU" sz="3600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обеспечение качественного образования;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работа по профессиональной ориентации детей;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формирование нравственности и культуры поведения у учащихся;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формирование потребности в здоровом образе жизни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 в работе с родителями:</a:t>
            </a:r>
            <a:endParaRPr lang="ru-RU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Формирование у родителей правильных представлений своей роли в воспитании ребенка;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Формирование субъективной позиции родителей в работе школы и класса при проведении различных форм работы с семьёй и детьми;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Формирование психолого-педагогической культуры родителей;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Развитие отношений уважения и доверия между родителями и детьми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 в работе с педагогами:</a:t>
            </a:r>
            <a:endParaRPr lang="ru-RU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Формирование понимания значимости сотрудничества с семьей, роли педагогов в формировании гуманных уважительных отношений между родителями и детьми;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ормирование у педагогов потребности и умения решать проблемы каждого ребенка на основе совместного заинтересованного диалога с родителями;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своение педагогами способов изучения семьи, диалоговых и сотруднических форм взаимодействия с родителями, форм организации совместной деятельности родителей и детей.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500034" y="3714752"/>
            <a:ext cx="2928958" cy="1643074"/>
          </a:xfrm>
          <a:prstGeom prst="rect">
            <a:avLst/>
          </a:prstGeom>
          <a:solidFill>
            <a:srgbClr val="B83D68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chemeClr val="bg1"/>
                </a:solidFill>
              </a:rPr>
              <a:t>Коллективные</a:t>
            </a:r>
            <a:endParaRPr lang="ru-RU" sz="2800" b="1" i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000232" y="714356"/>
            <a:ext cx="4929222" cy="1571636"/>
          </a:xfrm>
          <a:prstGeom prst="rect">
            <a:avLst/>
          </a:prstGeom>
          <a:solidFill>
            <a:srgbClr val="B83D68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chemeClr val="tx1"/>
                </a:solidFill>
              </a:rPr>
              <a:t>Классификация форм </a:t>
            </a:r>
          </a:p>
          <a:p>
            <a:pPr algn="ctr"/>
            <a:r>
              <a:rPr lang="ru-RU" sz="2800" b="1" i="1" dirty="0" smtClean="0">
                <a:solidFill>
                  <a:schemeClr val="tx1"/>
                </a:solidFill>
              </a:rPr>
              <a:t>работы с родителями</a:t>
            </a:r>
            <a:endParaRPr lang="ru-RU" sz="2800" b="1" i="1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429256" y="3714752"/>
            <a:ext cx="2928958" cy="1643074"/>
          </a:xfrm>
          <a:prstGeom prst="rect">
            <a:avLst/>
          </a:prstGeom>
          <a:solidFill>
            <a:srgbClr val="B83D68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chemeClr val="bg1"/>
                </a:solidFill>
              </a:rPr>
              <a:t>Индивидуальные</a:t>
            </a:r>
            <a:endParaRPr lang="ru-RU" sz="2800" b="1" i="1" dirty="0">
              <a:solidFill>
                <a:schemeClr val="bg1"/>
              </a:solidFill>
            </a:endParaRPr>
          </a:p>
        </p:txBody>
      </p:sp>
      <p:cxnSp>
        <p:nvCxnSpPr>
          <p:cNvPr id="14" name="Прямая со стрелкой 13"/>
          <p:cNvCxnSpPr>
            <a:stCxn id="11" idx="2"/>
            <a:endCxn id="10" idx="0"/>
          </p:cNvCxnSpPr>
          <p:nvPr/>
        </p:nvCxnSpPr>
        <p:spPr>
          <a:xfrm rot="5400000">
            <a:off x="2500298" y="1750207"/>
            <a:ext cx="1428760" cy="250033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11" idx="2"/>
            <a:endCxn id="12" idx="0"/>
          </p:cNvCxnSpPr>
          <p:nvPr/>
        </p:nvCxnSpPr>
        <p:spPr>
          <a:xfrm rot="16200000" flipH="1">
            <a:off x="4964909" y="1785926"/>
            <a:ext cx="1428760" cy="242889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2928926" y="2428868"/>
            <a:ext cx="3286148" cy="1857388"/>
          </a:xfrm>
          <a:prstGeom prst="ellipse">
            <a:avLst/>
          </a:prstGeom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/>
              <a:t>Коллективные формы</a:t>
            </a:r>
            <a:endParaRPr lang="ru-RU" sz="2400" b="1" i="1" dirty="0"/>
          </a:p>
        </p:txBody>
      </p:sp>
      <p:sp>
        <p:nvSpPr>
          <p:cNvPr id="4" name="Овал 3"/>
          <p:cNvSpPr/>
          <p:nvPr/>
        </p:nvSpPr>
        <p:spPr>
          <a:xfrm>
            <a:off x="285720" y="1571612"/>
            <a:ext cx="2500330" cy="1214446"/>
          </a:xfrm>
          <a:prstGeom prst="ellipse">
            <a:avLst/>
          </a:prstGeom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solidFill>
                  <a:schemeClr val="bg1"/>
                </a:solidFill>
              </a:rPr>
              <a:t>Родительские конференции</a:t>
            </a:r>
            <a:endParaRPr lang="ru-RU" sz="1600" b="1" i="1" dirty="0">
              <a:solidFill>
                <a:schemeClr val="bg1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6215074" y="4143380"/>
            <a:ext cx="2500330" cy="1214446"/>
          </a:xfrm>
          <a:prstGeom prst="ellipse">
            <a:avLst/>
          </a:prstGeom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solidFill>
                  <a:schemeClr val="bg1"/>
                </a:solidFill>
              </a:rPr>
              <a:t>День открытых дверей</a:t>
            </a:r>
            <a:endParaRPr lang="ru-RU" sz="1600" b="1" i="1" dirty="0">
              <a:solidFill>
                <a:schemeClr val="bg1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3357554" y="5143512"/>
            <a:ext cx="2500330" cy="1214446"/>
          </a:xfrm>
          <a:prstGeom prst="ellipse">
            <a:avLst/>
          </a:prstGeom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solidFill>
                  <a:schemeClr val="bg1"/>
                </a:solidFill>
              </a:rPr>
              <a:t>Классные родительские собрания</a:t>
            </a:r>
            <a:endParaRPr lang="ru-RU" sz="1600" b="1" i="1" dirty="0">
              <a:solidFill>
                <a:schemeClr val="bg1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3357554" y="428604"/>
            <a:ext cx="2500330" cy="1214446"/>
          </a:xfrm>
          <a:prstGeom prst="ellipse">
            <a:avLst/>
          </a:prstGeom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solidFill>
                  <a:schemeClr val="bg1"/>
                </a:solidFill>
              </a:rPr>
              <a:t>Общешкольные  родительские собрания </a:t>
            </a:r>
            <a:endParaRPr lang="ru-RU" sz="1600" b="1" i="1" dirty="0">
              <a:solidFill>
                <a:schemeClr val="bg1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357158" y="4143380"/>
            <a:ext cx="2500330" cy="1214446"/>
          </a:xfrm>
          <a:prstGeom prst="ellipse">
            <a:avLst/>
          </a:prstGeom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solidFill>
                  <a:schemeClr val="bg1"/>
                </a:solidFill>
              </a:rPr>
              <a:t>Педагогический лекторий</a:t>
            </a:r>
            <a:endParaRPr lang="ru-RU" sz="1600" b="1" i="1" dirty="0">
              <a:solidFill>
                <a:schemeClr val="bg1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6215074" y="1500174"/>
            <a:ext cx="2500330" cy="1214446"/>
          </a:xfrm>
          <a:prstGeom prst="ellipse">
            <a:avLst/>
          </a:prstGeom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solidFill>
                  <a:schemeClr val="bg1"/>
                </a:solidFill>
              </a:rPr>
              <a:t>Педагогический всеобуч</a:t>
            </a:r>
            <a:endParaRPr lang="ru-RU" sz="1600" b="1" i="1" dirty="0">
              <a:solidFill>
                <a:schemeClr val="bg1"/>
              </a:solidFill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 flipV="1">
            <a:off x="5929322" y="2428868"/>
            <a:ext cx="428628" cy="35719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rot="16200000" flipH="1">
            <a:off x="5929322" y="3857628"/>
            <a:ext cx="500066" cy="50006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/>
          <p:cNvCxnSpPr/>
          <p:nvPr/>
        </p:nvCxnSpPr>
        <p:spPr>
          <a:xfrm rot="5400000" flipH="1" flipV="1">
            <a:off x="4251323" y="2035165"/>
            <a:ext cx="785818" cy="1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 стрелкой 64"/>
          <p:cNvCxnSpPr/>
          <p:nvPr/>
        </p:nvCxnSpPr>
        <p:spPr>
          <a:xfrm rot="10800000">
            <a:off x="2643174" y="2500306"/>
            <a:ext cx="500066" cy="42862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 стрелкой 66"/>
          <p:cNvCxnSpPr/>
          <p:nvPr/>
        </p:nvCxnSpPr>
        <p:spPr>
          <a:xfrm rot="5400000">
            <a:off x="2714612" y="3929066"/>
            <a:ext cx="500066" cy="50006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 стрелкой 71"/>
          <p:cNvCxnSpPr/>
          <p:nvPr/>
        </p:nvCxnSpPr>
        <p:spPr>
          <a:xfrm rot="5400000">
            <a:off x="4144166" y="4714090"/>
            <a:ext cx="857256" cy="1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Волна 5"/>
          <p:cNvSpPr/>
          <p:nvPr/>
        </p:nvSpPr>
        <p:spPr>
          <a:xfrm>
            <a:off x="428596" y="2285992"/>
            <a:ext cx="4071966" cy="2286016"/>
          </a:xfrm>
          <a:prstGeom prst="wave">
            <a:avLst/>
          </a:prstGeom>
          <a:solidFill>
            <a:srgbClr val="B83D6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/>
              <a:t>Индивидуальные формы </a:t>
            </a:r>
            <a:endParaRPr lang="ru-RU" sz="4000" b="1" i="1" dirty="0"/>
          </a:p>
        </p:txBody>
      </p:sp>
      <p:sp>
        <p:nvSpPr>
          <p:cNvPr id="7" name="Волна 6"/>
          <p:cNvSpPr/>
          <p:nvPr/>
        </p:nvSpPr>
        <p:spPr>
          <a:xfrm>
            <a:off x="5357818" y="4643446"/>
            <a:ext cx="3286148" cy="1857388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bg1"/>
                </a:solidFill>
              </a:rPr>
              <a:t>Дни консультаций для родителей в школе</a:t>
            </a:r>
            <a:endParaRPr lang="ru-RU" b="1" i="1" dirty="0">
              <a:solidFill>
                <a:schemeClr val="bg1"/>
              </a:solidFill>
            </a:endParaRPr>
          </a:p>
        </p:txBody>
      </p:sp>
      <p:sp>
        <p:nvSpPr>
          <p:cNvPr id="8" name="Волна 7"/>
          <p:cNvSpPr/>
          <p:nvPr/>
        </p:nvSpPr>
        <p:spPr>
          <a:xfrm>
            <a:off x="5286380" y="500042"/>
            <a:ext cx="3357586" cy="1857388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bg1"/>
                </a:solidFill>
              </a:rPr>
              <a:t>Беседа с родителями</a:t>
            </a:r>
          </a:p>
          <a:p>
            <a:pPr algn="ctr"/>
            <a:r>
              <a:rPr lang="ru-RU" b="1" i="1" dirty="0" smtClean="0">
                <a:solidFill>
                  <a:schemeClr val="bg1"/>
                </a:solidFill>
              </a:rPr>
              <a:t> в школе</a:t>
            </a:r>
            <a:endParaRPr lang="ru-RU" b="1" i="1" dirty="0">
              <a:solidFill>
                <a:schemeClr val="bg1"/>
              </a:solidFill>
            </a:endParaRPr>
          </a:p>
        </p:txBody>
      </p:sp>
      <p:sp>
        <p:nvSpPr>
          <p:cNvPr id="9" name="Волна 8"/>
          <p:cNvSpPr/>
          <p:nvPr/>
        </p:nvSpPr>
        <p:spPr>
          <a:xfrm>
            <a:off x="5286380" y="2571744"/>
            <a:ext cx="3429024" cy="1857388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bg1"/>
                </a:solidFill>
              </a:rPr>
              <a:t>Посещение семей </a:t>
            </a:r>
          </a:p>
          <a:p>
            <a:pPr algn="ctr"/>
            <a:r>
              <a:rPr lang="ru-RU" b="1" i="1" dirty="0" smtClean="0">
                <a:solidFill>
                  <a:schemeClr val="bg1"/>
                </a:solidFill>
              </a:rPr>
              <a:t>учащихся на дому</a:t>
            </a:r>
            <a:endParaRPr lang="ru-RU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омб 4"/>
          <p:cNvSpPr/>
          <p:nvPr/>
        </p:nvSpPr>
        <p:spPr>
          <a:xfrm>
            <a:off x="1785918" y="2643182"/>
            <a:ext cx="2571768" cy="2286016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Попечитель-</a:t>
            </a:r>
          </a:p>
          <a:p>
            <a:pPr algn="ctr"/>
            <a:r>
              <a:rPr lang="ru-RU" sz="1400" b="1" dirty="0" err="1" smtClean="0"/>
              <a:t>ские</a:t>
            </a:r>
            <a:r>
              <a:rPr lang="ru-RU" sz="1400" b="1" dirty="0" smtClean="0"/>
              <a:t>  советы</a:t>
            </a:r>
            <a:endParaRPr lang="ru-RU" sz="1400" b="1" dirty="0"/>
          </a:p>
        </p:txBody>
      </p:sp>
      <p:sp>
        <p:nvSpPr>
          <p:cNvPr id="6" name="Ромб 5"/>
          <p:cNvSpPr/>
          <p:nvPr/>
        </p:nvSpPr>
        <p:spPr>
          <a:xfrm>
            <a:off x="4714876" y="2643182"/>
            <a:ext cx="2571768" cy="2286016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Городские и районные советы</a:t>
            </a:r>
          </a:p>
          <a:p>
            <a:pPr algn="ctr"/>
            <a:r>
              <a:rPr lang="ru-RU" sz="1400" b="1" dirty="0" smtClean="0"/>
              <a:t>родителей</a:t>
            </a:r>
            <a:endParaRPr lang="ru-RU" sz="1400" b="1" dirty="0"/>
          </a:p>
        </p:txBody>
      </p:sp>
      <p:sp>
        <p:nvSpPr>
          <p:cNvPr id="7" name="Ромб 6"/>
          <p:cNvSpPr/>
          <p:nvPr/>
        </p:nvSpPr>
        <p:spPr>
          <a:xfrm>
            <a:off x="6572232" y="4429132"/>
            <a:ext cx="2571768" cy="2286016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Советы отцов и матерей</a:t>
            </a:r>
            <a:endParaRPr lang="ru-RU" dirty="0"/>
          </a:p>
        </p:txBody>
      </p:sp>
      <p:sp>
        <p:nvSpPr>
          <p:cNvPr id="8" name="Ромб 7"/>
          <p:cNvSpPr/>
          <p:nvPr/>
        </p:nvSpPr>
        <p:spPr>
          <a:xfrm>
            <a:off x="0" y="4357694"/>
            <a:ext cx="2571768" cy="2286016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Советы школ</a:t>
            </a:r>
            <a:endParaRPr lang="ru-RU" dirty="0"/>
          </a:p>
        </p:txBody>
      </p:sp>
      <p:sp>
        <p:nvSpPr>
          <p:cNvPr id="12" name="Лента лицом вниз 11"/>
          <p:cNvSpPr/>
          <p:nvPr/>
        </p:nvSpPr>
        <p:spPr>
          <a:xfrm>
            <a:off x="500034" y="714356"/>
            <a:ext cx="8429684" cy="1428760"/>
          </a:xfrm>
          <a:prstGeom prst="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Государственно-общественные формы</a:t>
            </a:r>
            <a:endParaRPr lang="ru-RU" b="1" dirty="0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Лента лицом вниз 6"/>
          <p:cNvSpPr/>
          <p:nvPr/>
        </p:nvSpPr>
        <p:spPr>
          <a:xfrm>
            <a:off x="357158" y="285728"/>
            <a:ext cx="8429684" cy="1428760"/>
          </a:xfrm>
          <a:prstGeom prst="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Интерактивные формы</a:t>
            </a:r>
            <a:endParaRPr lang="ru-RU" sz="2800" b="1" dirty="0"/>
          </a:p>
        </p:txBody>
      </p:sp>
      <p:sp>
        <p:nvSpPr>
          <p:cNvPr id="10" name="Рамка 9"/>
          <p:cNvSpPr/>
          <p:nvPr/>
        </p:nvSpPr>
        <p:spPr>
          <a:xfrm>
            <a:off x="142844" y="2143116"/>
            <a:ext cx="2357454" cy="2071702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43504" y="5143512"/>
            <a:ext cx="19220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/>
              <a:t>Вечера вопросов</a:t>
            </a:r>
          </a:p>
          <a:p>
            <a:pPr algn="ctr"/>
            <a:r>
              <a:rPr lang="ru-RU" b="1" dirty="0" smtClean="0"/>
              <a:t> и ответов</a:t>
            </a:r>
            <a:endParaRPr lang="ru-RU" b="1" dirty="0"/>
          </a:p>
        </p:txBody>
      </p:sp>
      <p:sp>
        <p:nvSpPr>
          <p:cNvPr id="20" name="Рамка 19"/>
          <p:cNvSpPr/>
          <p:nvPr/>
        </p:nvSpPr>
        <p:spPr>
          <a:xfrm>
            <a:off x="1714480" y="4500570"/>
            <a:ext cx="2357454" cy="2071702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1" name="Рамка 20"/>
          <p:cNvSpPr/>
          <p:nvPr/>
        </p:nvSpPr>
        <p:spPr>
          <a:xfrm>
            <a:off x="3357554" y="2143116"/>
            <a:ext cx="2357454" cy="2071702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2" name="Рамка 21"/>
          <p:cNvSpPr/>
          <p:nvPr/>
        </p:nvSpPr>
        <p:spPr>
          <a:xfrm>
            <a:off x="4929190" y="4500570"/>
            <a:ext cx="2357454" cy="2071702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3" name="Рамка 22"/>
          <p:cNvSpPr/>
          <p:nvPr/>
        </p:nvSpPr>
        <p:spPr>
          <a:xfrm>
            <a:off x="6643702" y="2143116"/>
            <a:ext cx="2357454" cy="2071702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57158" y="2928934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Анкетирование</a:t>
            </a:r>
            <a:endParaRPr lang="ru-RU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3786182" y="2928934"/>
            <a:ext cx="1538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Диагностика</a:t>
            </a:r>
            <a:endParaRPr lang="ru-RU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7215206" y="3000372"/>
            <a:ext cx="12883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Дискуссии</a:t>
            </a:r>
            <a:endParaRPr lang="ru-RU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2071670" y="5214950"/>
            <a:ext cx="16751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Консультации</a:t>
            </a:r>
          </a:p>
          <a:p>
            <a:r>
              <a:rPr lang="ru-RU" b="1" dirty="0" smtClean="0"/>
              <a:t> специалистов</a:t>
            </a:r>
            <a:endParaRPr lang="ru-RU" b="1" dirty="0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Лента лицом вниз 1"/>
          <p:cNvSpPr/>
          <p:nvPr/>
        </p:nvSpPr>
        <p:spPr>
          <a:xfrm>
            <a:off x="428596" y="642918"/>
            <a:ext cx="8429684" cy="1428760"/>
          </a:xfrm>
          <a:prstGeom prst="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Традиционные формы </a:t>
            </a:r>
            <a:endParaRPr lang="ru-RU" sz="2800" b="1" dirty="0"/>
          </a:p>
        </p:txBody>
      </p:sp>
      <p:sp>
        <p:nvSpPr>
          <p:cNvPr id="3" name="Рамка 2"/>
          <p:cNvSpPr/>
          <p:nvPr/>
        </p:nvSpPr>
        <p:spPr>
          <a:xfrm>
            <a:off x="357158" y="2500306"/>
            <a:ext cx="2428892" cy="1000132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Рамка 6"/>
          <p:cNvSpPr/>
          <p:nvPr/>
        </p:nvSpPr>
        <p:spPr>
          <a:xfrm>
            <a:off x="6357950" y="2500306"/>
            <a:ext cx="2571736" cy="990608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1472" y="2643182"/>
            <a:ext cx="20162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Тематические </a:t>
            </a:r>
          </a:p>
          <a:p>
            <a:pPr algn="ctr"/>
            <a:r>
              <a:rPr lang="ru-RU" sz="1600" b="1" dirty="0" smtClean="0"/>
              <a:t>классные часы</a:t>
            </a:r>
            <a:endParaRPr lang="ru-RU" sz="16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6643702" y="4857760"/>
            <a:ext cx="2071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Родительские собрания</a:t>
            </a:r>
            <a:endParaRPr lang="ru-RU" b="1" dirty="0"/>
          </a:p>
        </p:txBody>
      </p:sp>
      <p:sp>
        <p:nvSpPr>
          <p:cNvPr id="23" name="Рамка 22"/>
          <p:cNvSpPr/>
          <p:nvPr/>
        </p:nvSpPr>
        <p:spPr>
          <a:xfrm>
            <a:off x="357158" y="4643446"/>
            <a:ext cx="2500330" cy="990608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Рамка 24"/>
          <p:cNvSpPr/>
          <p:nvPr/>
        </p:nvSpPr>
        <p:spPr>
          <a:xfrm>
            <a:off x="3214678" y="3357562"/>
            <a:ext cx="2786082" cy="1500198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6" name="Рамка 25"/>
          <p:cNvSpPr/>
          <p:nvPr/>
        </p:nvSpPr>
        <p:spPr>
          <a:xfrm>
            <a:off x="6429388" y="4714884"/>
            <a:ext cx="2428892" cy="1000132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500826" y="2786058"/>
            <a:ext cx="2260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Вечера отдыха</a:t>
            </a:r>
            <a:endParaRPr lang="ru-RU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3357554" y="3500438"/>
            <a:ext cx="25003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Семейные, спортивные </a:t>
            </a:r>
          </a:p>
          <a:p>
            <a:pPr algn="ctr"/>
            <a:r>
              <a:rPr lang="ru-RU" b="1" dirty="0" smtClean="0"/>
              <a:t> и интеллектуальные состязания</a:t>
            </a:r>
            <a:endParaRPr lang="ru-RU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28596" y="4786322"/>
            <a:ext cx="2286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Творческие конкурсы</a:t>
            </a:r>
            <a:endParaRPr lang="ru-RU" b="1" dirty="0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85727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862E60"/>
                </a:solidFill>
                <a:latin typeface="Times New Roman" pitchFamily="18" charset="0"/>
                <a:cs typeface="Times New Roman" pitchFamily="18" charset="0"/>
              </a:rPr>
              <a:t>Формы родительских собраний:</a:t>
            </a:r>
            <a:endParaRPr lang="ru-RU" dirty="0">
              <a:solidFill>
                <a:srgbClr val="862E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357298"/>
            <a:ext cx="8858312" cy="5000660"/>
          </a:xfrm>
        </p:spPr>
        <p:txBody>
          <a:bodyPr numCol="2">
            <a:normAutofit fontScale="92500"/>
          </a:bodyPr>
          <a:lstStyle/>
          <a:p>
            <a:pPr marL="651510" indent="-51435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Собрание – беседа.</a:t>
            </a:r>
          </a:p>
          <a:p>
            <a:pPr marL="651510" indent="-51435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Собрание – дискуссия.</a:t>
            </a:r>
          </a:p>
          <a:p>
            <a:pPr marL="651510" indent="-51435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Круглый стол.</a:t>
            </a:r>
          </a:p>
          <a:p>
            <a:pPr marL="651510" indent="-51435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Собрание – конференция.</a:t>
            </a:r>
          </a:p>
          <a:p>
            <a:pPr marL="651510" indent="-51435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Собрание – семинар.</a:t>
            </a:r>
          </a:p>
          <a:p>
            <a:pPr marL="651510" indent="-51435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Собрание – тренинг.</a:t>
            </a:r>
          </a:p>
          <a:p>
            <a:pPr marL="651510" indent="-51435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Собрание –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организационно-деятельностная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игра.</a:t>
            </a:r>
          </a:p>
          <a:p>
            <a:pPr marL="651510" indent="-51435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Педагогическая мастерская.</a:t>
            </a:r>
          </a:p>
          <a:p>
            <a:pPr marL="651510" indent="-51435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Собрание – конкурс.</a:t>
            </a:r>
          </a:p>
          <a:p>
            <a:pPr marL="651510" indent="-51435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Собрание – презентация.</a:t>
            </a:r>
          </a:p>
          <a:p>
            <a:pPr marL="651510" indent="-51435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Устный журнал.</a:t>
            </a:r>
          </a:p>
          <a:p>
            <a:pPr marL="651510" indent="-51435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Вечер вопросов и ответов.</a:t>
            </a:r>
          </a:p>
          <a:p>
            <a:pPr marL="651510" indent="-51435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Родительский ринг.</a:t>
            </a:r>
          </a:p>
          <a:p>
            <a:pPr marL="651510" indent="-51435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Интеллектуальный марафон.</a:t>
            </a:r>
          </a:p>
          <a:p>
            <a:pPr marL="651510" indent="-51435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Ток-шоу.</a:t>
            </a:r>
          </a:p>
          <a:p>
            <a:pPr marL="651510" indent="-51435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Гостиная.</a:t>
            </a:r>
          </a:p>
          <a:p>
            <a:pPr marL="651510" indent="-51435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Собрание с домашним заданием. </a:t>
            </a:r>
          </a:p>
          <a:p>
            <a:pPr marL="651510" indent="-51435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Собрание на дому.</a:t>
            </a:r>
          </a:p>
          <a:p>
            <a:pPr marL="651510" indent="-51435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Собрание в письменной форме.</a:t>
            </a:r>
          </a:p>
          <a:p>
            <a:pPr marL="651510" indent="-51435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Комбинированная форма собрания.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Администратор\Saved Games\Desktop\65d01e2dd315493be894d1976edae8c9-800x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28588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Совместные творческие вечера</a:t>
            </a:r>
            <a:endParaRPr lang="ru-RU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s://xn--j1ahfl.xn--p1ai/data/ppt_to_html/u288182/p152784/img1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00013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Совместные творческие дела</a:t>
            </a:r>
            <a:endParaRPr lang="ru-RU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4034" name="Picture 2" descr="C:\Users\Администратор\Saved Games\Desktop\img1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Новогодние елки</a:t>
            </a:r>
            <a:endParaRPr lang="ru-RU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106" name="Picture 2" descr="C:\Users\Администратор\Saved Games\Desktop\сад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285852" y="2000240"/>
            <a:ext cx="6590592" cy="438943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9484" t="25895" r="36777" b="18770"/>
          <a:stretch>
            <a:fillRect/>
          </a:stretch>
        </p:blipFill>
        <p:spPr bwMode="auto">
          <a:xfrm>
            <a:off x="571472" y="571480"/>
            <a:ext cx="7286676" cy="576155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8467" t="34069" r="31063" b="412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Совместные творческие дела</a:t>
            </a:r>
            <a:endParaRPr lang="ru-RU" dirty="0"/>
          </a:p>
        </p:txBody>
      </p:sp>
      <p:pic>
        <p:nvPicPr>
          <p:cNvPr id="45058" name="Picture 2" descr="C:\Users\Администратор\Saved Games\Desktop\img1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noFill/>
        </p:spPr>
      </p:pic>
      <p:pic>
        <p:nvPicPr>
          <p:cNvPr id="45059" name="Picture 3" descr="C:\Users\Администратор\Saved Games\Desktop\img1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Инновационные формы работы:</a:t>
            </a:r>
            <a:endParaRPr lang="ru-RU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Ролевые игры-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форма коллективной деятельности по изучению уровня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сформированности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педагогических умений учеников. Примерные темы могут быть следующие: «Утро в вашем доме», «Ребенок пришел из школы», «Семейный совет» и др.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42900"/>
            <a:ext cx="8229600" cy="198998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Инновационные      формы работы:</a:t>
            </a:r>
            <a:b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Родительские чтения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–форма работы, которая дает возможность родителям, возможность не только слушать лекции педагогов, но и изучить литературу по проблеме и участвовать в ее обсуждении. Родители читают книги, а затем используют рекомендованную. Они должны изложить собственное понимание вопроса и изменение подходов к его решению после прочтения книг.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Инновационные </a:t>
            </a:r>
            <a:b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формы работы:</a:t>
            </a:r>
            <a:b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Интернет –консультации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Родители имеют возможность получить информацию о школьных мероприятиях, получать ответы на волнующие их вопросы на школьном сайте.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2" name="AutoShape 2" descr="C:\Users\%D0%90%D0%B4%D0%BC%D0%B8%D0%BD%D0%B8%D1%81%D1%82%D1%80%D0%B0%D1%82%D0%BE%D1%80\Saved Games\Desktop\i (1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Привлечение родителей к участию в жизни класса;</a:t>
            </a:r>
            <a:endParaRPr lang="ru-RU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Предварительное знакомство родителей со школой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Первое собрание-знакомство;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Неформальное общение и встречи педагогов и родителей. Поддерживание контактов.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Письменные формы общения;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Телефонные звонки в особых случаях.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u="sng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Л.А.Кассиль</a:t>
            </a:r>
            <a:endParaRPr lang="ru-RU" b="1" u="sng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«Семья и школа –это берег и море. На берегу ребенок делает свои первые шаги, получает первые уроки жизни, а потом перед ним открывается необозримое море знаний, и курс в этом море прокладывает школа. Это не значит, что он совсем должен отрываться от берега».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8467" t="25895" r="30673" b="36673"/>
          <a:stretch>
            <a:fillRect/>
          </a:stretch>
        </p:blipFill>
        <p:spPr bwMode="auto">
          <a:xfrm>
            <a:off x="214282" y="642918"/>
            <a:ext cx="8643998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 изучении семей учащихся обратить внимание на информацию:</a:t>
            </a:r>
            <a:endParaRPr lang="ru-RU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Общие сведения о родителях или лицах, их заменяющих;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Жилищные условия семьи и ее материальная обеспеченность;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Образовательный уровень семьи, интересы родителей к школе;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Уровень педагогической культуры родителей;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Авторитетность семьи в глазах ребенка;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Семейные традиции;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Положение ребенка в семье (благоприятное, неблагоприятное);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Воспитательные возможности семьи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0" name="AutoShape 2" descr="C:\Users\%D0%90%D0%B4%D0%BC%D0%B8%D0%BD%D0%B8%D1%81%D1%82%D1%80%D0%B0%D1%82%D0%BE%D1%80\Saved Games\Desktop\i (1).webp"/>
          <p:cNvSpPr>
            <a:spLocks noChangeAspect="1" noChangeArrowheads="1"/>
          </p:cNvSpPr>
          <p:nvPr/>
        </p:nvSpPr>
        <p:spPr bwMode="auto">
          <a:xfrm>
            <a:off x="1071538" y="357166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Психолого-педагогическое  просвещение родителей и корректирование семейного воспитания</a:t>
            </a:r>
            <a:endParaRPr lang="ru-RU" sz="28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Проведение педагогического лектория;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Организация информационного стенда для родителей;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Привлечение специалистов различных направлений;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Психолого-педагогическое просвещение родителей должно носить опережающий характер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Работа с проблемными семьями и детьми</a:t>
            </a:r>
            <a:endParaRPr lang="ru-RU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Родительский комитет участвует в разрешении конфликтных ситуаций между учителем и учеником, между родителями и педагогом, между учащимися и педагогом;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Участие в обследовании семей;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Работа «совета родителей»;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абота Совета профилактики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 посещении семьи соблюдайте следующие условия:</a:t>
            </a:r>
            <a:endParaRPr lang="ru-RU" sz="3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 приходить в семью без предупреждения;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 планировать свой визит более, чем на 5-10 минут;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 вести беседу стоя, у входа, в верхней одежде;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Нельзя вести беседу в агрессивных тонах;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 поучайте родителей, а советуйте;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Желательно вести беседу при ребенке, выбрав щадящую для него форму и содержание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Критерии эффективности взаимодействия семьи и школы:</a:t>
            </a:r>
            <a:endParaRPr lang="ru-RU" sz="40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Воспитательное пространство для гармоничного развития детей,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Воспитательные функции равномерно распределены: профессиональные функции воспитания должны быть возложены на педагога, а родительские обязанности – на родителей. Педагоги и родители не должны делать то, что находится за пределами их воспитательных функций,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Взаимно признавая автономию школы и семьи, считать единственно возможным способом обращения друг к другу за помощью,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Сохранять оптимальным количество встреч для совместной работы, помня об автономии жизни семьи и школы, заполненной множеством производственных, личных дел и обязанностей современного человека.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Семья и школа</a:t>
            </a:r>
            <a:endParaRPr lang="ru-RU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Иногда родители думают, что с приходом ребенка в школу снижается роль семьи в его воспитании, ведь основное время теперь дети проводят в школе. Однако именно в это время влияние семьи не только не снижается, но и возрастает. Единые согласованные требования семьи и школы –это одно из условий правильного воспитания детей в семье.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Общая цель работы с родителями:</a:t>
            </a:r>
            <a:endParaRPr lang="ru-RU" dirty="0"/>
          </a:p>
        </p:txBody>
      </p:sp>
      <p:pic>
        <p:nvPicPr>
          <p:cNvPr id="46082" name="Picture 2" descr="C:\Users\Администратор\Saved Games\Desktop\672b32b48bebd6a2d99552f3c42b8501-800x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noFill/>
        </p:spPr>
      </p:pic>
      <p:pic>
        <p:nvPicPr>
          <p:cNvPr id="46083" name="Picture 3" descr="C:\Users\Администратор\Saved Games\Desktop\672b32b48bebd6a2d99552f3c42b8501-800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Ожидаемые результаты работы с родителями: </a:t>
            </a:r>
            <a:endParaRPr lang="ru-RU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Укрепление авторитета родителей в семье,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Формирование нравственных качеств детей,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Понимание родителями значимости совместной работы,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Создание атмосферы сотрудничества,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Позитивные изменения взаимоотношений школьников, родителей, учителей.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5226064"/>
          </a:xfrm>
        </p:spPr>
        <p:txBody>
          <a:bodyPr>
            <a:normAutofit fontScale="90000"/>
          </a:bodyPr>
          <a:lstStyle/>
          <a:p>
            <a:pPr algn="r"/>
            <a:r>
              <a:rPr lang="ru-RU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Оконченность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совершенство в педагогическом труде «…недостижимы, </a:t>
            </a:r>
            <a:b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 развитие и совершенствование бесконечны…»</a:t>
            </a:r>
            <a:b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862E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862E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862E60"/>
                </a:solidFill>
                <a:latin typeface="Times New Roman" pitchFamily="18" charset="0"/>
                <a:cs typeface="Times New Roman" pitchFamily="18" charset="0"/>
              </a:rPr>
              <a:t>                               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Л. Н. Толстой</a:t>
            </a:r>
            <a:endParaRPr lang="ru-RU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Школа и 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емья</a:t>
            </a:r>
            <a:endParaRPr lang="ru-RU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algn="just">
              <a:buNone/>
            </a:pP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6000" u="sng" dirty="0" smtClean="0">
                <a:latin typeface="Times New Roman" pitchFamily="18" charset="0"/>
                <a:cs typeface="Times New Roman" pitchFamily="18" charset="0"/>
              </a:rPr>
              <a:t>двух социальных институтах, семье и школе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6000" u="sng" dirty="0" smtClean="0">
                <a:latin typeface="Times New Roman" pitchFamily="18" charset="0"/>
                <a:cs typeface="Times New Roman" pitchFamily="18" charset="0"/>
              </a:rPr>
              <a:t>лежит ответственность за воспитание детей: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1143000" indent="-1143000" algn="just">
              <a:buAutoNum type="arabicParenR"/>
            </a:pP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семья, по Конституции, первый и главный воспитатель ребенка; </a:t>
            </a:r>
          </a:p>
          <a:p>
            <a:pPr marL="1143000" indent="-1143000" algn="just">
              <a:buAutoNum type="arabicParenR"/>
            </a:pP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образовательное учреждение –помощник родителям в воспитании детей по профессиональной принадлежности.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14311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4800" b="1" u="sng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800" b="1" u="sng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Семья и школа</a:t>
            </a:r>
            <a:endParaRPr lang="ru-RU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dirty="0" smtClean="0"/>
              <a:t>   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Педагоги и родители должны стать союзниками и единомышленниками в воспитании ребенка.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Трудности, которые испытывают учителя и родители в воспитании:</a:t>
            </a:r>
            <a:endParaRPr lang="ru-RU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нет ясности и убежденности в необходимости повседневной работы с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родителями;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незнание педагогом , что сложившийся стереотип общения учителя с учеником неприемлем для общения с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родителями;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многие родители убеждены в том, что знают, как воспитывать, и что воспитывают своих детей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правильно;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потеря семейных ценностей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наряду с другими стала одной из основных причин демографических проблем.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Причины, ухудшающие семейное воспитание:</a:t>
            </a:r>
            <a:endParaRPr lang="ru-RU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Однодневность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семьи во многих поколениях;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обособление части молодых семей от своих родителей;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утрата традиции народной педагогики;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осложнение семейного воспитания;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дефицит времени у родителей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Модель отношений родителей и семей:</a:t>
            </a:r>
            <a:endParaRPr lang="ru-RU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Семьи, уважающие детей;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Отзывчивые семьи;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Материально-ориентированные семьи;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Враждебные семьи;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Антисоциальные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семьи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Взаимодействие школы и </a:t>
            </a:r>
            <a:r>
              <a:rPr lang="ru-RU" sz="36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емьи обусловлено следующими обстоятельствами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Единым объектом воспитания;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Общими целями и задачами воспитания детей;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Возможностью и всестороннего изучения детей и координация влияний на их развитие;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возможностью объединений усилий школы и семьи в решении проблем ребенка и др.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337</TotalTime>
  <Words>1184</Words>
  <Application>Microsoft Office PowerPoint</Application>
  <PresentationFormat>Экран (4:3)</PresentationFormat>
  <Paragraphs>164</Paragraphs>
  <Slides>40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Поток</vt:lpstr>
      <vt:lpstr>СОВРЕМЕННЫЕ ПРОБЛЕМЫ ВЗАИМОДЕЙСТВИЯ ШКОЛЫ И СЕМЬИ</vt:lpstr>
      <vt:lpstr>Слайд 2</vt:lpstr>
      <vt:lpstr>Л.А.Кассиль</vt:lpstr>
      <vt:lpstr>Школа и семья</vt:lpstr>
      <vt:lpstr>Семья и школа</vt:lpstr>
      <vt:lpstr>Трудности, которые испытывают учителя и родители в воспитании:</vt:lpstr>
      <vt:lpstr>Причины, ухудшающие семейное воспитание:</vt:lpstr>
      <vt:lpstr>Модель отношений родителей и семей:</vt:lpstr>
      <vt:lpstr>Взаимодействие школы и семьи обусловлено следующими обстоятельствами:</vt:lpstr>
      <vt:lpstr>Сотрудничество педагогов и семьи направлены на решение следующих общих задач воспитания детей:</vt:lpstr>
      <vt:lpstr>Задачи в работе с родителями:</vt:lpstr>
      <vt:lpstr>Задачи в работе с педагогами:</vt:lpstr>
      <vt:lpstr>Слайд 13</vt:lpstr>
      <vt:lpstr>Слайд 14</vt:lpstr>
      <vt:lpstr>Слайд 15</vt:lpstr>
      <vt:lpstr>Слайд 16</vt:lpstr>
      <vt:lpstr>Слайд 17</vt:lpstr>
      <vt:lpstr>Слайд 18</vt:lpstr>
      <vt:lpstr>Формы родительских собраний:</vt:lpstr>
      <vt:lpstr>Совместные творческие вечера</vt:lpstr>
      <vt:lpstr>Совместные творческие дела</vt:lpstr>
      <vt:lpstr>Новогодние елки</vt:lpstr>
      <vt:lpstr>Слайд 23</vt:lpstr>
      <vt:lpstr>Слайд 24</vt:lpstr>
      <vt:lpstr>Совместные творческие дела</vt:lpstr>
      <vt:lpstr>Инновационные формы работы:</vt:lpstr>
      <vt:lpstr>                      Инновационные      формы работы: </vt:lpstr>
      <vt:lpstr>Инновационные  формы работы: </vt:lpstr>
      <vt:lpstr>Привлечение родителей к участию в жизни класса;</vt:lpstr>
      <vt:lpstr>Слайд 30</vt:lpstr>
      <vt:lpstr>При изучении семей учащихся обратить внимание на информацию:</vt:lpstr>
      <vt:lpstr>Психолого-педагогическое  просвещение родителей и корректирование семейного воспитания</vt:lpstr>
      <vt:lpstr>Работа с проблемными семьями и детьми</vt:lpstr>
      <vt:lpstr>При посещении семьи соблюдайте следующие условия:</vt:lpstr>
      <vt:lpstr>Критерии эффективности взаимодействия семьи и школы:</vt:lpstr>
      <vt:lpstr>Семья и школа</vt:lpstr>
      <vt:lpstr>Общая цель работы с родителями:</vt:lpstr>
      <vt:lpstr>Ожидаемые результаты работы с родителями: </vt:lpstr>
      <vt:lpstr>Оконченность и совершенство в педагогическом труде «…недостижимы,  а развитие и совершенствование бесконечны…»                                  Л. Н. Толстой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 Windows</dc:creator>
  <cp:lastModifiedBy>Пользователь Windows</cp:lastModifiedBy>
  <cp:revision>34</cp:revision>
  <dcterms:created xsi:type="dcterms:W3CDTF">2023-01-01T09:39:18Z</dcterms:created>
  <dcterms:modified xsi:type="dcterms:W3CDTF">2023-01-04T08:30:53Z</dcterms:modified>
</cp:coreProperties>
</file>