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9"/>
  </p:notesMasterIdLst>
  <p:sldIdLst>
    <p:sldId id="256" r:id="rId2"/>
    <p:sldId id="257" r:id="rId3"/>
    <p:sldId id="258" r:id="rId4"/>
    <p:sldId id="266" r:id="rId5"/>
    <p:sldId id="260" r:id="rId6"/>
    <p:sldId id="267" r:id="rId7"/>
    <p:sldId id="262" r:id="rId8"/>
    <p:sldId id="259" r:id="rId9"/>
    <p:sldId id="271" r:id="rId10"/>
    <p:sldId id="272" r:id="rId11"/>
    <p:sldId id="282" r:id="rId12"/>
    <p:sldId id="296" r:id="rId13"/>
    <p:sldId id="297" r:id="rId14"/>
    <p:sldId id="298" r:id="rId15"/>
    <p:sldId id="290" r:id="rId16"/>
    <p:sldId id="283" r:id="rId17"/>
    <p:sldId id="284" r:id="rId18"/>
    <p:sldId id="287" r:id="rId19"/>
    <p:sldId id="285" r:id="rId20"/>
    <p:sldId id="289" r:id="rId21"/>
    <p:sldId id="286" r:id="rId22"/>
    <p:sldId id="273" r:id="rId23"/>
    <p:sldId id="292" r:id="rId24"/>
    <p:sldId id="274" r:id="rId25"/>
    <p:sldId id="294" r:id="rId26"/>
    <p:sldId id="276" r:id="rId27"/>
    <p:sldId id="275" r:id="rId28"/>
    <p:sldId id="277" r:id="rId29"/>
    <p:sldId id="291" r:id="rId30"/>
    <p:sldId id="269" r:id="rId31"/>
    <p:sldId id="278" r:id="rId32"/>
    <p:sldId id="279" r:id="rId33"/>
    <p:sldId id="293" r:id="rId34"/>
    <p:sldId id="265" r:id="rId35"/>
    <p:sldId id="280" r:id="rId36"/>
    <p:sldId id="281" r:id="rId37"/>
    <p:sldId id="295" r:id="rId3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>
        <p:scale>
          <a:sx n="70" d="100"/>
          <a:sy n="70" d="100"/>
        </p:scale>
        <p:origin x="-1386" y="-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D49121-B908-4C5F-9E8F-1C43B121C110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8D4C23-E0E9-45C9-8E0E-3C489371888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2130269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sp>
      <p:sp>
        <p:nvSpPr>
          <p:cNvPr id="10240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ru-RU" altLang="ru-RU" smtClean="0"/>
          </a:p>
        </p:txBody>
      </p:sp>
      <p:sp>
        <p:nvSpPr>
          <p:cNvPr id="10240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/>
            <a:fld id="{BA43D3B8-0C5E-4DF0-86A4-7F3E8AA107A1}" type="slidenum">
              <a:rPr lang="ru-RU" altLang="ru-RU" smtClean="0"/>
              <a:pPr eaLnBrk="1" hangingPunct="1"/>
              <a:t>37</a:t>
            </a:fld>
            <a:endParaRPr lang="ru-RU" alt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3706-9540-4B7A-9B83-71066E0530F5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3DB2-A8B0-4DA9-9B83-7090E859B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7793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3706-9540-4B7A-9B83-71066E0530F5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3DB2-A8B0-4DA9-9B83-7090E859B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94496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3706-9540-4B7A-9B83-71066E0530F5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3DB2-A8B0-4DA9-9B83-7090E859B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0296787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3706-9540-4B7A-9B83-71066E0530F5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3DB2-A8B0-4DA9-9B83-7090E859B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4289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3706-9540-4B7A-9B83-71066E0530F5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3DB2-A8B0-4DA9-9B83-7090E859B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045807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3706-9540-4B7A-9B83-71066E0530F5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3DB2-A8B0-4DA9-9B83-7090E859B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62773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3706-9540-4B7A-9B83-71066E0530F5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3DB2-A8B0-4DA9-9B83-7090E859B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6406849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3706-9540-4B7A-9B83-71066E0530F5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3DB2-A8B0-4DA9-9B83-7090E859B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277623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3706-9540-4B7A-9B83-71066E0530F5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3DB2-A8B0-4DA9-9B83-7090E859B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763064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3706-9540-4B7A-9B83-71066E0530F5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3DB2-A8B0-4DA9-9B83-7090E859B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89579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553706-9540-4B7A-9B83-71066E0530F5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C63DB2-A8B0-4DA9-9B83-7090E859B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490177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553706-9540-4B7A-9B83-71066E0530F5}" type="datetimeFigureOut">
              <a:rPr lang="ru-RU" smtClean="0"/>
              <a:pPr/>
              <a:t>11.12.2019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C63DB2-A8B0-4DA9-9B83-7090E859BC96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67301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emf"/><Relationship Id="rId3" Type="http://schemas.openxmlformats.org/officeDocument/2006/relationships/image" Target="../media/image14.png"/><Relationship Id="rId7" Type="http://schemas.openxmlformats.org/officeDocument/2006/relationships/image" Target="../media/image18.em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emf"/><Relationship Id="rId5" Type="http://schemas.openxmlformats.org/officeDocument/2006/relationships/image" Target="../media/image16.png"/><Relationship Id="rId4" Type="http://schemas.openxmlformats.org/officeDocument/2006/relationships/image" Target="../media/image15.png"/><Relationship Id="rId9" Type="http://schemas.openxmlformats.org/officeDocument/2006/relationships/image" Target="../media/image20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em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em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emf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em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emf"/><Relationship Id="rId4" Type="http://schemas.openxmlformats.org/officeDocument/2006/relationships/image" Target="../media/image35.emf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gif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6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hyperlink" Target="http://www.filobraz.ru/science/izd_polietnos2009.pdf" TargetMode="External"/><Relationship Id="rId3" Type="http://schemas.openxmlformats.org/officeDocument/2006/relationships/hyperlink" Target="http://infourok.ru/-22465.html" TargetMode="External"/><Relationship Id="rId7" Type="http://schemas.openxmlformats.org/officeDocument/2006/relationships/hyperlink" Target="http://cyberleninka.ru/article/n/obuchenie-i-vospitanie-na-urokah-russkogo-yazyka-v-klassah-s-polietnicheskim-sostavom-uchaschihsya" TargetMode="External"/><Relationship Id="rId2" Type="http://schemas.openxmlformats.org/officeDocument/2006/relationships/hyperlink" Target="http://vestnik.yspu.org/releases/2014_1pp/20.pdf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uapryal.com.ua/training/e-v-arhipova-g-ryazan-printsip-oporyi-na-modeli-yazyika-i-algoritmyi-rechi-pri-obuchenii-russkomu-yazyiku-v-klassah-s-polietnicheskim-sostavom/" TargetMode="External"/><Relationship Id="rId5" Type="http://schemas.openxmlformats.org/officeDocument/2006/relationships/hyperlink" Target="http://nsportal.ru/shkola/russkiy-yazyk/library/2015/02/11/didakticheskiy-material-dlya-prakticheskoy-raboty-na-urokakh" TargetMode="External"/><Relationship Id="rId10" Type="http://schemas.openxmlformats.org/officeDocument/2006/relationships/hyperlink" Target="http://window.edu.ru/catalog/pdf2txt/971/79971/60342?p_page=6" TargetMode="External"/><Relationship Id="rId4" Type="http://schemas.openxmlformats.org/officeDocument/2006/relationships/hyperlink" Target="http://nsportal.ru/shkola/russkiy-yazyk/library/2011/10/31/kompetentnostnyy-podkhod-k-prepodavaniyu-russkogo-yazyka-v" TargetMode="External"/><Relationship Id="rId9" Type="http://schemas.openxmlformats.org/officeDocument/2006/relationships/hyperlink" Target="http://nvsu.ru/ru/materialyikonf/1006/Aktualnie%20voprosi%20teorii%20i%20metodiki%20prepodavaniya%20russkogo%20yazika%20-%20Materiali%20konferentsii%20-%202009.pdf" TargetMode="Externa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hyperlink" Target="http://edu.mari.ru/mouo-mariturek/sh3/doclib/&#1059;&#1059;&#1044;%20&#1074;%20&#1086;&#1089;&#1085;&#1086;&#1074;&#1085;&#1086;&#1081;%20&#1096;&#1082;&#1086;&#1083;&#1077;.pdf" TargetMode="External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moluch.ru/archive/148/41494/" TargetMode="External"/><Relationship Id="rId5" Type="http://schemas.openxmlformats.org/officeDocument/2006/relationships/hyperlink" Target="https://multiurok.ru/files/tiekhnologhichieskaia-karta-uroka-russkogho-iazyka-s-eliemientami-rki.html" TargetMode="External"/><Relationship Id="rId4" Type="http://schemas.openxmlformats.org/officeDocument/2006/relationships/hyperlink" Target="http://viro.edu.ru/vmk_ooo/attachments/article/152/analiz_po_uud.doc" TargetMode="Externa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jpe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1520" y="404664"/>
            <a:ext cx="8712968" cy="6097310"/>
          </a:xfrm>
          <a:prstGeom prst="rect">
            <a:avLst/>
          </a:prstGeom>
        </p:spPr>
        <p:txBody>
          <a:bodyPr>
            <a:normAutofit fontScale="97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/>
            </a:r>
            <a:b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</a:b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Формирование коммуникативных универсальных учебных действий на уроках</a:t>
            </a:r>
          </a:p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русского языка</a:t>
            </a:r>
          </a:p>
          <a:p>
            <a:pPr>
              <a:defRPr/>
            </a:pP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в полиэтнических классах</a:t>
            </a:r>
          </a:p>
          <a:p>
            <a:pPr algn="l">
              <a:defRPr/>
            </a:pP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r">
              <a:defRPr/>
            </a:pPr>
            <a:r>
              <a:rPr lang="ru-RU" sz="1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Шестерина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Наталья Анатольевна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  <a:p>
            <a:pPr algn="r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учитель русского языка и </a:t>
            </a:r>
          </a:p>
          <a:p>
            <a:pPr algn="r">
              <a:defRPr/>
            </a:pP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литературы МБОУ СОШ №</a:t>
            </a:r>
            <a:r>
              <a:rPr lang="ru-RU" sz="1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42 г. Тверь </a:t>
            </a:r>
            <a:endParaRPr lang="ru-RU" sz="1600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eorgia" panose="02040502050405020303" pitchFamily="18" charset="0"/>
            </a:endParaRPr>
          </a:p>
        </p:txBody>
      </p:sp>
      <p:pic>
        <p:nvPicPr>
          <p:cNvPr id="3" name="Picture 2" descr="http://emuna.su/wp-content/uploads/2015/02/8232_s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7504" y="4949482"/>
            <a:ext cx="1584176" cy="15524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803351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76661" y="183173"/>
            <a:ext cx="74219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Представьте, что мы слепили из пластилина клоуна, но он не умеет выражать свои эмоции. Его надо научить улыбаться: произносите звук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«и»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и как можно шире растягивайте губы.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17" descr="http://www.lafete.tn/wp-content/uploads/PERRUQUE_CLOWN_R_4e83236debe3e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295355" y="1484784"/>
            <a:ext cx="1656184" cy="17878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3" descr="http://gs.delfi.lt/images/pix/file59876681_161e8bba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648607"/>
            <a:ext cx="1872208" cy="12481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0311" y="239341"/>
            <a:ext cx="1276350" cy="1457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141812" y="3263927"/>
            <a:ext cx="59766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А теперь вытягиваете губы трубочкой и произносите звук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«у»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- так мы научим клоуна целоваться.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1246683" y="1752833"/>
            <a:ext cx="6048672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Теперь научите его удивляться: открываете рот как можно шире и произносите звук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«а»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1327012" y="4972526"/>
            <a:ext cx="733300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 Саши нос в саже, скажи об этом Саше. 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Наша Даша лучше вашей. 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Отважный Миша бежит от мыши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Тощий немощный Кощей тащит ящик овощей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1188417" y="4510861"/>
            <a:ext cx="761020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Соревнования 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лучшее прочтение скороговорок</a:t>
            </a:r>
          </a:p>
        </p:txBody>
      </p:sp>
    </p:spTree>
    <p:extLst>
      <p:ext uri="{BB962C8B-B14F-4D97-AF65-F5344CB8AC3E}">
        <p14:creationId xmlns:p14="http://schemas.microsoft.com/office/powerpoint/2010/main" xmlns="" val="24390431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9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3778" y="880270"/>
            <a:ext cx="6762750" cy="561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10902" y="270670"/>
            <a:ext cx="74009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78466" y="2236490"/>
            <a:ext cx="7086600" cy="68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15520" y="1556792"/>
            <a:ext cx="672465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6940" y="4588774"/>
            <a:ext cx="7065137" cy="11595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3778" y="5722427"/>
            <a:ext cx="6849500" cy="8064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582" y="2949724"/>
            <a:ext cx="3503571" cy="2887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84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07224" y="3217174"/>
            <a:ext cx="71723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7617520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1788" y="908050"/>
            <a:ext cx="7146925" cy="4752975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xmlns="" val="265923300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919316334"/>
              </p:ext>
            </p:extLst>
          </p:nvPr>
        </p:nvGraphicFramePr>
        <p:xfrm>
          <a:off x="251520" y="292651"/>
          <a:ext cx="8569202" cy="6400800"/>
        </p:xfrm>
        <a:graphic>
          <a:graphicData uri="http://schemas.openxmlformats.org/drawingml/2006/table">
            <a:tbl>
              <a:tblPr/>
              <a:tblGrid>
                <a:gridCol w="1368152"/>
                <a:gridCol w="2952328"/>
                <a:gridCol w="1728192"/>
                <a:gridCol w="1296144"/>
                <a:gridCol w="1224386"/>
              </a:tblGrid>
              <a:tr h="1603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Язык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40" marR="462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Вид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40" marR="462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Время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40" marR="462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Залог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40" marR="462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cs typeface="Times New Roman" panose="02020603050405020304" pitchFamily="18" charset="0"/>
                        </a:rPr>
                        <a:t>Наклонение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40" marR="462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32226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Русский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40" marR="462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Совершенный и несовершенный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40" marR="462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времени (настоящее, прошедшее, будущее)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40" marR="462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Действительный и страдательный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40" marR="462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70C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Изъявительное, условное, повелительное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40" marR="462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140017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Азербайджанский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40" marR="462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Видовая категория глагола охватывает 6 форм (прикладная, желательная, условная, необходимая, нужная, изъявительная).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5 различных грамматических видах (известный, неизвестный, возвратный, взаимно совместный, понудительный).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40" marR="462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времен глагола (реальное прошлое,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повествовательное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прошлое,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настоящее,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категорическое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будущее,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некатегорическое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B05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будущее)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40" marR="462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40" marR="462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40" marR="462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8620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36C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Армянский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40" marR="462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36C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вида действия (совершаемое, совершенное и подлежащее совершению)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40" marR="462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36C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времени (настоящее, прошедшее, будущее).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36C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Временные формы бывают простые и аналитические, делящиеся на главные составные и вторичные составные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40" marR="462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E36C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залога (действитель-ный,  страдате-льный и средний)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40" marR="462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E36C0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 наклонений (изъявительное, повелительное, желательное, условное, побудительное)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40" marR="462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  <a:tr h="22036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Таджикский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40" marR="462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Настояще-будущее время.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Настоящее определённое, или продолженное, время. Параллельная форма настоящего времени, образуемая при помощи глагола гаштан.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Простое прошедшее время.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Прошедшее длительное время. Основная форма перфекта.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Перфект длительный. Преждепрошедшее время. Преждепрошедший перфект.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Прошедшее определённое время. Перфект определённый. Будущее составное время. </a:t>
                      </a: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40" marR="462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Действительный и страдательный залоги.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Понудительный залог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40" marR="462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Изъявительное наклонение. Повелительное наклонение.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Условно-сослагательное наклонение.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5F497A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Предположительное наклонение. </a:t>
                      </a:r>
                      <a:endParaRPr kumimoji="0" lang="ru-RU" sz="1200" b="0" i="0" u="none" strike="noStrike" cap="none" normalizeH="0" baseline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itchFamily="18" charset="0"/>
                        <a:cs typeface="Times New Roman" panose="02020603050405020304" pitchFamily="18" charset="0"/>
                      </a:endParaRPr>
                    </a:p>
                  </a:txBody>
                  <a:tcPr marL="46240" marR="462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240" marR="4624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DBEEF4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204241708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1"/>
          <p:cNvSpPr>
            <a:spLocks noChangeArrowheads="1"/>
          </p:cNvSpPr>
          <p:nvPr/>
        </p:nvSpPr>
        <p:spPr bwMode="auto">
          <a:xfrm>
            <a:off x="395536" y="476672"/>
            <a:ext cx="8424936" cy="5262979"/>
          </a:xfrm>
          <a:prstGeom prst="rect">
            <a:avLst/>
          </a:prstGeom>
          <a:solidFill>
            <a:schemeClr val="bg1"/>
          </a:solidFill>
          <a:ln>
            <a:headEnd type="none" w="sm" len="sm"/>
            <a:tailEnd type="none" w="sm" len="sm"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eaLnBrk="0" hangingPunct="0">
              <a:defRPr/>
            </a:pPr>
            <a:r>
              <a:rPr lang="ru-RU"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Следовательно, </a:t>
            </a:r>
            <a:r>
              <a:rPr lang="ru-RU" sz="2800" b="1" u="sng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возникают вопросы: </a:t>
            </a:r>
            <a:endParaRPr lang="ru-RU" sz="2800" b="1" u="sng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Чем методика обучения русскому языку как иностранному отличается от методики русского языка как родного?</a:t>
            </a:r>
            <a:endParaRPr lang="ru-RU" sz="28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Какие нормативно-методические документы и источники необходимо знать учителю-русисту для эффективной деятельности в полиэтнической школе?</a:t>
            </a:r>
            <a:endParaRPr lang="ru-RU" sz="28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Как помочь детям адаптироваться к новой для них школе?</a:t>
            </a:r>
            <a:endParaRPr lang="ru-RU" sz="28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eaLnBrk="0" hangingPunct="0">
              <a:buFontTx/>
              <a:buChar char="•"/>
              <a:defRPr/>
            </a:pPr>
            <a:r>
              <a:rPr lang="ru-RU" sz="2800" b="1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Arial" pitchFamily="34" charset="0"/>
              </a:rPr>
              <a:t>Как включить всех детей в процесс общения на уроке?</a:t>
            </a:r>
            <a:endParaRPr lang="ru-RU" sz="2800" b="1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8965821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79" y="476672"/>
            <a:ext cx="6943971" cy="792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628800"/>
            <a:ext cx="7191375" cy="1724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8560313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3140968"/>
            <a:ext cx="7308203" cy="25631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476672"/>
            <a:ext cx="7324725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8321379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175295" y="260648"/>
            <a:ext cx="7670185" cy="63019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83745264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692696"/>
            <a:ext cx="7315200" cy="223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29241383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476672"/>
            <a:ext cx="2705100" cy="2466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50379"/>
            <a:ext cx="2609850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19672" y="3429000"/>
            <a:ext cx="6677025" cy="466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4860513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522158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200" b="1" i="1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Актуальность </a:t>
            </a:r>
            <a:r>
              <a:rPr lang="ru-RU" sz="3200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исследования </a:t>
            </a:r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467544" y="1412776"/>
            <a:ext cx="8208912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обусловлена проблемой </a:t>
            </a:r>
            <a:r>
              <a:rPr lang="ru-RU" sz="32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формирования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грамотной устной и письменной </a:t>
            </a:r>
            <a:r>
              <a:rPr lang="ru-RU" sz="32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речи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учащихся - инофонов, </a:t>
            </a: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необходимостью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</a:t>
            </a:r>
            <a:r>
              <a:rPr lang="ru-RU" sz="32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преодоления </a:t>
            </a:r>
            <a:r>
              <a:rPr lang="ru-RU" sz="32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и предупреждения ошибок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в письменной речи,</a:t>
            </a:r>
          </a:p>
          <a:p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а также </a:t>
            </a:r>
            <a:r>
              <a:rPr lang="ru-RU" sz="3200" u="sng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отсутствием </a:t>
            </a:r>
            <a:r>
              <a:rPr lang="ru-RU" sz="3200" u="sng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специальной системы упражнений</a:t>
            </a:r>
            <a:r>
              <a:rPr lang="ru-RU" sz="3200" dirty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 по развитию орфоэпических и правописных умений и </a:t>
            </a:r>
            <a:r>
              <a:rPr lang="ru-RU" sz="32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Times New Roman" pitchFamily="18" charset="0"/>
              </a:rPr>
              <a:t>навыков.</a:t>
            </a:r>
            <a:endParaRPr lang="ru-RU" sz="3200" dirty="0">
              <a:effectLst>
                <a:outerShdw blurRad="38100" dist="38100" dir="2700000" algn="tl">
                  <a:srgbClr val="C0C0C0"/>
                </a:outerShdw>
              </a:effectLst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722052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7175083" cy="432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99929" y="971514"/>
            <a:ext cx="6816487" cy="447370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39133149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516216" y="836712"/>
            <a:ext cx="1951037" cy="2143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2374" y="329159"/>
            <a:ext cx="7014879" cy="507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2374" y="980728"/>
            <a:ext cx="4972406" cy="319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52374" y="4356211"/>
            <a:ext cx="7034519" cy="7378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148394107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1331640" y="320040"/>
            <a:ext cx="7560840" cy="11430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ru-RU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 по обогащению словарного запаса учащихся-инофонов </a:t>
            </a:r>
            <a:endParaRPr lang="ru-RU" sz="2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187624" y="1340768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Систематическое включение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каждый урок работы над значением и употреблением слов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способствует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обогащению словарного запаса учащихся, приучает их узнавать слова в ситуации, в контексте, пользоваться ими в общении.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1249363" y="3273395"/>
            <a:ext cx="763284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На первоначальном этапе знакомства с русским языком учащимся предлагаются </a:t>
            </a:r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упражнения по образцу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например, составить предложение с противоположным смыслом.</a:t>
            </a:r>
          </a:p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День был пасмурный, дождливый. – День был ясный, солнечный.</a:t>
            </a:r>
            <a:endParaRPr lang="ru-RU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" name="Picture 2" descr="http://emuna.su/wp-content/uploads/2015/02/8232_s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69581" y="387212"/>
            <a:ext cx="1029240" cy="100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4258227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60648"/>
            <a:ext cx="7296150" cy="2295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21557" y="4077072"/>
            <a:ext cx="7134225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233104094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7776864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Конструктивные упражнения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представляют собой задания на построение или предложений с готовым языковым материалом, например, собрать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«рассыпавшее-ся»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предложение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Меняя местами слова, ученик выбирает лучший вариант. Это упражнение позволяет обсудить логическое ударение.</a:t>
            </a:r>
          </a:p>
          <a:p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Мы сами испечём торт на праздник. Торт на праздник мы испечём сами.  На праздник мы испечём торт сами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4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Творческие упражнения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обычно сливаются с заданиями по созданию текста.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Это может быть описание любого предмета (например, ученикам предлагается описать карандаш с помощью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5 прилагательных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тетрадь – с помощью 5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существитель-ных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линейку – 5 глаголов) или дописывание текста. </a:t>
            </a:r>
          </a:p>
        </p:txBody>
      </p:sp>
      <p:pic>
        <p:nvPicPr>
          <p:cNvPr id="2050" name="Picture 2" descr="http://www.photokzn.ru/userfiles/picbig/img-20150722124854-51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03514" y="2420888"/>
            <a:ext cx="1056118" cy="7920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6110048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3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2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4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7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6" presetID="53" presetClass="exit" presetSubtype="3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9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500"/>
                            </p:stCondLst>
                            <p:childTnLst>
                              <p:par>
                                <p:cTn id="62" presetID="53" presetClass="exit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3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5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allAtOnce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398029"/>
            <a:ext cx="7343817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052736"/>
            <a:ext cx="7048500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129685212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2976" y="1000108"/>
            <a:ext cx="757242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Спишите текст, вставляя подходящие по смыслу прилагательные. Согласуйте их с выделенными существительными.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Осенний лес.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 красив русский лес в (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какие?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ранние осенние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дни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На (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каком?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________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фоне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листвы выделяются (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какие?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____________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пятна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клёнов и осин. Медленно кружатся, падают с берёз лёгкие (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какие?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________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листья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Тихо в  осеннем (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каком?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_______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лесу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Шелестит под ногами (</a:t>
            </a:r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какая?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 __________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листва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 Кое-где краснеет шапка позднего подосиновика. </a:t>
            </a:r>
          </a:p>
          <a:p>
            <a:endParaRPr lang="ru-RU" sz="2400" b="1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справок: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золотой, пурпурный, жёлтый, печальный, сухой.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Picture 2" descr="http://emuna.su/wp-content/uploads/2015/02/8232_s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68" y="1412776"/>
            <a:ext cx="1029240" cy="100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140356" y="2420888"/>
            <a:ext cx="7776864" cy="40934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Работа в группах.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Варианты задания.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1. Составить распространённое предложение по картинке.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Первый ученик говорит  любое существительное – подлежащее (например, </a:t>
            </a:r>
            <a:r>
              <a:rPr lang="ru-RU" sz="20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дождь)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 второй  должен назвать глагол – сказуемое, далее каждый имеет право добавлять по одному слову, относящемуся к любой грамматической категории, повторяя уже имеющиеся, чтобы предложение становилось всё длиннее и длиннее и при этом не оказывалось бессмысленным. Если кто-либо из группы опустил какое-то из сказанных слов, другие ему подсказывают. Затем представитель каждой группы выразительно произносит своё предложение.</a:t>
            </a:r>
          </a:p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2. Составить по картинке связный текст.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1124704" y="382013"/>
            <a:ext cx="77768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Упражнение “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Паровозик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”, которое может проводиться как в устной, так и в письменной форме, развивает фразовую речь, увеличивает словарь и учит правильно строить развёрнутые лексико-грамматические конструкции, а также тренирует вербальную память ребёнка.</a:t>
            </a:r>
          </a:p>
        </p:txBody>
      </p:sp>
      <p:pic>
        <p:nvPicPr>
          <p:cNvPr id="5" name="Picture 2" descr="http://emuna.su/wp-content/uploads/2015/02/8232_s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68" y="1412776"/>
            <a:ext cx="1029240" cy="100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http://emuna.su/wp-content/uploads/2015/02/8232_s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4643446"/>
            <a:ext cx="1029240" cy="100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https://content.foto.my.mail.ru/mail/nina112711/35082/h-90725.jpg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929058" y="857232"/>
            <a:ext cx="4387130" cy="27131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370419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xit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4" grpId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190336" y="43194"/>
            <a:ext cx="7702144" cy="415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Ученикам – инофонам предлагаются упражнения, содержащие готовый материал, который надо правильно грамматически оформить, используя разнообразные конструкции (они предлагаются тут же, в задании), или дополнить недостающими словами.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Объедините, где нужно простые предложения в сложные с однородными сказуемыми. Используйте для связки союзы </a:t>
            </a:r>
            <a:r>
              <a:rPr kumimoji="0" lang="ru-RU" sz="22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потому что, и, что</a:t>
            </a: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marL="0" marR="0" lvl="0" indent="180975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2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Мартышка и попугай ждали слоненка с большим нетерпением. Наконец они услышали. Слоненок бежит. Слышно было хорошо. Слоненок торопился. Слоненок бежал очень громко.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6" descr="http://dutsadok.com.ua/clipart/ljudi/cd8934035513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86248" y="3786190"/>
            <a:ext cx="4405078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2" descr="http://emuna.su/wp-content/uploads/2015/02/8232_s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68" y="1412776"/>
            <a:ext cx="1029240" cy="100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emuna.su/wp-content/uploads/2015/02/8232_s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71876"/>
            <a:ext cx="1029240" cy="100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547664" y="404664"/>
            <a:ext cx="5724525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331640" y="723752"/>
            <a:ext cx="6715125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319338" y="2305050"/>
            <a:ext cx="4505325" cy="2247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6775552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бъект 2"/>
          <p:cNvSpPr txBox="1">
            <a:spLocks/>
          </p:cNvSpPr>
          <p:nvPr/>
        </p:nvSpPr>
        <p:spPr>
          <a:xfrm>
            <a:off x="323528" y="476672"/>
            <a:ext cx="8496944" cy="475615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 2" pitchFamily="18" charset="2"/>
              <a:buNone/>
            </a:pPr>
            <a:r>
              <a:rPr lang="ru-RU" b="1" i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Предмет исследования: </a:t>
            </a:r>
          </a:p>
          <a:p>
            <a:pPr marL="0" indent="0" algn="ctr">
              <a:buFont typeface="Wingdings 2" pitchFamily="18" charset="2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средства формирования коммуникативных УУД</a:t>
            </a:r>
            <a:endParaRPr lang="ru-RU" sz="2800" b="1" u="sng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marL="0" indent="0" algn="ctr">
              <a:buFont typeface="Wingdings 2" pitchFamily="18" charset="2"/>
              <a:buNone/>
            </a:pPr>
            <a:r>
              <a:rPr lang="ru-RU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ЦЕЛЬ:</a:t>
            </a:r>
          </a:p>
          <a:p>
            <a:pPr marL="0" indent="0" algn="ctr">
              <a:lnSpc>
                <a:spcPct val="115000"/>
              </a:lnSpc>
              <a:spcBef>
                <a:spcPts val="450"/>
              </a:spcBef>
              <a:spcAft>
                <a:spcPts val="450"/>
              </a:spcAft>
              <a:buFont typeface="Arial" panose="020B0604020202020204" pitchFamily="34" charset="0"/>
              <a:buNone/>
            </a:pP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Calibri" pitchFamily="34" charset="0"/>
                <a:cs typeface="Calibri" pitchFamily="34" charset="0"/>
              </a:rPr>
              <a:t> разработать задания по формированию коммуникативных УУД у учащихся-инофонов на уроках русского языка.</a:t>
            </a:r>
          </a:p>
        </p:txBody>
      </p:sp>
      <p:pic>
        <p:nvPicPr>
          <p:cNvPr id="7" name="Picture 2" descr="http://www.njresources.com/images/community/dv19400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057997"/>
            <a:ext cx="3253918" cy="25922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710139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332656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Задачи обучения состоят в том, чтобы помочь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учащимся-инофонам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овладеть русским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языком как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средством коммуникации, пробудить интерес к изучению русского языка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, стремление овладеть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им, выработать прочные орфоэпические, орфографические и пунктуационные навыки.</a:t>
            </a:r>
          </a:p>
        </p:txBody>
      </p:sp>
      <p:pic>
        <p:nvPicPr>
          <p:cNvPr id="4" name="Picture 2" descr="http://emuna.su/wp-content/uploads/2015/02/8232_s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68" y="1412776"/>
            <a:ext cx="1029240" cy="100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emuna.su/wp-content/uploads/2015/02/8232_s_b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43578"/>
            <a:ext cx="1029240" cy="100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10" descr="http://www.school88-vrn.ru/wp-content/uploads/2016/02/2027-61_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929190" y="2928934"/>
            <a:ext cx="3405183" cy="32443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020178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1"/>
          <p:cNvSpPr>
            <a:spLocks noChangeArrowheads="1"/>
          </p:cNvSpPr>
          <p:nvPr/>
        </p:nvSpPr>
        <p:spPr bwMode="auto">
          <a:xfrm>
            <a:off x="1428728" y="497454"/>
            <a:ext cx="7215238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1809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Обобщая все  выше изложенное, можно сказать, что именно в процессе работы над текстом реализуются коммуникативные цели обучения: развивается устная и письменная речь, активизируется овладение лексикой, а параллельно и грамматической, фонетикой, орфографией, совершенствуется личность каждого ученика.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8" descr="http://achlib.ru/images/0-99af6-a3ac2139-xl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643306" y="4500570"/>
            <a:ext cx="4625444" cy="18270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2" descr="http://emuna.su/wp-content/uploads/2015/02/8232_s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68" y="1412776"/>
            <a:ext cx="1029240" cy="100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1214414" y="285728"/>
            <a:ext cx="7643866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Интернет ресурсы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2"/>
              </a:rPr>
              <a:t>http://vestnik.yspu.org/releases/2014_1pp/20.pdf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3"/>
              </a:rPr>
              <a:t>http://infourok.ru/-22465.html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4"/>
              </a:rPr>
              <a:t>http://nsportal.ru/shkola/russkiy-yazyk/library/2011/10/31/kompetentnostnyy-podkhod-k-prepodavaniyu-russkogo-yazyka-v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5"/>
              </a:rPr>
              <a:t>http://nsportal.ru/shkola/russkiy-yazyk/library/2015/02/11/didakticheskiy-material-dlya-prakticheskoy-raboty-na-urokakh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6"/>
              </a:rPr>
              <a:t>http://uapryal.com.ua/training/e-v-arhipova-g-ryazan-printsip-oporyi-na-modeli-yazyika-i-algoritmyi-rechi-pri-obuchenii-russkomu-yazyiku-v-klassah-s-polietnicheskim-sostavom/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7"/>
              </a:rPr>
              <a:t>http://cyberleninka.ru/article/n/obuchenie-i-vospitanie-na-urokah-russkogo-yazyka-v-klassah-s-polietnicheskim-sostavom-uchaschihsya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8"/>
              </a:rPr>
              <a:t>http://www.filobraz.ru/science/izd_polietnos2009.pdf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9"/>
              </a:rPr>
              <a:t>http://nvsu.ru/ru/materialyikonf/1006/Aktualnie%20voprosi%20teorii%20i%20metodiki%20prepodavaniya%20russkogo%20yazika%20-%20Materiali%20konferentsii%20-%202009.pdf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  <a:hlinkClick r:id="rId10"/>
              </a:rPr>
              <a:t>http://window.edu.ru/catalog/pdf2txt/971/79971/60342?p_page=6</a:t>
            </a:r>
            <a:endParaRPr kumimoji="0" lang="ru-RU" sz="2000" b="0" i="0" u="none" strike="noStrike" cap="none" normalizeH="0" baseline="0" dirty="0" smtClean="0">
              <a:ln>
                <a:noFill/>
              </a:ln>
              <a:effectLst/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3140968"/>
            <a:ext cx="5219700" cy="1095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51520" y="332656"/>
            <a:ext cx="864096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hlinkClick r:id="rId3"/>
              </a:rPr>
              <a:t>http://edu.mari.ru/mouo-mariturek/sh3/doclib/</a:t>
            </a:r>
            <a:r>
              <a:rPr lang="ru-RU" dirty="0">
                <a:hlinkClick r:id="rId3"/>
              </a:rPr>
              <a:t>УУД%20в%20основной%20школе.</a:t>
            </a:r>
            <a:r>
              <a:rPr lang="en-US" dirty="0" smtClean="0">
                <a:hlinkClick r:id="rId3"/>
              </a:rPr>
              <a:t>pdf</a:t>
            </a:r>
            <a:endParaRPr lang="ru-RU" dirty="0" smtClean="0"/>
          </a:p>
          <a:p>
            <a:r>
              <a:rPr lang="en-US" dirty="0">
                <a:hlinkClick r:id="rId4"/>
              </a:rPr>
              <a:t>http://</a:t>
            </a:r>
            <a:r>
              <a:rPr lang="en-US" dirty="0" smtClean="0">
                <a:hlinkClick r:id="rId4"/>
              </a:rPr>
              <a:t>viro.edu.ru/vmk_ooo/attachments/article/152/analiz_po_uud.doc</a:t>
            </a:r>
            <a:endParaRPr lang="ru-RU" dirty="0" smtClean="0"/>
          </a:p>
          <a:p>
            <a:r>
              <a:rPr lang="en-US" dirty="0">
                <a:hlinkClick r:id="rId5"/>
              </a:rPr>
              <a:t>https://</a:t>
            </a:r>
            <a:r>
              <a:rPr lang="en-US" dirty="0" smtClean="0">
                <a:hlinkClick r:id="rId5"/>
              </a:rPr>
              <a:t>multiurok.ru/files/tiekhnologhichieskaia-karta-uroka-russkogho-iazyka-s-eliemientami-rki.html</a:t>
            </a:r>
            <a:endParaRPr lang="ru-RU" dirty="0" smtClean="0"/>
          </a:p>
          <a:p>
            <a:r>
              <a:rPr lang="en-US" dirty="0">
                <a:hlinkClick r:id="rId6"/>
              </a:rPr>
              <a:t>https://moluch.ru/archive/148/41494</a:t>
            </a:r>
            <a:r>
              <a:rPr lang="en-US" dirty="0" smtClean="0">
                <a:hlinkClick r:id="rId6"/>
              </a:rPr>
              <a:t>/</a:t>
            </a:r>
            <a:endParaRPr lang="ru-RU" dirty="0" smtClean="0"/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7568199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928794" y="2037852"/>
            <a:ext cx="4429156" cy="4422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214414" y="642918"/>
            <a:ext cx="77153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СПАСИБО ЗА ВНИМАНИЕ!</a:t>
            </a:r>
            <a:endParaRPr lang="ru-RU" sz="44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Picture 2" descr="http://emuna.su/wp-content/uploads/2015/02/8232_s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868" y="1412776"/>
            <a:ext cx="1029240" cy="100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" descr="http://emuna.su/wp-content/uploads/2015/02/8232_s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1029240" cy="100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2" descr="http://emuna.su/wp-content/uploads/2015/02/8232_s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3571876"/>
            <a:ext cx="1029240" cy="100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2" descr="http://emuna.su/wp-content/uploads/2015/02/8232_s_b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5643578"/>
            <a:ext cx="1029240" cy="100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6421140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76056" y="332656"/>
            <a:ext cx="3600450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772816"/>
            <a:ext cx="7219950" cy="3495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75656" y="5258966"/>
            <a:ext cx="6953250" cy="1009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082235682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88640"/>
            <a:ext cx="646747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632248" y="1484784"/>
            <a:ext cx="6515100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xmlns="" val="351123253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2" name="Таблица 61"/>
          <p:cNvGraphicFramePr>
            <a:graphicFrameLocks noGrp="1"/>
          </p:cNvGraphicFramePr>
          <p:nvPr/>
        </p:nvGraphicFramePr>
        <p:xfrm>
          <a:off x="827088" y="476250"/>
          <a:ext cx="7345362" cy="4392613"/>
        </p:xfrm>
        <a:graphic>
          <a:graphicData uri="http://schemas.openxmlformats.org/drawingml/2006/table">
            <a:tbl>
              <a:tblPr/>
              <a:tblGrid>
                <a:gridCol w="7345362"/>
              </a:tblGrid>
              <a:tr h="439261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4456" marR="64456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82" name="Rectangle 106"/>
          <p:cNvSpPr>
            <a:spLocks noChangeArrowheads="1"/>
          </p:cNvSpPr>
          <p:nvPr/>
        </p:nvSpPr>
        <p:spPr bwMode="auto">
          <a:xfrm>
            <a:off x="2700338" y="908050"/>
            <a:ext cx="3240087" cy="8937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D6E3BC"/>
              </a:gs>
            </a:gsLst>
            <a:lin ang="5400000" scaled="1"/>
          </a:gradFill>
          <a:ln w="12700">
            <a:solidFill>
              <a:srgbClr val="C2D69B"/>
            </a:solidFill>
            <a:miter lim="800000"/>
            <a:headEnd/>
            <a:tailEnd/>
          </a:ln>
          <a:effectLst>
            <a:outerShdw dist="28398" dir="3806097" algn="ctr" rotWithShape="0">
              <a:srgbClr val="4E6128">
                <a:alpha val="50000"/>
              </a:srgbClr>
            </a:outerShdw>
          </a:effectLst>
        </p:spPr>
        <p:txBody>
          <a:bodyPr/>
          <a:lstStyle/>
          <a:p>
            <a:pPr algn="ctr" eaLnBrk="0" hangingPunct="0">
              <a:defRPr/>
            </a:pPr>
            <a:r>
              <a:rPr lang="ru-RU" b="1" dirty="0"/>
              <a:t>Род имен существительных</a:t>
            </a:r>
          </a:p>
        </p:txBody>
      </p:sp>
      <p:sp>
        <p:nvSpPr>
          <p:cNvPr id="83" name="Rectangle 105"/>
          <p:cNvSpPr>
            <a:spLocks noChangeArrowheads="1"/>
          </p:cNvSpPr>
          <p:nvPr/>
        </p:nvSpPr>
        <p:spPr bwMode="auto">
          <a:xfrm>
            <a:off x="1979613" y="2060575"/>
            <a:ext cx="903287" cy="2762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ru-RU" dirty="0"/>
              <a:t>М.Р.</a:t>
            </a:r>
          </a:p>
        </p:txBody>
      </p:sp>
      <p:sp>
        <p:nvSpPr>
          <p:cNvPr id="84" name="Rectangle 104"/>
          <p:cNvSpPr>
            <a:spLocks noChangeArrowheads="1"/>
          </p:cNvSpPr>
          <p:nvPr/>
        </p:nvSpPr>
        <p:spPr bwMode="auto">
          <a:xfrm>
            <a:off x="3635375" y="2060575"/>
            <a:ext cx="1063625" cy="255588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ru-RU" dirty="0"/>
              <a:t>Ж.Р.</a:t>
            </a:r>
          </a:p>
        </p:txBody>
      </p:sp>
      <p:sp>
        <p:nvSpPr>
          <p:cNvPr id="85" name="Rectangle 103"/>
          <p:cNvSpPr>
            <a:spLocks noChangeArrowheads="1"/>
          </p:cNvSpPr>
          <p:nvPr/>
        </p:nvSpPr>
        <p:spPr bwMode="auto">
          <a:xfrm>
            <a:off x="5724525" y="2060575"/>
            <a:ext cx="1295400" cy="288925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CCC0D9"/>
              </a:gs>
            </a:gsLst>
            <a:lin ang="5400000" scaled="1"/>
          </a:gradFill>
          <a:ln w="12700">
            <a:solidFill>
              <a:srgbClr val="B2A1C7"/>
            </a:solidFill>
            <a:miter lim="800000"/>
            <a:headEnd/>
            <a:tailEnd/>
          </a:ln>
          <a:effectLst>
            <a:outerShdw dist="28398" dir="3806097" algn="ctr" rotWithShape="0">
              <a:srgbClr val="3F3151">
                <a:alpha val="50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ru-RU" dirty="0"/>
              <a:t>СР. Р.</a:t>
            </a:r>
          </a:p>
        </p:txBody>
      </p:sp>
      <p:sp>
        <p:nvSpPr>
          <p:cNvPr id="86" name="Rectangle 102"/>
          <p:cNvSpPr>
            <a:spLocks noChangeArrowheads="1"/>
          </p:cNvSpPr>
          <p:nvPr/>
        </p:nvSpPr>
        <p:spPr bwMode="auto">
          <a:xfrm>
            <a:off x="1476375" y="2781300"/>
            <a:ext cx="1295400" cy="431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ru-RU" dirty="0"/>
              <a:t>ОН</a:t>
            </a:r>
          </a:p>
        </p:txBody>
      </p:sp>
      <p:sp>
        <p:nvSpPr>
          <p:cNvPr id="87" name="Rectangle 101"/>
          <p:cNvSpPr>
            <a:spLocks noChangeArrowheads="1"/>
          </p:cNvSpPr>
          <p:nvPr/>
        </p:nvSpPr>
        <p:spPr bwMode="auto">
          <a:xfrm>
            <a:off x="5940425" y="2781300"/>
            <a:ext cx="1116013" cy="4318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ru-RU" dirty="0"/>
              <a:t>ОНО</a:t>
            </a:r>
          </a:p>
        </p:txBody>
      </p:sp>
      <p:sp>
        <p:nvSpPr>
          <p:cNvPr id="88" name="Rectangle 100"/>
          <p:cNvSpPr>
            <a:spLocks noChangeArrowheads="1"/>
          </p:cNvSpPr>
          <p:nvPr/>
        </p:nvSpPr>
        <p:spPr bwMode="auto">
          <a:xfrm>
            <a:off x="3563938" y="2781300"/>
            <a:ext cx="1295400" cy="398463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5B8B7"/>
              </a:gs>
            </a:gsLst>
            <a:lin ang="5400000" scaled="1"/>
          </a:gradFill>
          <a:ln w="12700">
            <a:solidFill>
              <a:srgbClr val="D99594"/>
            </a:solidFill>
            <a:miter lim="800000"/>
            <a:headEnd/>
            <a:tailEnd/>
          </a:ln>
          <a:effectLst>
            <a:outerShdw dist="28398" dir="3806097" algn="ctr" rotWithShape="0">
              <a:srgbClr val="622423">
                <a:alpha val="50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ru-RU" dirty="0"/>
              <a:t>ОНА</a:t>
            </a:r>
          </a:p>
        </p:txBody>
      </p:sp>
      <p:sp>
        <p:nvSpPr>
          <p:cNvPr id="89" name="Rectangle 99"/>
          <p:cNvSpPr>
            <a:spLocks noChangeArrowheads="1"/>
          </p:cNvSpPr>
          <p:nvPr/>
        </p:nvSpPr>
        <p:spPr bwMode="auto">
          <a:xfrm>
            <a:off x="5940425" y="4005263"/>
            <a:ext cx="1144588" cy="5762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ru-RU" dirty="0"/>
              <a:t>МЕТРО</a:t>
            </a:r>
          </a:p>
        </p:txBody>
      </p:sp>
      <p:sp>
        <p:nvSpPr>
          <p:cNvPr id="90" name="Rectangle 98"/>
          <p:cNvSpPr>
            <a:spLocks noChangeArrowheads="1"/>
          </p:cNvSpPr>
          <p:nvPr/>
        </p:nvSpPr>
        <p:spPr bwMode="auto">
          <a:xfrm>
            <a:off x="3635375" y="4005263"/>
            <a:ext cx="1441450" cy="5762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ru-RU" dirty="0"/>
              <a:t>МАШИНА</a:t>
            </a:r>
          </a:p>
        </p:txBody>
      </p:sp>
      <p:sp>
        <p:nvSpPr>
          <p:cNvPr id="91" name="Rectangle 97"/>
          <p:cNvSpPr>
            <a:spLocks noChangeArrowheads="1"/>
          </p:cNvSpPr>
          <p:nvPr/>
        </p:nvSpPr>
        <p:spPr bwMode="auto">
          <a:xfrm>
            <a:off x="1476375" y="4005263"/>
            <a:ext cx="1079500" cy="576262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FBD4B4"/>
              </a:gs>
            </a:gsLst>
            <a:lin ang="5400000" scaled="1"/>
          </a:gradFill>
          <a:ln w="12700">
            <a:solidFill>
              <a:srgbClr val="FABF8F"/>
            </a:solidFill>
            <a:miter lim="800000"/>
            <a:headEnd/>
            <a:tailEnd/>
          </a:ln>
          <a:effectLst>
            <a:outerShdw dist="28398" dir="3806097" algn="ctr" rotWithShape="0">
              <a:srgbClr val="974706">
                <a:alpha val="50000"/>
              </a:srgbClr>
            </a:outerShdw>
          </a:effectLst>
        </p:spPr>
        <p:txBody>
          <a:bodyPr/>
          <a:lstStyle/>
          <a:p>
            <a:pPr eaLnBrk="0" hangingPunct="0">
              <a:defRPr/>
            </a:pPr>
            <a:r>
              <a:rPr lang="ru-RU" dirty="0"/>
              <a:t>СТОЛ</a:t>
            </a:r>
          </a:p>
        </p:txBody>
      </p:sp>
      <p:cxnSp>
        <p:nvCxnSpPr>
          <p:cNvPr id="67602" name="AutoShape 96"/>
          <p:cNvCxnSpPr>
            <a:cxnSpLocks noChangeShapeType="1"/>
          </p:cNvCxnSpPr>
          <p:nvPr/>
        </p:nvCxnSpPr>
        <p:spPr bwMode="auto">
          <a:xfrm flipH="1">
            <a:off x="2771775" y="1844675"/>
            <a:ext cx="223838" cy="2016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7603" name="AutoShape 95"/>
          <p:cNvCxnSpPr>
            <a:cxnSpLocks noChangeShapeType="1"/>
          </p:cNvCxnSpPr>
          <p:nvPr/>
        </p:nvCxnSpPr>
        <p:spPr bwMode="auto">
          <a:xfrm>
            <a:off x="4284663" y="1844675"/>
            <a:ext cx="20637" cy="2016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7604" name="AutoShape 94"/>
          <p:cNvCxnSpPr>
            <a:cxnSpLocks noChangeShapeType="1"/>
          </p:cNvCxnSpPr>
          <p:nvPr/>
        </p:nvCxnSpPr>
        <p:spPr bwMode="auto">
          <a:xfrm>
            <a:off x="5292725" y="1844675"/>
            <a:ext cx="787400" cy="201613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7605" name="AutoShape 93"/>
          <p:cNvCxnSpPr>
            <a:cxnSpLocks noChangeShapeType="1"/>
          </p:cNvCxnSpPr>
          <p:nvPr/>
        </p:nvCxnSpPr>
        <p:spPr bwMode="auto">
          <a:xfrm flipH="1">
            <a:off x="2268538" y="2420938"/>
            <a:ext cx="142875" cy="431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7606" name="AutoShape 92"/>
          <p:cNvCxnSpPr>
            <a:cxnSpLocks noChangeShapeType="1"/>
          </p:cNvCxnSpPr>
          <p:nvPr/>
        </p:nvCxnSpPr>
        <p:spPr bwMode="auto">
          <a:xfrm>
            <a:off x="4140200" y="2349500"/>
            <a:ext cx="144463" cy="503238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7607" name="AutoShape 91"/>
          <p:cNvCxnSpPr>
            <a:cxnSpLocks noChangeShapeType="1"/>
          </p:cNvCxnSpPr>
          <p:nvPr/>
        </p:nvCxnSpPr>
        <p:spPr bwMode="auto">
          <a:xfrm>
            <a:off x="6443663" y="2420938"/>
            <a:ext cx="73025" cy="4318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7608" name="AutoShape 90"/>
          <p:cNvCxnSpPr>
            <a:cxnSpLocks noChangeShapeType="1"/>
          </p:cNvCxnSpPr>
          <p:nvPr/>
        </p:nvCxnSpPr>
        <p:spPr bwMode="auto">
          <a:xfrm flipH="1">
            <a:off x="1979613" y="3213100"/>
            <a:ext cx="46037" cy="863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7609" name="AutoShape 89"/>
          <p:cNvCxnSpPr>
            <a:cxnSpLocks noChangeShapeType="1"/>
          </p:cNvCxnSpPr>
          <p:nvPr/>
        </p:nvCxnSpPr>
        <p:spPr bwMode="auto">
          <a:xfrm>
            <a:off x="4140200" y="3213100"/>
            <a:ext cx="144463" cy="863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cxnSp>
        <p:nvCxnSpPr>
          <p:cNvPr id="67610" name="AutoShape 88"/>
          <p:cNvCxnSpPr>
            <a:cxnSpLocks noChangeShapeType="1"/>
          </p:cNvCxnSpPr>
          <p:nvPr/>
        </p:nvCxnSpPr>
        <p:spPr bwMode="auto">
          <a:xfrm>
            <a:off x="6588125" y="3213100"/>
            <a:ext cx="46038" cy="86360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</p:cxnSp>
      <p:sp>
        <p:nvSpPr>
          <p:cNvPr id="67611" name="Прямоугольник 21"/>
          <p:cNvSpPr>
            <a:spLocks noChangeArrowheads="1"/>
          </p:cNvSpPr>
          <p:nvPr/>
        </p:nvSpPr>
        <p:spPr bwMode="auto">
          <a:xfrm>
            <a:off x="2286000" y="5229225"/>
            <a:ext cx="4572000" cy="38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407988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  <a:cs typeface="Arial" pitchFamily="34" charset="0"/>
              </a:defRPr>
            </a:lvl9pPr>
          </a:lstStyle>
          <a:p>
            <a:pPr eaLnBrk="1" hangingPunct="1">
              <a:lnSpc>
                <a:spcPct val="115000"/>
              </a:lnSpc>
            </a:pPr>
            <a:r>
              <a:rPr lang="ru-RU" altLang="ru-RU" b="1" u="sng">
                <a:solidFill>
                  <a:srgbClr val="FF0000"/>
                </a:solidFill>
              </a:rPr>
              <a:t>ОБОБЩАЮЩАЯ СХЕМА</a:t>
            </a:r>
          </a:p>
        </p:txBody>
      </p:sp>
    </p:spTree>
    <p:extLst>
      <p:ext uri="{BB962C8B-B14F-4D97-AF65-F5344CB8AC3E}">
        <p14:creationId xmlns:p14="http://schemas.microsoft.com/office/powerpoint/2010/main" xmlns="" val="2233880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20040"/>
            <a:ext cx="7239000" cy="876712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</a:t>
            </a:r>
            <a:br>
              <a:rPr lang="ru-RU" sz="3600" b="1" i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386" name="Объект 2"/>
          <p:cNvSpPr>
            <a:spLocks noGrp="1"/>
          </p:cNvSpPr>
          <p:nvPr>
            <p:ph idx="1"/>
          </p:nvPr>
        </p:nvSpPr>
        <p:spPr>
          <a:xfrm>
            <a:off x="1187624" y="908720"/>
            <a:ext cx="7776864" cy="5187950"/>
          </a:xfrm>
        </p:spPr>
        <p:txBody>
          <a:bodyPr>
            <a:normAutofit/>
          </a:bodyPr>
          <a:lstStyle/>
          <a:p>
            <a:pPr eaLnBrk="1" hangingPunct="1">
              <a:lnSpc>
                <a:spcPct val="9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Calibri" pitchFamily="34" charset="0"/>
              </a:rPr>
              <a:t> провести анализ научной и учебно-методической литературы по проблеме формирования коммуникативных УУД школьников - </a:t>
            </a:r>
            <a:r>
              <a:rPr lang="ru-RU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инофонов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Calibri" pitchFamily="34" charset="0"/>
              </a:rPr>
              <a:t>;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Calibri" pitchFamily="34" charset="0"/>
            </a:endParaRPr>
          </a:p>
          <a:p>
            <a:pPr eaLnBrk="1" hangingPunct="1">
              <a:lnSpc>
                <a:spcPct val="95000"/>
              </a:lnSpc>
              <a:spcBef>
                <a:spcPts val="450"/>
              </a:spcBef>
              <a:spcAft>
                <a:spcPts val="450"/>
              </a:spcAft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Calibri" pitchFamily="34" charset="0"/>
              </a:rPr>
              <a:t>определить особенности структуры урока русского языка в полиэтническом классе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Times New Roman" pitchFamily="18" charset="0"/>
                <a:cs typeface="Calibri" pitchFamily="34" charset="0"/>
              </a:rPr>
              <a:t>.</a:t>
            </a:r>
            <a:endParaRPr lang="ru-RU" sz="2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4" name="Picture 2" descr="http://ekaterinasmirnova.064vrspb.caduk.ru/images/0_e84fb_f8639b8f_orig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228306" y="4221088"/>
            <a:ext cx="4272409" cy="232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1357734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95536" y="331937"/>
            <a:ext cx="8424936" cy="59093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Коммуникативные </a:t>
            </a:r>
            <a:r>
              <a:rPr lang="ru-RU" sz="28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универсальные действия </a:t>
            </a:r>
            <a:r>
              <a:rPr lang="ru-RU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обеспечивают</a:t>
            </a:r>
          </a:p>
          <a:p>
            <a:endParaRPr lang="ru-RU" sz="1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социальную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компетентность и учёт позиции других людей, партнёра по общению или деятельности, </a:t>
            </a: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слушать и вступать в диалог, </a:t>
            </a: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коллективном обсуждении проблем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интеграцию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группу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сверстников,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продуктивное взаимодействие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сотрудничество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 сверстниками и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взрослыми,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речи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регуляции своего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действия,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•    адекватно 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речевых средств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для решения различных коммуникативных задач, </a:t>
            </a: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умение строить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монологическое высказывание, </a:t>
            </a:r>
            <a:endParaRPr lang="ru-RU" sz="26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владение </a:t>
            </a:r>
            <a:r>
              <a:rPr lang="ru-RU" sz="26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диалогической формой речи</a:t>
            </a:r>
            <a:r>
              <a:rPr lang="ru-RU" sz="2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173132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3500"/>
                            </p:stCondLst>
                            <p:childTnLst>
                              <p:par>
                                <p:cTn id="47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000"/>
                            </p:stCondLst>
                            <p:childTnLst>
                              <p:par>
                                <p:cTn id="5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503512" y="260648"/>
            <a:ext cx="7239000" cy="1143000"/>
          </a:xfrm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Три основных блока овладения </a:t>
            </a:r>
            <a:r>
              <a:rPr lang="ru-RU" sz="32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языком (родным или иностранным</a:t>
            </a:r>
            <a:r>
              <a:rPr lang="ru-RU" sz="32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sz="32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90675" y="2326035"/>
            <a:ext cx="3240782" cy="158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Нейропсихологический (функциональная готовность ученика к овладению языком)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328096" y="2205038"/>
            <a:ext cx="3384351" cy="158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Социально-педагогический (характер общения с взрослыми и сверстниками)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419872" y="4292600"/>
            <a:ext cx="3600400" cy="158432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Психологический (уровень  мотивации ученика к занятиям русским языком и к обучению вообще)</a:t>
            </a:r>
          </a:p>
        </p:txBody>
      </p:sp>
      <p:cxnSp>
        <p:nvCxnSpPr>
          <p:cNvPr id="8" name="Прямая со стрелкой 7"/>
          <p:cNvCxnSpPr/>
          <p:nvPr/>
        </p:nvCxnSpPr>
        <p:spPr>
          <a:xfrm flipH="1">
            <a:off x="2815779" y="1412776"/>
            <a:ext cx="2015678" cy="792262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860032" y="1412776"/>
            <a:ext cx="1730003" cy="75574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 стрелкой 11"/>
          <p:cNvCxnSpPr/>
          <p:nvPr/>
        </p:nvCxnSpPr>
        <p:spPr>
          <a:xfrm>
            <a:off x="4860032" y="1412776"/>
            <a:ext cx="0" cy="284331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Picture 10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55776" y="4504034"/>
            <a:ext cx="691201" cy="14087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45" descr="8592885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004048" y="5989911"/>
            <a:ext cx="1247775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4" name="Picture 2" descr="http://img0.liveinternet.ru/images/attach/c/9/106/978/106978080_5177462_49612_html_48633229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524328" y="3844763"/>
            <a:ext cx="1373185" cy="1055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4" descr="http://files.sajt-vchitelya-matematiki78.webnode.com.ua/200000097-072d20824f/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529590"/>
            <a:ext cx="1590675" cy="10816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http://emuna.su/wp-content/uploads/2015/02/8232_s_b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214290"/>
            <a:ext cx="1029240" cy="10086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36140730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635409061"/>
              </p:ext>
            </p:extLst>
          </p:nvPr>
        </p:nvGraphicFramePr>
        <p:xfrm>
          <a:off x="247327" y="2708920"/>
          <a:ext cx="8640961" cy="367417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28433"/>
                <a:gridCol w="471325"/>
                <a:gridCol w="1424715"/>
                <a:gridCol w="720080"/>
                <a:gridCol w="792088"/>
                <a:gridCol w="720080"/>
                <a:gridCol w="576064"/>
                <a:gridCol w="648072"/>
                <a:gridCol w="607956"/>
                <a:gridCol w="513037"/>
                <a:gridCol w="513037"/>
                <a:gridCol w="513037"/>
                <a:gridCol w="513037"/>
              </a:tblGrid>
              <a:tr h="360393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Пери-од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№</a:t>
                      </a:r>
                    </a:p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п/п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Фамилия, имя обучающегося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gridSpan="10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Критерии оценки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51181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Пони-мание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речи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собесе-дника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Пони-мание прочи-танных учите-лем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текстов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Выде-ление основ-ной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мысли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Отве-ты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на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вопросы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Моно-логи-че-ская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речь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Диа-ло-гиче-ская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речь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Спи-сывание текс-тов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За-пись </a:t>
                      </a:r>
                      <a:r>
                        <a:rPr lang="ru-RU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под </a:t>
                      </a: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дик-тов-ку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Изложе-ние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Сочине-ние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360393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tx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Georgia" panose="02040502050405020303" pitchFamily="18" charset="0"/>
                        </a:rPr>
                        <a:t> </a:t>
                      </a:r>
                      <a:endParaRPr lang="ru-RU" sz="1200" dirty="0">
                        <a:solidFill>
                          <a:schemeClr val="tx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Georgia" panose="02040502050405020303" pitchFamily="18" charset="0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3" name="Прямоугольник 2"/>
          <p:cNvSpPr/>
          <p:nvPr/>
        </p:nvSpPr>
        <p:spPr>
          <a:xfrm>
            <a:off x="251520" y="260648"/>
            <a:ext cx="864096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  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работе с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учениками-мигрантами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anose="02040502050405020303" pitchFamily="18" charset="0"/>
              </a:rPr>
              <a:t>необходимо учитывать уровень знаний, динамику представлений в зависимости от этапа обучения, национальные, социальные, психологические особенности, ценностные ориентации и мотивационную сферу. </a:t>
            </a:r>
          </a:p>
        </p:txBody>
      </p:sp>
    </p:spTree>
    <p:extLst>
      <p:ext uri="{BB962C8B-B14F-4D97-AF65-F5344CB8AC3E}">
        <p14:creationId xmlns:p14="http://schemas.microsoft.com/office/powerpoint/2010/main" xmlns="" val="35908209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23528" y="264121"/>
            <a:ext cx="871296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Ведущим принципом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преподавания русского языка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школьникам-инофонам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должен стать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 </a:t>
            </a:r>
            <a:r>
              <a:rPr lang="ru-RU" sz="24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коммуникативности.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Большое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значение придаётся также </a:t>
            </a:r>
            <a:r>
              <a:rPr lang="ru-RU" sz="2400" i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принципу комплексного овладения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существующими видами речевой деятельности (слушанием, говорением, чтением, письмом).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323528" y="2780928"/>
            <a:ext cx="8640960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Главная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трудность при обучении русскому языку представителей других национальностей состоит </a:t>
            </a:r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овладении мыслительно-речевой деятельностью на втором языке, в формировании необходимых для этого речевых умений и навыков. </a:t>
            </a:r>
            <a:endParaRPr lang="ru-RU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Реализация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стоящей перед школой задачи формирования у нерусскоговорящих учащихся базового уровня владения русским языком, необходимого для общения в жизненно важных ситуациях, начинается с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работы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по фонетике и </a:t>
            </a:r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орфоэпии </a:t>
            </a:r>
            <a:r>
              <a:rPr lang="ru-RU" sz="24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каждом уроке. </a:t>
            </a:r>
          </a:p>
        </p:txBody>
      </p:sp>
    </p:spTree>
    <p:extLst>
      <p:ext uri="{BB962C8B-B14F-4D97-AF65-F5344CB8AC3E}">
        <p14:creationId xmlns:p14="http://schemas.microsoft.com/office/powerpoint/2010/main" xmlns="" val="37696464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xit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1187624" y="188640"/>
            <a:ext cx="7848872" cy="1143000"/>
          </a:xfrm>
        </p:spPr>
        <p:txBody>
          <a:bodyPr>
            <a:normAutofit/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ru-RU" sz="2800" b="1" dirty="0" smtClean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Разновидности заданий по фонетике и орфоэпии</a:t>
            </a:r>
            <a:endParaRPr lang="ru-RU" sz="28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1619672" y="1124744"/>
            <a:ext cx="6767512" cy="147637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Задания, </a:t>
            </a:r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способствующие развитию интереса к неродному языку, а также памяти, вниманию, наблюдательности, творческих способностей</a:t>
            </a:r>
          </a:p>
        </p:txBody>
      </p:sp>
      <p:sp>
        <p:nvSpPr>
          <p:cNvPr id="6" name="Овал 5"/>
          <p:cNvSpPr/>
          <p:nvPr/>
        </p:nvSpPr>
        <p:spPr>
          <a:xfrm>
            <a:off x="189097" y="2734470"/>
            <a:ext cx="3230775" cy="17843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«Пластилиновый клоун»</a:t>
            </a:r>
          </a:p>
        </p:txBody>
      </p:sp>
      <p:sp>
        <p:nvSpPr>
          <p:cNvPr id="7" name="Овал 6"/>
          <p:cNvSpPr/>
          <p:nvPr/>
        </p:nvSpPr>
        <p:spPr>
          <a:xfrm>
            <a:off x="5652120" y="3348832"/>
            <a:ext cx="3240360" cy="165576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Игры-физкультминутки</a:t>
            </a:r>
          </a:p>
        </p:txBody>
      </p:sp>
      <p:sp>
        <p:nvSpPr>
          <p:cNvPr id="8" name="Овал 7"/>
          <p:cNvSpPr/>
          <p:nvPr/>
        </p:nvSpPr>
        <p:spPr>
          <a:xfrm>
            <a:off x="3024882" y="3375497"/>
            <a:ext cx="2614290" cy="18097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Скороговорки</a:t>
            </a:r>
          </a:p>
        </p:txBody>
      </p:sp>
      <p:sp>
        <p:nvSpPr>
          <p:cNvPr id="9" name="Овал 8"/>
          <p:cNvSpPr/>
          <p:nvPr/>
        </p:nvSpPr>
        <p:spPr>
          <a:xfrm>
            <a:off x="2124075" y="5229225"/>
            <a:ext cx="5400253" cy="1440135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Карточки с двумя видами заданий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(с письменными </a:t>
            </a:r>
          </a:p>
          <a:p>
            <a:pPr algn="ctr"/>
            <a:r>
              <a:rPr lang="ru-RU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на произношение)</a:t>
            </a:r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663974" y="2671763"/>
            <a:ext cx="647699" cy="4254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 стрелкой 12"/>
          <p:cNvCxnSpPr/>
          <p:nvPr/>
        </p:nvCxnSpPr>
        <p:spPr>
          <a:xfrm>
            <a:off x="4322478" y="2734470"/>
            <a:ext cx="0" cy="60965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5940152" y="2738438"/>
            <a:ext cx="756717" cy="610394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>
            <a:off x="5602114" y="2738438"/>
            <a:ext cx="100012" cy="2410619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1253995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3696888</TotalTime>
  <Words>1432</Words>
  <Application>Microsoft Office PowerPoint</Application>
  <PresentationFormat>Экран (4:3)</PresentationFormat>
  <Paragraphs>229</Paragraphs>
  <Slides>37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37</vt:i4>
      </vt:variant>
    </vt:vector>
  </HeadingPairs>
  <TitlesOfParts>
    <vt:vector size="38" baseType="lpstr">
      <vt:lpstr>Тема Office</vt:lpstr>
      <vt:lpstr>Слайд 1</vt:lpstr>
      <vt:lpstr>Слайд 2</vt:lpstr>
      <vt:lpstr>Слайд 3</vt:lpstr>
      <vt:lpstr>Задачи </vt:lpstr>
      <vt:lpstr>Слайд 5</vt:lpstr>
      <vt:lpstr>Три основных блока овладения языком (родным или иностранным)</vt:lpstr>
      <vt:lpstr>Слайд 7</vt:lpstr>
      <vt:lpstr>Слайд 8</vt:lpstr>
      <vt:lpstr>Разновидности заданий по фонетике и орфоэпии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  <vt:lpstr>Слайд 31</vt:lpstr>
      <vt:lpstr>Слайд 32</vt:lpstr>
      <vt:lpstr>Слайд 33</vt:lpstr>
      <vt:lpstr>Слайд 34</vt:lpstr>
      <vt:lpstr>Слайд 35</vt:lpstr>
      <vt:lpstr>Слайд 36</vt:lpstr>
      <vt:lpstr>Слайд 37</vt:lpstr>
    </vt:vector>
  </TitlesOfParts>
  <Company>diakov.net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RePack by Diakov</dc:creator>
  <cp:lastModifiedBy>tt</cp:lastModifiedBy>
  <cp:revision>87</cp:revision>
  <dcterms:created xsi:type="dcterms:W3CDTF">2016-03-01T18:06:55Z</dcterms:created>
  <dcterms:modified xsi:type="dcterms:W3CDTF">2019-12-11T13:07:47Z</dcterms:modified>
</cp:coreProperties>
</file>