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2814656"/>
          </a:xfrm>
        </p:spPr>
        <p:txBody>
          <a:bodyPr/>
          <a:lstStyle/>
          <a:p>
            <a:r>
              <a:rPr lang="ru-RU" sz="5400" b="1" dirty="0" smtClean="0">
                <a:solidFill>
                  <a:srgbClr val="00CC00"/>
                </a:solidFill>
              </a:rPr>
              <a:t>«Сказкотерапия</a:t>
            </a:r>
            <a:r>
              <a:rPr lang="ru-RU" sz="5400" b="1" dirty="0" smtClean="0">
                <a:solidFill>
                  <a:srgbClr val="00CC00"/>
                </a:solidFill>
              </a:rPr>
              <a:t>»</a:t>
            </a:r>
            <a:br>
              <a:rPr lang="ru-RU" sz="5400" b="1" dirty="0" smtClean="0">
                <a:solidFill>
                  <a:srgbClr val="00CC00"/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для детей старшего дошкольного возраста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Подготовила:</a:t>
            </a:r>
          </a:p>
          <a:p>
            <a:pPr algn="r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Педагог-психолог </a:t>
            </a:r>
          </a:p>
          <a:p>
            <a:pPr algn="r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Кислякова Е.А.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54626"/>
          </a:xfrm>
        </p:spPr>
        <p:txBody>
          <a:bodyPr/>
          <a:lstStyle/>
          <a:p>
            <a:r>
              <a:rPr lang="ru-RU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— А как насчёт смелости? — робко заикнулся Лев.</a:t>
            </a:r>
            <a:br>
              <a:rPr lang="ru-RU" sz="2400" dirty="0" smtClean="0"/>
            </a:br>
            <a:r>
              <a:rPr lang="ru-RU" sz="2400" dirty="0" smtClean="0"/>
              <a:t>— Вы смелый зверь! — ответил Гудвин. — Вам недостаёт только веры в себя. И потом, всякое живое существо боится опасности, и смелость в том, чтобы победить боязнь. Вы свою боязнь побеждать умеете.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— </a:t>
            </a:r>
            <a:r>
              <a:rPr lang="ru-RU" sz="2400" dirty="0" smtClean="0"/>
              <a:t>А мне вы дадите сердце? — спросил Железный Дровосек.</a:t>
            </a:r>
            <a:br>
              <a:rPr lang="ru-RU" sz="2400" dirty="0" smtClean="0"/>
            </a:br>
            <a:r>
              <a:rPr lang="ru-RU" sz="2400" dirty="0" smtClean="0"/>
              <a:t>— Сердце делает многих людей несчастными, — сказал Гудвин. — Не очень большое преимущество — иметь сердце.</a:t>
            </a:r>
            <a:br>
              <a:rPr lang="ru-RU" sz="2400" dirty="0" smtClean="0"/>
            </a:br>
            <a:r>
              <a:rPr lang="ru-RU" sz="2400" dirty="0" smtClean="0"/>
              <a:t>— Об этом можно спорить, — решительно возразил Железный Дровосек. — Я все несчастья перенесу безропотно, если у меня будет сердце. 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  <a:latin typeface="TruthCYR Bold" pitchFamily="50" charset="-52"/>
              </a:rPr>
              <a:t>Сказкотерапия – что это</a:t>
            </a:r>
            <a:r>
              <a:rPr lang="en-US" dirty="0" smtClean="0">
                <a:solidFill>
                  <a:srgbClr val="00B050"/>
                </a:solidFill>
                <a:latin typeface="TruthCYR Bold" pitchFamily="50" charset="-52"/>
              </a:rPr>
              <a:t>?</a:t>
            </a:r>
            <a:endParaRPr lang="ru-RU" dirty="0">
              <a:solidFill>
                <a:srgbClr val="00B050"/>
              </a:solidFill>
              <a:latin typeface="TruthCYR Bold" pitchFamily="50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441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это направление в психотерапии, с помощью которого осуществляется коррекция поведенческих реакций, </a:t>
            </a:r>
            <a:r>
              <a:rPr lang="ru-RU" dirty="0" smtClean="0"/>
              <a:t>фобий</a:t>
            </a:r>
            <a:r>
              <a:rPr lang="ru-RU" dirty="0" smtClean="0"/>
              <a:t> и страхов, развитие творческого потенциала и расширение сознания.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2800" dirty="0">
              <a:latin typeface="TruthCYR Bold" pitchFamily="50" charset="-5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TruthCYR Bold" pitchFamily="50" charset="-52"/>
                <a:cs typeface="Aharoni" pitchFamily="2" charset="-79"/>
              </a:rPr>
              <a:t>АКТУАЛЬНОСТЬ ПРОГРАММЫ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TruthCYR Bold" pitchFamily="50" charset="-52"/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 Заключается </a:t>
            </a:r>
            <a:r>
              <a:rPr lang="ru-RU" dirty="0" smtClean="0"/>
              <a:t>в объединении многих методических педагогических, психотерапевтических приемов в единый сказочный контекст и адаптация их </a:t>
            </a:r>
            <a:r>
              <a:rPr lang="ru-RU" dirty="0" smtClean="0"/>
              <a:t>к психике ребенка.</a:t>
            </a:r>
          </a:p>
          <a:p>
            <a:pPr algn="just">
              <a:buNone/>
            </a:pPr>
            <a:r>
              <a:rPr lang="ru-RU" dirty="0" smtClean="0"/>
              <a:t>   Необходимо </a:t>
            </a:r>
            <a:r>
              <a:rPr lang="ru-RU" dirty="0" smtClean="0"/>
              <a:t>подчеркнуть, что метод сказкотерапии применяется в совокупности с другими методами и приемами учебно-воспитательной работы.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ruthCYR Bold" pitchFamily="50" charset="-52"/>
              </a:rPr>
              <a:t>ЦЕЛЬ ПРОГРАММЫ</a:t>
            </a:r>
            <a:endParaRPr lang="ru-RU" dirty="0">
              <a:solidFill>
                <a:srgbClr val="002060"/>
              </a:solidFill>
              <a:latin typeface="TruthCYR Bold" pitchFamily="50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  Воспитание ценностных ориентаций посредством сказки, формирование психологического здоровья детей дошкольного возраста</a:t>
            </a:r>
            <a:endParaRPr lang="ru-RU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ruthCYR Bold" pitchFamily="50" charset="-52"/>
              </a:rPr>
              <a:t>ЗАДАЧИ ПРОГРАММЫ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  <a:latin typeface="TruthCYR Bold" pitchFamily="50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ru-RU" i="1" dirty="0" smtClean="0"/>
              <a:t>Коррекционно-развивающие </a:t>
            </a:r>
            <a:r>
              <a:rPr lang="ru-RU" i="1" dirty="0" smtClean="0"/>
              <a:t>задачи</a:t>
            </a:r>
            <a:endParaRPr lang="ru-RU" dirty="0" smtClean="0"/>
          </a:p>
          <a:p>
            <a:pPr>
              <a:lnSpc>
                <a:spcPct val="160000"/>
              </a:lnSpc>
            </a:pPr>
            <a:r>
              <a:rPr lang="ru-RU" i="1" dirty="0" smtClean="0"/>
              <a:t>Образовательные задачи</a:t>
            </a:r>
            <a:endParaRPr lang="ru-RU" dirty="0" smtClean="0"/>
          </a:p>
          <a:p>
            <a:pPr>
              <a:lnSpc>
                <a:spcPct val="160000"/>
              </a:lnSpc>
            </a:pPr>
            <a:r>
              <a:rPr lang="ru-RU" i="1" dirty="0" smtClean="0"/>
              <a:t>Оздоровительные задачи</a:t>
            </a:r>
            <a:endParaRPr lang="ru-RU" dirty="0" smtClean="0"/>
          </a:p>
          <a:p>
            <a:pPr>
              <a:lnSpc>
                <a:spcPct val="160000"/>
              </a:lnSpc>
            </a:pPr>
            <a:r>
              <a:rPr lang="ru-RU" i="1" dirty="0" smtClean="0"/>
              <a:t>Воспитательные </a:t>
            </a:r>
            <a:r>
              <a:rPr lang="ru-RU" i="1" dirty="0" smtClean="0"/>
              <a:t>задачи</a:t>
            </a:r>
            <a:endParaRPr lang="ru-RU" dirty="0" smtClean="0"/>
          </a:p>
          <a:p>
            <a:pPr lvl="0">
              <a:lnSpc>
                <a:spcPct val="160000"/>
              </a:lnSpc>
              <a:buNone/>
            </a:pP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66"/>
                </a:solidFill>
                <a:latin typeface="TruthCYR Bold" pitchFamily="50" charset="-52"/>
              </a:rPr>
              <a:t>ПЛАНИРУЕМЫЕ РЕЗУЛЬТАТЫ</a:t>
            </a:r>
            <a:endParaRPr lang="ru-RU" dirty="0">
              <a:solidFill>
                <a:srgbClr val="FF0066"/>
              </a:solidFill>
              <a:latin typeface="TruthCYR Bold" pitchFamily="50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1. Ребёнок с адекватной самооценкой</a:t>
            </a:r>
          </a:p>
          <a:p>
            <a:r>
              <a:rPr lang="ru-RU" dirty="0" smtClean="0"/>
              <a:t>2. Ребёнок с развитой эмпатией</a:t>
            </a:r>
          </a:p>
          <a:p>
            <a:r>
              <a:rPr lang="ru-RU" dirty="0" smtClean="0"/>
              <a:t>3. Ребёнок с положительным отношением к себе и сверстникам</a:t>
            </a:r>
          </a:p>
          <a:p>
            <a:r>
              <a:rPr lang="ru-RU" dirty="0" smtClean="0"/>
              <a:t>4. Обогащение словарного запаса</a:t>
            </a:r>
          </a:p>
          <a:p>
            <a:r>
              <a:rPr lang="ru-RU" dirty="0" smtClean="0"/>
              <a:t>5. Развитие воображения и произвольного внимания</a:t>
            </a:r>
          </a:p>
          <a:p>
            <a:r>
              <a:rPr lang="ru-RU" dirty="0" smtClean="0"/>
              <a:t>6. Ребёнок умеющий свободно выражать своё «Я»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ruthCYR Bold" pitchFamily="50" charset="-52"/>
              </a:rPr>
              <a:t>Структура занятий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ruthCYR Bold" pitchFamily="50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6"/>
            <a:r>
              <a:rPr lang="ru-RU" dirty="0" smtClean="0"/>
              <a:t>:</a:t>
            </a:r>
            <a:endParaRPr lang="ru-RU" dirty="0" smtClean="0"/>
          </a:p>
          <a:p>
            <a:r>
              <a:rPr lang="ru-RU" dirty="0" smtClean="0"/>
              <a:t>1.Приветствие,  ритуал вхождения в сказку </a:t>
            </a:r>
          </a:p>
          <a:p>
            <a:r>
              <a:rPr lang="ru-RU" dirty="0" smtClean="0"/>
              <a:t>2. Игровые приемы</a:t>
            </a:r>
          </a:p>
          <a:p>
            <a:r>
              <a:rPr lang="ru-RU" dirty="0" smtClean="0"/>
              <a:t>3. Чтение сказки</a:t>
            </a:r>
          </a:p>
          <a:p>
            <a:r>
              <a:rPr lang="ru-RU" dirty="0" smtClean="0"/>
              <a:t>4. Беседа, обсуждение сказки</a:t>
            </a:r>
          </a:p>
          <a:p>
            <a:r>
              <a:rPr lang="ru-RU" dirty="0" smtClean="0"/>
              <a:t>5. Прощание, ритуал выхода из сказки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ruthCYR Bold" pitchFamily="50" charset="-52"/>
              </a:rPr>
              <a:t>Методы сказкотерапии:</a:t>
            </a:r>
            <a:r>
              <a:rPr lang="ru-RU" dirty="0" smtClean="0">
                <a:solidFill>
                  <a:srgbClr val="FF0000"/>
                </a:solidFill>
                <a:latin typeface="TruthCYR Bold" pitchFamily="50" charset="-52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ruthCYR Bold" pitchFamily="50" charset="-52"/>
              </a:rPr>
            </a:br>
            <a:endParaRPr lang="ru-RU" dirty="0">
              <a:solidFill>
                <a:srgbClr val="FF0000"/>
              </a:solidFill>
              <a:latin typeface="TruthCYR Bold" pitchFamily="50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 smtClean="0"/>
              <a:t>Рассказывание сказки взрослым.</a:t>
            </a:r>
            <a:endParaRPr lang="ru-RU" dirty="0" smtClean="0"/>
          </a:p>
          <a:p>
            <a:pPr lvl="0"/>
            <a:r>
              <a:rPr lang="ru-RU" b="1" dirty="0" smtClean="0"/>
              <a:t>Рассказывание сказки ребенком.</a:t>
            </a:r>
            <a:endParaRPr lang="ru-RU" dirty="0" smtClean="0"/>
          </a:p>
          <a:p>
            <a:r>
              <a:rPr lang="ru-RU" b="1" dirty="0" smtClean="0"/>
              <a:t>Рассказ о сказочных героях</a:t>
            </a:r>
            <a:r>
              <a:rPr lang="ru-RU" b="1" dirty="0" smtClean="0"/>
              <a:t>.</a:t>
            </a:r>
          </a:p>
          <a:p>
            <a:pPr lvl="0"/>
            <a:r>
              <a:rPr lang="ru-RU" b="1" dirty="0" smtClean="0"/>
              <a:t>Рассказ сказки от лица различных персонажей.</a:t>
            </a:r>
            <a:endParaRPr lang="ru-RU" dirty="0" smtClean="0"/>
          </a:p>
          <a:p>
            <a:r>
              <a:rPr lang="ru-RU" b="1" dirty="0" smtClean="0"/>
              <a:t>Переписывание или «перевирание» </a:t>
            </a:r>
            <a:r>
              <a:rPr lang="ru-RU" b="1" dirty="0" smtClean="0"/>
              <a:t>сказки.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казкотерапи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Сказкотерапия</Template>
  <TotalTime>1450</TotalTime>
  <Words>215</Words>
  <PresentationFormat>Экран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Сказкотерапия</vt:lpstr>
      <vt:lpstr>«Сказкотерапия» для детей старшего дошкольного возраста</vt:lpstr>
      <vt:lpstr>— А как насчёт смелости? — робко заикнулся Лев. — Вы смелый зверь! — ответил Гудвин. — Вам недостаёт только веры в себя. И потом, всякое живое существо боится опасности, и смелость в том, чтобы победить боязнь. Вы свою боязнь побеждать умеете.   — А мне вы дадите сердце? — спросил Железный Дровосек. — Сердце делает многих людей несчастными, — сказал Гудвин. — Не очень большое преимущество — иметь сердце. — Об этом можно спорить, — решительно возразил Железный Дровосек. — Я все несчастья перенесу безропотно, если у меня будет сердце.  </vt:lpstr>
      <vt:lpstr>Сказкотерапия – что это?</vt:lpstr>
      <vt:lpstr>АКТУАЛЬНОСТЬ ПРОГРАММЫ</vt:lpstr>
      <vt:lpstr>ЦЕЛЬ ПРОГРАММЫ</vt:lpstr>
      <vt:lpstr>ЗАДАЧИ ПРОГРАММЫ</vt:lpstr>
      <vt:lpstr>ПЛАНИРУЕМЫЕ РЕЗУЛЬТАТЫ</vt:lpstr>
      <vt:lpstr>Структура занятий</vt:lpstr>
      <vt:lpstr>Методы сказкотерапии: 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«Сказкотерапия» для детей старшего дошкольного возраст</dc:title>
  <dc:creator>пк4</dc:creator>
  <cp:lastModifiedBy>пк4</cp:lastModifiedBy>
  <cp:revision>44</cp:revision>
  <dcterms:created xsi:type="dcterms:W3CDTF">2018-09-18T10:30:46Z</dcterms:created>
  <dcterms:modified xsi:type="dcterms:W3CDTF">2018-09-19T10:51:12Z</dcterms:modified>
</cp:coreProperties>
</file>