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58" r:id="rId3"/>
    <p:sldId id="270" r:id="rId4"/>
    <p:sldId id="262" r:id="rId5"/>
    <p:sldId id="274" r:id="rId6"/>
    <p:sldId id="260" r:id="rId7"/>
    <p:sldId id="264" r:id="rId8"/>
    <p:sldId id="263" r:id="rId9"/>
    <p:sldId id="269" r:id="rId10"/>
    <p:sldId id="271" r:id="rId11"/>
    <p:sldId id="27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0653" autoAdjust="0"/>
  </p:normalViewPr>
  <p:slideViewPr>
    <p:cSldViewPr>
      <p:cViewPr varScale="1">
        <p:scale>
          <a:sx n="94" d="100"/>
          <a:sy n="94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lang="ru-RU" sz="2400" b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категорий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0917619148245104"/>
          <c:y val="0.18095884070575421"/>
          <c:w val="0.79138898870828456"/>
          <c:h val="0.7502778724117539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3081812104911742"/>
                  <c:y val="9.4673321303406846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Высшая категория
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37,5%</a:t>
                    </a:r>
                    <a:endParaRPr lang="ru-RU" sz="1600" b="1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6034058846698074"/>
                  <c:y val="-0.1788647534889032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первая категрия
</a:t>
                    </a:r>
                    <a:r>
                      <a:rPr lang="ru-RU" dirty="0" smtClean="0"/>
                      <a:t>37,5%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25768584848169879"/>
                  <c:y val="0.2164112518965690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Без категории  25%  </a:t>
                    </a:r>
                    <a:endParaRPr lang="en-US" sz="16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 категория</c:v>
                </c:pt>
                <c:pt idx="1">
                  <c:v>первая категрия</c:v>
                </c:pt>
                <c:pt idx="2">
                  <c:v>без категории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0FFD7-CA46-473F-82C8-9673E7DE41E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E9965-B5C4-4850-92F5-3D1A0777B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E9965-B5C4-4850-92F5-3D1A0777BA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E9965-B5C4-4850-92F5-3D1A0777BA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C3A79-DD2C-464D-8378-A6AEA2767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858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Отчет работы  учителей  методического объединения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естественно - научного цикла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МОУ СОШ № 21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2017-2018 учебный год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8643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олимпиадах, конкурсах, соревнованиях: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439759"/>
          <a:ext cx="8572560" cy="631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040"/>
                <a:gridCol w="2459952"/>
                <a:gridCol w="1803836"/>
                <a:gridCol w="1699732"/>
              </a:tblGrid>
              <a:tr h="6775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уч-ся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6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Всесибирская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олимпиада школьников по физике (отборочный этап)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Краснова Мария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Каплан Елизавета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Шкет Ольга 7а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Катрюк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Станислав 7б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Катков Даниил 8в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1094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Всесибирская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олимпиада школьников по физике (заключительный этап)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Краснова Мария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Каплан Елизавета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Шкет Ольга 7а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Катрюк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Станислав 7б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6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09487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выездная физико-математическая олимпиада МФТИ</a:t>
                      </a:r>
                    </a:p>
                    <a:p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Краснова Мария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Каплан Елизавета 7а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Шкет Ольга 7а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Катрюк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Станислав 7б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Самуйлов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Дмитрий 7в</a:t>
                      </a: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Филипова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Дарья 7в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Катков Даниил 8в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Ткаченко Никита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10а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Щербаков Максим 10а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758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Заключительный этап физико-математической олимпиады МФТИ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Ткаченко Никита 10 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Бушмрина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7658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Школьная научно-практическая конференция  «Старт в науку»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714356"/>
          <a:ext cx="8501124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214578"/>
                <a:gridCol w="1500198"/>
                <a:gridCol w="22860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ученика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Жук Татьяна (5а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«Мой математический</a:t>
                      </a:r>
                      <a:r>
                        <a:rPr kumimoji="0" lang="ru-RU" sz="16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день»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Гусева Ольга (5а </a:t>
                      </a:r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«Улицы любимого города и названия других городов в числах»</a:t>
                      </a:r>
                    </a:p>
                    <a:p>
                      <a:pPr algn="ctr"/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 М.О.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110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Краснова Мария 7а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Каплан Елизавета 7а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Шкет Ольга 7а</a:t>
                      </a:r>
                    </a:p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«Исследование диффузии»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Вероника 7в класс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«Станут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ли враги друзьями?»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Сарикова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Татьяна  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  класс</a:t>
                      </a:r>
                    </a:p>
                    <a:p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«Выращивание кристаллов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домашних условиях»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Бущмарина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0"/>
            <a:ext cx="4233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работы учителей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513378"/>
          <a:ext cx="8644030" cy="630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97"/>
                <a:gridCol w="2496030"/>
                <a:gridCol w="1270749"/>
                <a:gridCol w="2717154"/>
              </a:tblGrid>
              <a:tr h="71151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учителя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Успевае</a:t>
                      </a:r>
                      <a:endParaRPr lang="ru-RU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мость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знаний %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475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Савченко Г.Н.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5а, 5б, 5в,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5зг,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71, 88, 88, 70,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1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Яровая  Е.В.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6а, 6б, 6в, 6з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7а,7б,7в,7г,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8а,8б, 8в,8з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9а, 9б, 9в, 11а,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88, 96, 85, 96,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68, 59, 92, 70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57, 58, 62, 67, 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48, 63, 73, 54, 77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7а, 7б, 7в, 7г,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8а,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8б, 8в,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8з,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44, 45, 72, 26</a:t>
                      </a: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50, 35, 43,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4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 М.О.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9б, 9в, 9г,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11а (астрономия)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28, 59, 50, 58, 73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Мовиляну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В.Н.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8з,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 11а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43, 38, 61, 68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25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Волкова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Е.А.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8б, 8в,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9а, 9б,9в, 9г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65, 67, 32, 52, 73, 58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5б, 5в, 5з,  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8а, 8б, 8в, 8з, 10, 11а, 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88, 100, 84, 88</a:t>
                      </a:r>
                    </a:p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93, 69, 71, 95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852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Молчанова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В.С.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6а, 6б, 6в, 6з, 7а, 7б, 7в, 7г, 9а, 9б, 9в, 9г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79, 85, 89, 92, 84, 95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100, 70, 92, 85, 96, 67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441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методического объединения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714356"/>
            <a:ext cx="2924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географии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3531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Савченко Галина Николаевна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714488"/>
            <a:ext cx="401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Яровая Екатерина  Викторовна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2214554"/>
            <a:ext cx="251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физики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2714620"/>
            <a:ext cx="3808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Бушмарина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Анна Анатольевна</a:t>
            </a:r>
          </a:p>
          <a:p>
            <a:pPr algn="ctr"/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314324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Соловьева Марина Олеговн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3643314"/>
            <a:ext cx="2363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химии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143380"/>
            <a:ext cx="4082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Мовиляну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Валентина Николаевна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282" y="4643446"/>
            <a:ext cx="4183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Волкова Екатерина Александровна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5786" y="5214950"/>
            <a:ext cx="2769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биологии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5857892"/>
            <a:ext cx="4205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Оруджева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Татьяна Александровна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596" y="6286520"/>
            <a:ext cx="358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Молчанова Витта Сергеевна 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4143372" y="785794"/>
          <a:ext cx="52149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98903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Курсы </a:t>
            </a:r>
            <a:r>
              <a:rPr lang="ru-RU" sz="2400" b="1" dirty="0">
                <a:solidFill>
                  <a:srgbClr val="C00000"/>
                </a:solidFill>
              </a:rPr>
              <a:t>повышения квалификации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500438"/>
            <a:ext cx="8615363" cy="64294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/>
          </a:p>
        </p:txBody>
      </p:sp>
      <p:graphicFrame>
        <p:nvGraphicFramePr>
          <p:cNvPr id="5" name="Group 199"/>
          <p:cNvGraphicFramePr>
            <a:graphicFrameLocks/>
          </p:cNvGraphicFramePr>
          <p:nvPr/>
        </p:nvGraphicFramePr>
        <p:xfrm>
          <a:off x="214282" y="857232"/>
          <a:ext cx="8642350" cy="3419856"/>
        </p:xfrm>
        <a:graphic>
          <a:graphicData uri="http://schemas.openxmlformats.org/drawingml/2006/table">
            <a:tbl>
              <a:tblPr/>
              <a:tblGrid>
                <a:gridCol w="493713"/>
                <a:gridCol w="1735137"/>
                <a:gridCol w="5095875"/>
                <a:gridCol w="1317625"/>
              </a:tblGrid>
              <a:tr h="509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Яровая Е.В.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преподавания  физики в условиях реализации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преподавания  биологии  в условиях реализации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ФГОС: содержание и технологии формирования образовательных результатов на уроках географии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348" y="4643446"/>
            <a:ext cx="79355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Аттестация на высшую квалификационную категорию</a:t>
            </a: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Савченко Г.Н.   Учитель географии</a:t>
            </a:r>
          </a:p>
          <a:p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Мовиляну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В.Н.  Учитель химии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5084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профессиональных  конкурсах: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85794"/>
          <a:ext cx="8858280" cy="563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18"/>
                <a:gridCol w="2952760"/>
                <a:gridCol w="2952760"/>
                <a:gridCol w="1328742"/>
              </a:tblGrid>
              <a:tr h="6960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9228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</a:p>
                    <a:p>
                      <a:pPr algn="l"/>
                      <a:endParaRPr lang="ru-RU" sz="2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 Региональный конкурс</a:t>
                      </a:r>
                      <a:r>
                        <a:rPr kumimoji="0" lang="ru-RU" sz="18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профессионального мастерства педагогов «Мой лучший урок</a:t>
                      </a:r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</a:p>
                    <a:p>
                      <a:pPr algn="l"/>
                      <a:endParaRPr kumimoji="0" lang="ru-RU" sz="18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разработка урока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физике  «Электризация»</a:t>
                      </a:r>
                      <a:endParaRPr lang="ru-RU" sz="18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72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VII Региональный конкурс</a:t>
                      </a:r>
                      <a:r>
                        <a:rPr kumimoji="0" lang="ru-RU" sz="18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профессионального мастерства педагогов «Мой лучший урок</a:t>
                      </a:r>
                      <a:r>
                        <a:rPr kumimoji="0" lang="ru-RU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разработка урока астрономии по  теме: «Астероиды и метеориты». «Их имена на звездном небе»</a:t>
                      </a:r>
                      <a:endParaRPr lang="ru-RU" sz="18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Второй муниципальный конкурс   методических разработок  «Время уходит – память остаётся».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Методическая разработка урока астрономии 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500042"/>
            <a:ext cx="5084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профессиональных  конкурсах: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071546"/>
          <a:ext cx="8786874" cy="5450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927"/>
                <a:gridCol w="2928958"/>
                <a:gridCol w="2928958"/>
                <a:gridCol w="1318031"/>
              </a:tblGrid>
              <a:tr h="6960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451">
                <a:tc>
                  <a:txBody>
                    <a:bodyPr/>
                    <a:lstStyle/>
                    <a:p>
                      <a:pPr algn="l"/>
                      <a:r>
                        <a:rPr lang="ru-RU" sz="18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экологическая акция  «Зеленая весна – 2018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«экологическая акция в нашей школе»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Всероссийская экологическая акция  «Зеленая весна – 2018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l"/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«экологическая акция в нашей школе»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Всероссийский экологический урок «Лес и климат» </a:t>
                      </a:r>
                      <a:endParaRPr kumimoji="0" lang="ru-RU" sz="18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урока по физике «Лес и климат»</a:t>
                      </a:r>
                      <a:endParaRPr lang="ru-RU" sz="18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Всероссийский экологический урок «Лес и климат» </a:t>
                      </a:r>
                      <a:endParaRPr kumimoji="0" lang="ru-RU" sz="18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урока по биологии</a:t>
                      </a:r>
                      <a:r>
                        <a:rPr kumimoji="0" lang="ru-RU" sz="18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«Лес и климат»</a:t>
                      </a:r>
                      <a:endParaRPr lang="ru-RU" sz="18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14290"/>
            <a:ext cx="606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Представление собственного опыта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142985"/>
          <a:ext cx="8643999" cy="548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439"/>
                <a:gridCol w="3412105"/>
                <a:gridCol w="3260455"/>
              </a:tblGrid>
              <a:tr h="61055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7546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</a:p>
                    <a:p>
                      <a:pPr algn="l"/>
                      <a:endParaRPr lang="ru-RU" sz="24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20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постоянно действующий семинар по теме «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методы и подходы к введению ФГОС»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основ исследовательской  деятельности  обучающихся на уроках физики в рамках реализации ФГОС ООО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3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 М.О.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постоянно действующий семинар по теме «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методы и подходы к введению ФГОС»</a:t>
                      </a:r>
                    </a:p>
                    <a:p>
                      <a:pPr algn="l"/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Воспитание патриотизма на уроках физики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137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Мовиляну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В.Н.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Городская  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норама педагогических технологий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Внеурочная деятельность по химии в рамках реализации ФГОС</a:t>
                      </a:r>
                    </a:p>
                    <a:p>
                      <a:pPr algn="l"/>
                      <a:endParaRPr lang="ru-RU" sz="20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71480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муниципальном этапе всероссийской олимпиады школьников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0"/>
            <a:ext cx="333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 учащихся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09" y="1371600"/>
          <a:ext cx="8001056" cy="40640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83570"/>
                <a:gridCol w="2781391"/>
                <a:gridCol w="1392824"/>
                <a:gridCol w="785818"/>
                <a:gridCol w="2357453"/>
              </a:tblGrid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 учащегося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Предмет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Орлова Софья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Физики 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Катков Даниил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Новиков Егор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Ткаченко Никита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Щербаков Максим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Борматова Екатерина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Молчанова В.С.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Новиков Егор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Садовина Анна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  <a:tr h="40640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Хусенова Камила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142852"/>
            <a:ext cx="3438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Достижения учащихся: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57148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XIV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Региональных Менделеевских чтений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000108"/>
          <a:ext cx="8501124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714644"/>
                <a:gridCol w="1500198"/>
                <a:gridCol w="25717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ученика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Юришинец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Алена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(9в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«История космонавтики в названиях тверских улиц, площадей и памятниках»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57158" y="2357430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Научно-практическая конференция школьников «Шаг в будущее»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928934"/>
          <a:ext cx="8501124" cy="1595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928958"/>
                <a:gridCol w="1643074"/>
                <a:gridCol w="2214580"/>
              </a:tblGrid>
              <a:tr h="5286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ученика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Павлова Наталия</a:t>
                      </a:r>
                      <a:r>
                        <a:rPr kumimoji="0" lang="en-US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9г </a:t>
                      </a:r>
                      <a:r>
                        <a:rPr kumimoji="0" lang="ru-RU" sz="18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kumimoji="0" lang="en-US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«История космонавтики, отражённая в памятниках,                                  названиях улиц и площадей Твери»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28794" y="4643446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Городской конкурс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сообщений «Открытие»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5214950"/>
          <a:ext cx="850112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714644"/>
                <a:gridCol w="1500198"/>
                <a:gridCol w="25717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ученика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учителя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Жук Татьяна (5а  </a:t>
                      </a:r>
                      <a:r>
                        <a:rPr kumimoji="0" lang="ru-RU" sz="18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«Мой математический</a:t>
                      </a:r>
                      <a:r>
                        <a:rPr kumimoji="0" lang="ru-RU" sz="1600" b="1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42852"/>
            <a:ext cx="729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олимпиадах, конкурсах, соревнованиях: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642918"/>
          <a:ext cx="8286808" cy="6082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7"/>
                <a:gridCol w="2428891"/>
                <a:gridCol w="1357323"/>
                <a:gridCol w="1500197"/>
              </a:tblGrid>
              <a:tr h="7893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 уч-ся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980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Турнир имени Ломоносова по физике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Катков Даниил,  8в  </a:t>
                      </a:r>
                      <a:r>
                        <a:rPr kumimoji="0" lang="ru-RU" sz="16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Матафонов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Роман, 8в </a:t>
                      </a:r>
                      <a:r>
                        <a:rPr kumimoji="0" lang="ru-RU" sz="16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Филипова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Дарья 7в  </a:t>
                      </a:r>
                      <a:r>
                        <a:rPr kumimoji="0" lang="ru-RU" sz="16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Самуйлов</a:t>
                      </a:r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Дмитрий 7в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А.А.</a:t>
                      </a:r>
                      <a:endParaRPr lang="ru-RU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9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Турнир имени Ломоносова по биологии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Матафонов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Роман,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8в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Оруджева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Т.А.</a:t>
                      </a:r>
                      <a:endParaRPr lang="ru-RU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конкурс презентаций «Открытия и изобретения, изменившие мир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6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Павлова Наталья 9г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baseline="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Соловьева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М.О.</a:t>
                      </a:r>
                      <a:endParaRPr lang="ru-RU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1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Региональная  олимпиада школьников по  химии «Химоня-2018»</a:t>
                      </a:r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Балаева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Дарья  8а</a:t>
                      </a:r>
                    </a:p>
                    <a:p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Ткаченко Никита 10а</a:t>
                      </a:r>
                    </a:p>
                    <a:p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Гуреев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Сергей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Мовиляну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В.Н</a:t>
                      </a:r>
                    </a:p>
                    <a:p>
                      <a:endParaRPr lang="ru-RU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Волкова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Е.А.</a:t>
                      </a:r>
                    </a:p>
                  </a:txBody>
                  <a:tcPr/>
                </a:tc>
              </a:tr>
              <a:tr h="9080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Региональная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олимпиада  по физике «Наследники левши»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Ткаченко Никита, 10а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Щербаков Максим 10а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 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Бушмарина А.А.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1284</TotalTime>
  <Words>1223</Words>
  <Application>Microsoft Office PowerPoint</Application>
  <PresentationFormat>Экран (4:3)</PresentationFormat>
  <Paragraphs>382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 Курсы повышения квалификации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школа</cp:lastModifiedBy>
  <cp:revision>140</cp:revision>
  <dcterms:created xsi:type="dcterms:W3CDTF">2016-05-19T16:09:47Z</dcterms:created>
  <dcterms:modified xsi:type="dcterms:W3CDTF">2018-06-14T07:40:25Z</dcterms:modified>
</cp:coreProperties>
</file>