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85" r:id="rId3"/>
    <p:sldId id="264" r:id="rId4"/>
    <p:sldId id="274" r:id="rId5"/>
    <p:sldId id="283" r:id="rId6"/>
    <p:sldId id="284" r:id="rId7"/>
    <p:sldId id="267" r:id="rId8"/>
    <p:sldId id="280" r:id="rId9"/>
    <p:sldId id="263" r:id="rId10"/>
    <p:sldId id="292" r:id="rId11"/>
    <p:sldId id="293" r:id="rId12"/>
    <p:sldId id="281" r:id="rId13"/>
    <p:sldId id="289" r:id="rId14"/>
    <p:sldId id="287" r:id="rId15"/>
    <p:sldId id="290" r:id="rId16"/>
    <p:sldId id="29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7941" autoAdjust="0"/>
  </p:normalViewPr>
  <p:slideViewPr>
    <p:cSldViewPr>
      <p:cViewPr varScale="1">
        <p:scale>
          <a:sx n="85" d="100"/>
          <a:sy n="8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BD507-949C-4FB0-8D78-FCB2CAC6CF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6054-D4A9-456C-ABA3-90598C07104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 относят работу с песком к терапевтическим занятиям, в том числе для детей с ОВЗ. Коррекционная работа начинается с </a:t>
          </a:r>
          <a:r>
            <a: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диагностического блока</a:t>
          </a:r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После сбора информации по каждому ученику с ОВЗ составляется диагностическая карта с первоначальными данными психических процессов. Далее идет </a:t>
          </a:r>
          <a:r>
            <a: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коррекционный блок</a:t>
          </a:r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количестве 25 занятий. По окончании коррекционных мероприятий идет </a:t>
          </a:r>
          <a:r>
            <a: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повторная диагностика </a:t>
          </a:r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познавательных процессов с целью выявления динамики развития познавательной сферы младших школьников с ОВЗ. Далее следует </a:t>
          </a:r>
          <a:r>
            <a: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консультативный блок</a:t>
          </a:r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учителей и родителей по итогам повторной диагностики. Последний </a:t>
          </a:r>
          <a:r>
            <a: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блок - аналитический</a:t>
          </a:r>
          <a:r>
            <a:rPr lang="ru-RU" sz="17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осуществление анализа полученных результатов деятельности, формулирование выводов, написание индивидуальных коррекционных программ при необходимости.</a:t>
          </a:r>
        </a:p>
      </dgm:t>
    </dgm:pt>
    <dgm:pt modelId="{DCDB8A8F-8FCB-43DA-99A7-F02D98D80483}" type="parTrans" cxnId="{18C61E95-DC46-46DF-AB42-BFE8435957FB}">
      <dgm:prSet/>
      <dgm:spPr/>
      <dgm:t>
        <a:bodyPr/>
        <a:lstStyle/>
        <a:p>
          <a:endParaRPr lang="ru-RU"/>
        </a:p>
      </dgm:t>
    </dgm:pt>
    <dgm:pt modelId="{787145D7-8A60-4B2B-A17E-D0178A71BC62}" type="sibTrans" cxnId="{18C61E95-DC46-46DF-AB42-BFE8435957FB}">
      <dgm:prSet/>
      <dgm:spPr/>
      <dgm:t>
        <a:bodyPr/>
        <a:lstStyle/>
        <a:p>
          <a:endParaRPr lang="ru-RU"/>
        </a:p>
      </dgm:t>
    </dgm:pt>
    <dgm:pt modelId="{B39FAC46-6AD3-483D-8198-AC9315AC4245}" type="pres">
      <dgm:prSet presAssocID="{FD5BD507-949C-4FB0-8D78-FCB2CAC6CF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A1240E-87E1-41E1-B2D9-A5929FF8C8FA}" type="pres">
      <dgm:prSet presAssocID="{CE2B6054-D4A9-456C-ABA3-90598C071042}" presName="centerShape" presStyleLbl="node0" presStyleIdx="0" presStyleCnt="1" custScaleX="110985" custScaleY="100118" custLinFactNeighborX="783" custLinFactNeighborY="17"/>
      <dgm:spPr/>
      <dgm:t>
        <a:bodyPr/>
        <a:lstStyle/>
        <a:p>
          <a:endParaRPr lang="ru-RU"/>
        </a:p>
      </dgm:t>
    </dgm:pt>
  </dgm:ptLst>
  <dgm:cxnLst>
    <dgm:cxn modelId="{6BCF276C-7AD0-4794-950F-1B8559AC8528}" type="presOf" srcId="{CE2B6054-D4A9-456C-ABA3-90598C071042}" destId="{EFA1240E-87E1-41E1-B2D9-A5929FF8C8FA}" srcOrd="0" destOrd="0" presId="urn:microsoft.com/office/officeart/2005/8/layout/radial6"/>
    <dgm:cxn modelId="{18C61E95-DC46-46DF-AB42-BFE8435957FB}" srcId="{FD5BD507-949C-4FB0-8D78-FCB2CAC6CFBA}" destId="{CE2B6054-D4A9-456C-ABA3-90598C071042}" srcOrd="0" destOrd="0" parTransId="{DCDB8A8F-8FCB-43DA-99A7-F02D98D80483}" sibTransId="{787145D7-8A60-4B2B-A17E-D0178A71BC62}"/>
    <dgm:cxn modelId="{0928A441-F24E-4498-94C0-7C921BFE5E3C}" type="presOf" srcId="{FD5BD507-949C-4FB0-8D78-FCB2CAC6CFBA}" destId="{B39FAC46-6AD3-483D-8198-AC9315AC4245}" srcOrd="0" destOrd="0" presId="urn:microsoft.com/office/officeart/2005/8/layout/radial6"/>
    <dgm:cxn modelId="{4A41CC55-B22B-4472-8483-667B06221842}" type="presParOf" srcId="{B39FAC46-6AD3-483D-8198-AC9315AC4245}" destId="{EFA1240E-87E1-41E1-B2D9-A5929FF8C8F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1240E-87E1-41E1-B2D9-A5929FF8C8FA}">
      <dsp:nvSpPr>
        <dsp:cNvPr id="0" name=""/>
        <dsp:cNvSpPr/>
      </dsp:nvSpPr>
      <dsp:spPr>
        <a:xfrm>
          <a:off x="769817" y="3079"/>
          <a:ext cx="6217574" cy="560878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 относят работу с песком к терапевтическим занятиям, в том числе для детей с ОВЗ. Коррекционная работа начинается с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диагностического блока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После сбора информации по каждому ученику с ОВЗ составляется диагностическая карта с первоначальными данными психических процессов. Далее идет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коррекционный блок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количестве 25 занятий. По окончании коррекционных мероприятий идет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повторная диагностика 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познавательных процессов с целью выявления динамики развития познавательной сферы младших школьников с ОВЗ. Далее следует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консультативный блок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учителей и родителей по итогам повторной диагностики. Последний </a:t>
          </a:r>
          <a:r>
            <a:rPr lang="ru-RU" sz="1700" b="1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блок - аналитический</a:t>
          </a:r>
          <a:r>
            <a:rPr lang="ru-RU" sz="17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осуществление анализа полученных результатов деятельности, формулирование выводов, написание индивидуальных коррекционных программ при необходимости.</a:t>
          </a:r>
        </a:p>
      </dsp:txBody>
      <dsp:txXfrm>
        <a:off x="769817" y="3079"/>
        <a:ext cx="6217574" cy="560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B94D-6466-40C7-8479-A2F8509024FA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5DE54-8127-433A-83D5-D568A50D2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5DE54-8127-433A-83D5-D568A50D23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28604"/>
            <a:ext cx="84969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«Моя инициатива в образовании - 2018»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Кластер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«Содружество профессионалов»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МОУ СОШ №21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7" name="Picture 2" descr="C:\Users\Ксения\Desktop\СОБРАНИЕ 2016\БуклетОсокина\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239988" cy="22738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823CEFA-B30A-4850-B441-385B21924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-603448"/>
            <a:ext cx="9144000" cy="746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524" y="40669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исследованию младших школьников с ОВЗ в процессе коррекционных занятий в группах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(1-4 класс, группа №1)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15616" y="980727"/>
          <a:ext cx="7200800" cy="4480272"/>
        </p:xfrm>
        <a:graphic>
          <a:graphicData uri="http://schemas.openxmlformats.org/drawingml/2006/table">
            <a:tbl>
              <a:tblPr/>
              <a:tblGrid>
                <a:gridCol w="202798"/>
                <a:gridCol w="2118222"/>
                <a:gridCol w="960006"/>
                <a:gridCol w="3919774"/>
              </a:tblGrid>
              <a:tr h="263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Фамилия, имя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Проблемы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Грибков Михаил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 «В»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Занятия по развитию основных свойств внимания, памяти, мышления, развитие мелкой моторики рук, развитие речи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Постников Артем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 «В»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Занятия по развитию основных свойств внимания, памяти, мышления, развитие мелкой моторики рук, развитие речи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Малинин Марк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 «В»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Занятия по развитию основных свойств внимания, памяти, мышления, развитие мелкой моторики рук, развитие речи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Ефимова Виктория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 «Б»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Занятия по развитию основных свойств внимания, памяти, мышления, развитие мелкой моторики рук, развитие речи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Леонов Яков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 «Г»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Занятия по развитию основных свойств внимания, памяти, мышления, развитие мелкой моторики рук, развитие речи,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гиперактивность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823CEFA-B30A-4850-B441-385B21924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9900592" cy="746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524" y="40669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891480"/>
            <a:ext cx="91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193" name="Group 1"/>
          <p:cNvGrpSpPr>
            <a:grpSpLocks noChangeAspect="1"/>
          </p:cNvGrpSpPr>
          <p:nvPr/>
        </p:nvGrpSpPr>
        <p:grpSpPr bwMode="auto">
          <a:xfrm>
            <a:off x="323528" y="332656"/>
            <a:ext cx="6336196" cy="3076574"/>
            <a:chOff x="1702" y="1134"/>
            <a:chExt cx="10553" cy="4846"/>
          </a:xfrm>
        </p:grpSpPr>
        <p:sp>
          <p:nvSpPr>
            <p:cNvPr id="8203" name="AutoShape 11"/>
            <p:cNvSpPr>
              <a:spLocks noChangeAspect="1" noChangeArrowheads="1"/>
            </p:cNvSpPr>
            <p:nvPr/>
          </p:nvSpPr>
          <p:spPr bwMode="auto">
            <a:xfrm>
              <a:off x="1702" y="1134"/>
              <a:ext cx="9355" cy="484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2" y="2268"/>
              <a:ext cx="5757" cy="2836"/>
            </a:xfrm>
            <a:prstGeom prst="rect">
              <a:avLst/>
            </a:prstGeom>
            <a:noFill/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9497" y="3440"/>
              <a:ext cx="2758" cy="2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Внимание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Восприятие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Мышление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Память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Воображение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AutoShape 8"/>
            <p:cNvSpPr>
              <a:spLocks noChangeShapeType="1"/>
            </p:cNvSpPr>
            <p:nvPr/>
          </p:nvSpPr>
          <p:spPr bwMode="auto">
            <a:xfrm>
              <a:off x="7993" y="3719"/>
              <a:ext cx="613" cy="1"/>
            </a:xfrm>
            <a:prstGeom prst="straightConnector1">
              <a:avLst/>
            </a:prstGeom>
            <a:noFill/>
            <a:ln w="317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8199" name="AutoShape 7"/>
            <p:cNvSpPr>
              <a:spLocks noChangeShapeType="1"/>
            </p:cNvSpPr>
            <p:nvPr/>
          </p:nvSpPr>
          <p:spPr bwMode="auto">
            <a:xfrm>
              <a:off x="7993" y="4080"/>
              <a:ext cx="612" cy="1"/>
            </a:xfrm>
            <a:prstGeom prst="straightConnector1">
              <a:avLst/>
            </a:prstGeom>
            <a:noFill/>
            <a:ln w="3175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8198" name="AutoShape 6"/>
            <p:cNvSpPr>
              <a:spLocks noChangeShapeType="1"/>
            </p:cNvSpPr>
            <p:nvPr/>
          </p:nvSpPr>
          <p:spPr bwMode="auto">
            <a:xfrm>
              <a:off x="8033" y="4460"/>
              <a:ext cx="612" cy="1"/>
            </a:xfrm>
            <a:prstGeom prst="straightConnector1">
              <a:avLst/>
            </a:prstGeom>
            <a:noFill/>
            <a:ln w="31750">
              <a:solidFill>
                <a:srgbClr val="7F7F7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8197" name="AutoShape 5"/>
            <p:cNvSpPr>
              <a:spLocks noChangeShapeType="1"/>
            </p:cNvSpPr>
            <p:nvPr/>
          </p:nvSpPr>
          <p:spPr bwMode="auto">
            <a:xfrm>
              <a:off x="7960" y="4800"/>
              <a:ext cx="612" cy="1"/>
            </a:xfrm>
            <a:prstGeom prst="straightConnector1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8196" name="AutoShape 4"/>
            <p:cNvSpPr>
              <a:spLocks noChangeShapeType="1"/>
            </p:cNvSpPr>
            <p:nvPr/>
          </p:nvSpPr>
          <p:spPr bwMode="auto">
            <a:xfrm>
              <a:off x="7994" y="5200"/>
              <a:ext cx="612" cy="1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3477" y="5325"/>
              <a:ext cx="3177" cy="5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Группа №1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661" y="1247"/>
              <a:ext cx="3019" cy="6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Уровень компетенции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88024" y="-15255"/>
            <a:ext cx="41044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/>
              <a:t>	</a:t>
            </a:r>
            <a:r>
              <a:rPr lang="ru-RU" sz="2000" b="1" dirty="0" smtClean="0"/>
              <a:t>   РЕЗУЛЬТАТИВНОСТЬ  		РАБОТЫ   	ПЕДАГОГА-ПСИХОЛОГА  </a:t>
            </a:r>
          </a:p>
          <a:p>
            <a:r>
              <a:rPr lang="ru-RU" sz="2000" b="1" dirty="0" smtClean="0"/>
              <a:t>	С  ДЕТЬМИ  ОВЗ</a:t>
            </a:r>
          </a:p>
          <a:p>
            <a:r>
              <a:rPr lang="ru-RU" sz="2000" b="1" dirty="0" smtClean="0"/>
              <a:t>      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02100"/>
            <a:ext cx="3744416" cy="2755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823CEFA-B30A-4850-B441-385B21924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7524" y="40669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B3B6EA-D722-4941-BFC7-8A0EBB4822B2}"/>
              </a:ext>
            </a:extLst>
          </p:cNvPr>
          <p:cNvSpPr/>
          <p:nvPr/>
        </p:nvSpPr>
        <p:spPr>
          <a:xfrm>
            <a:off x="4314546" y="1275061"/>
            <a:ext cx="4618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Коррекционно-развивающее занятие начинается с пальчиковой гимнастики, затем приветствие и вхождение в процесс взаимодействия с песком; подготовка поверхности к рисованию; рисование по заданной теме; использование в процессе работы игрушек-фигурок, звукового сопровождения. Занятия проводятся на свободные и заданные психологом темы.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F097C9-D25A-4C01-BE4D-37399C53D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9" y="1368152"/>
            <a:ext cx="3651870" cy="486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C294DE4A-3FD8-44D3-A7FE-00E2617A8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57055"/>
            <a:ext cx="3394472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886CE9-00A1-4FE4-A553-4204B935AD92}"/>
              </a:ext>
            </a:extLst>
          </p:cNvPr>
          <p:cNvSpPr/>
          <p:nvPr/>
        </p:nvSpPr>
        <p:spPr>
          <a:xfrm>
            <a:off x="457200" y="1548086"/>
            <a:ext cx="4752528" cy="512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рисует на песке, и его сюжеты сменяются один за другим. Он сам придумывает и озвучивает героев, представляет себя художником, режиссером и актером одновременно. Усиливается эффективность работы мозга,  развиваются творческие способности, процессы восприятия, визуализации, мышления, воображения. Улучшается координация и пространственное ориентирование.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A090699-A168-4341-B6D3-DC8D44D64A66}"/>
              </a:ext>
            </a:extLst>
          </p:cNvPr>
          <p:cNvSpPr/>
          <p:nvPr/>
        </p:nvSpPr>
        <p:spPr>
          <a:xfrm>
            <a:off x="471514" y="229100"/>
            <a:ext cx="8215286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Арт-терапевтический эффект песочной терапии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возможности сглаживания эмоционально-волевых акцентов детского поведения 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E53D3B8-C124-4714-908A-96077BE07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63" y="1417638"/>
            <a:ext cx="3689257" cy="4919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83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0505501-74BC-4D26-809A-AEC7E1F57859}"/>
              </a:ext>
            </a:extLst>
          </p:cNvPr>
          <p:cNvSpPr/>
          <p:nvPr/>
        </p:nvSpPr>
        <p:spPr>
          <a:xfrm>
            <a:off x="1259632" y="353448"/>
            <a:ext cx="6327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Песочная терапия как форма работы учителя начальных классов с младшими школьниками с ограниченными возможностями здоровья.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6B58C81-47C9-4BA7-BA85-9949F5238C1F}"/>
              </a:ext>
            </a:extLst>
          </p:cNvPr>
          <p:cNvSpPr/>
          <p:nvPr/>
        </p:nvSpPr>
        <p:spPr>
          <a:xfrm>
            <a:off x="4389097" y="1843950"/>
            <a:ext cx="4503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Основная нагрузка по сопровождению младших школьников с ОВЗ ложится на классного руководителя, который должен обеспечить необходимые условия для полноценного усвоения школьной программы обучающимися, испытывающими определенные трудности.</a:t>
            </a: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2E7D4C4-246E-4D18-93E3-C968CF00B276}"/>
              </a:ext>
            </a:extLst>
          </p:cNvPr>
          <p:cNvSpPr/>
          <p:nvPr/>
        </p:nvSpPr>
        <p:spPr>
          <a:xfrm>
            <a:off x="4398166" y="4750112"/>
            <a:ext cx="4494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Развивающие занятия с песком на световом оборудовании позволяют учителю применить нестандартные формы обучения и развития младших школьников.</a:t>
            </a:r>
            <a:endParaRPr lang="ru-RU" sz="2000" dirty="0"/>
          </a:p>
        </p:txBody>
      </p:sp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47AEF8F7-D969-4C05-B334-02D001271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" y="2213630"/>
            <a:ext cx="4113377" cy="3663642"/>
          </a:xfrm>
        </p:spPr>
      </p:pic>
    </p:spTree>
    <p:extLst>
      <p:ext uri="{BB962C8B-B14F-4D97-AF65-F5344CB8AC3E}">
        <p14:creationId xmlns="" xmlns:p14="http://schemas.microsoft.com/office/powerpoint/2010/main" val="71197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1BFA1DA-AC91-44AD-9369-789CAB0A03C5}"/>
              </a:ext>
            </a:extLst>
          </p:cNvPr>
          <p:cNvSpPr/>
          <p:nvPr/>
        </p:nvSpPr>
        <p:spPr>
          <a:xfrm>
            <a:off x="251520" y="81787"/>
            <a:ext cx="889248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практического использования 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терапии в работе учителя с младшими школьниками с ОВЗ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ликвидация пробелов в знаниях по конкретным темам;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предупреждение и коррекция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(прописывание на песке элементов букв, соединений, слогов и т. п.);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над словарными словами;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навыков устного счета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(математические диктанты);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прорисовывание на песке геометрических фигур;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внимания, зрительной памяти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(игра  «Что изменилось?»);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ориентирования в пространстве,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плоскости (лево/право, вниз/вверх)</a:t>
            </a:r>
          </a:p>
          <a:p>
            <a:pPr algn="just">
              <a:tabLst>
                <a:tab pos="42767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000" dirty="0"/>
          </a:p>
        </p:txBody>
      </p:sp>
      <p:pic>
        <p:nvPicPr>
          <p:cNvPr id="1026" name="Picture 2" descr="H:\DCIM\100NIKON\DSCN5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093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2423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 значимость проекта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B3B667-9B3E-45E4-8E8B-4C29AF83D540}"/>
              </a:ext>
            </a:extLst>
          </p:cNvPr>
          <p:cNvSpPr/>
          <p:nvPr/>
        </p:nvSpPr>
        <p:spPr>
          <a:xfrm>
            <a:off x="827584" y="1268568"/>
            <a:ext cx="7560840" cy="432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настоящее время песочная терапия становится все более актуальна и открывает новые перспективы для специалистов в общеобразовательных учреждениях. Данный проект может быть  использован такими педагогами как учитель музыки,  ИЗО, социальный педагог, логопед, дефектолог, воспитатель ГПД, педагог дополнительного образования.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Практические занятия с песком на световом оборудовании вызывают живой интерес у детей, что влечет за собой положительные отзывы родителей.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830661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ИПЛОМ2016\Фильм2017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7728160" cy="235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847771"/>
            <a:ext cx="903649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28604"/>
            <a:ext cx="849694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</a:rPr>
              <a:t>Тема проекта:</a:t>
            </a:r>
          </a:p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itchFamily="18" charset="0"/>
              </a:rPr>
              <a:t>«Песочная терапия </a:t>
            </a:r>
          </a:p>
          <a:p>
            <a:pPr algn="ctr">
              <a:lnSpc>
                <a:spcPct val="150000"/>
              </a:lnSpc>
            </a:pPr>
            <a:r>
              <a:rPr lang="ru-RU" sz="2600" b="1" dirty="0">
                <a:latin typeface="Times New Roman" pitchFamily="18" charset="0"/>
              </a:rPr>
              <a:t> как психолого-педагогическое средство комплексного развития младших школьников с ОВЗ»</a:t>
            </a:r>
          </a:p>
          <a:p>
            <a:pPr algn="ctr">
              <a:lnSpc>
                <a:spcPct val="150000"/>
              </a:lnSpc>
            </a:pPr>
            <a:endParaRPr lang="ru-RU" sz="2600" b="1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Щелина Н. М. /педагог дополнительного образования /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Спиридонова Е. А. /педагог-психолог/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Курочкина К. Н. /учитель начальных классов/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8" name="Picture 2" descr="C:\Users\Ксения\Desktop\фотки песок\SAM_6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9187" y="2390997"/>
          <a:ext cx="6905625" cy="2944368"/>
        </p:xfrm>
        <a:graphic>
          <a:graphicData uri="http://schemas.openxmlformats.org/drawingml/2006/table">
            <a:tbl>
              <a:tblPr/>
              <a:tblGrid>
                <a:gridCol w="899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35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57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80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Непрерывная длительность (мин.), не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Просмотр статических изображений на учебных досках и экранах отраженного свечения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Просмотр телепередач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Просмотр динамических изображений на экранах отраженного свечения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Прослушивание аудиозаписи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Прослушивание аудиозаписи в наушниках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1-2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3-4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 мин.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16632"/>
            <a:ext cx="88204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«Часто руки знают как распутать то,</a:t>
            </a:r>
          </a:p>
          <a:p>
            <a:pPr algn="r">
              <a:buFontTx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над чем тщетно бьётся разум…» </a:t>
            </a:r>
          </a:p>
          <a:p>
            <a:pPr algn="r">
              <a:buFontTx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К. Г. Юнг</a:t>
            </a:r>
          </a:p>
          <a:p>
            <a:pPr algn="r">
              <a:buFontTx/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lvl="1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комплексное развитие младшего школьника с ОВЗ посредством песочной терапии.</a:t>
            </a:r>
          </a:p>
          <a:p>
            <a:pPr lvl="1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Ксения\Desktop\фотки песок\IMG_20170125_17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09021"/>
            <a:ext cx="4043941" cy="303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74846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сенсорной комнаты  на базе  МОУ СОШ №21 г. Твери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 младших школьников с ОВЗ посредством песочной живописи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эстетического восприятия и художественного вкуса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способностей к социализации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снятие мышечной напряжённости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ребёнку в создании комфортной для него среды;</a:t>
            </a:r>
          </a:p>
          <a:p>
            <a:pPr>
              <a:defRPr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116632"/>
            <a:ext cx="8470776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стабилизация эмоционального состояния, посредством поглощения негативной энергии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совершенствование зрительно-пространственной ориентировки, развитие речевых возможностей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словарного запаса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фонематического слуха и восприятия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</a:p>
          <a:p>
            <a:pPr lvl="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лексико-грамматических представлений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способностей к социализации</a:t>
            </a: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488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0520EA-EB08-40DB-B11F-E809476D855C}"/>
              </a:ext>
            </a:extLst>
          </p:cNvPr>
          <p:cNvSpPr/>
          <p:nvPr/>
        </p:nvSpPr>
        <p:spPr>
          <a:xfrm>
            <a:off x="1317340" y="170091"/>
            <a:ext cx="6400800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организации и функционирования сенсорной комнаты на базе общеобразовательного учреждения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FB8D2AD-C900-44BE-B8E7-B313CEFF281A}"/>
              </a:ext>
            </a:extLst>
          </p:cNvPr>
          <p:cNvSpPr/>
          <p:nvPr/>
        </p:nvSpPr>
        <p:spPr>
          <a:xfrm>
            <a:off x="402940" y="169148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В настоящее время существуют общепринятые условия  организации песочной терапии и сенсорных комнат в общеобразовательных учреждениях. В качестве оборудования используются световые столы, песочницы и песочные боксы.</a:t>
            </a:r>
            <a:endParaRPr lang="ru-RU" sz="2000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8DFDF4A1-D3EC-4F5A-AFA1-5D3434CA4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6" y="3121283"/>
            <a:ext cx="4046155" cy="3116029"/>
          </a:xfr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E21FF47-4C21-42FF-AFC1-18B5DEF35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49" y="3154672"/>
            <a:ext cx="4146476" cy="30492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B3EAB2B-8FC7-443A-AFDC-17BF0EBCD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78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CB772C-963E-4708-B8E2-B42E803352C5}"/>
              </a:ext>
            </a:extLst>
          </p:cNvPr>
          <p:cNvSpPr/>
          <p:nvPr/>
        </p:nvSpPr>
        <p:spPr>
          <a:xfrm>
            <a:off x="899592" y="731837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Для организации игр с песком необходим большой набор миниатюрных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предметов и игрушек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 совокупности символизирующих мир. 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97947AE-D7CE-4AEB-8462-FA61338D6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48" y="3429000"/>
            <a:ext cx="4053040" cy="30397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0AD0D0-B42D-4025-B7F4-4932AE3F14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3" y="1885494"/>
            <a:ext cx="4053037" cy="3039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4F6E6E-3667-4666-B77B-4D369E6276B6}"/>
              </a:ext>
            </a:extLst>
          </p:cNvPr>
          <p:cNvSpPr txBox="1"/>
          <p:nvPr/>
        </p:nvSpPr>
        <p:spPr>
          <a:xfrm>
            <a:off x="884753" y="5393128"/>
            <a:ext cx="373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 песок крупной фракции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28B1F68-0D9E-4FBE-9DE2-BF1F46706BD0}"/>
              </a:ext>
            </a:extLst>
          </p:cNvPr>
          <p:cNvSpPr txBox="1"/>
          <p:nvPr/>
        </p:nvSpPr>
        <p:spPr>
          <a:xfrm>
            <a:off x="5813035" y="2841935"/>
            <a:ext cx="205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AB7A968-728B-41F4-BA7B-2D67F7991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18" y="1600200"/>
            <a:ext cx="4990164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ЖИВОПИСЬ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одна из приоритетных форм работы на световом оборудовании.</a:t>
            </a:r>
            <a:endParaRPr lang="ru-RU" sz="2000" b="1" i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2A8DC53-F195-4519-93CA-C3DBE075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700573" cy="2449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74BAEE8-47E2-4D24-8C24-5F29A1F00A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47" y="1124743"/>
            <a:ext cx="2726713" cy="2449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AEF665E-5E71-4EFA-BAEF-9F0C80BB6F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94" y="1124743"/>
            <a:ext cx="2806665" cy="24493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A7E70A9-1455-4BBE-9599-E1651903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" y="4126898"/>
            <a:ext cx="2741748" cy="24493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19E36F5-3572-4CA8-99E7-0DA94DFF5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2741748" cy="2461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AF30FD2-6752-4038-8849-E5461D18E1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93" y="4126897"/>
            <a:ext cx="2806665" cy="24834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ull_size_ad9232d9410c397a6cfb552faea46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346" y="1600200"/>
            <a:ext cx="7175307" cy="4525963"/>
          </a:xfrm>
        </p:spPr>
      </p:pic>
      <p:pic>
        <p:nvPicPr>
          <p:cNvPr id="97282" name="Picture 2" descr="H:\картинки\fyjuzldfuapf-gmlt-bubbbiwe-50-50-50-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363924173"/>
              </p:ext>
            </p:extLst>
          </p:nvPr>
        </p:nvGraphicFramePr>
        <p:xfrm>
          <a:off x="873391" y="1085047"/>
          <a:ext cx="7659049" cy="561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7EDF572-1621-44D7-BD2D-A43E6345D310}"/>
              </a:ext>
            </a:extLst>
          </p:cNvPr>
          <p:cNvSpPr/>
          <p:nvPr/>
        </p:nvSpPr>
        <p:spPr>
          <a:xfrm>
            <a:off x="1115616" y="118758"/>
            <a:ext cx="6501408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песочной терапии в работе психолога общеобразовательного учреждения.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972</Words>
  <Application>Microsoft Office PowerPoint</Application>
  <PresentationFormat>Экран (4:3)</PresentationFormat>
  <Paragraphs>164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Ксения</cp:lastModifiedBy>
  <cp:revision>192</cp:revision>
  <dcterms:created xsi:type="dcterms:W3CDTF">2015-04-12T17:29:18Z</dcterms:created>
  <dcterms:modified xsi:type="dcterms:W3CDTF">2018-03-25T18:26:28Z</dcterms:modified>
</cp:coreProperties>
</file>