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7" r:id="rId2"/>
    <p:sldId id="256" r:id="rId3"/>
    <p:sldId id="266" r:id="rId4"/>
    <p:sldId id="257" r:id="rId5"/>
    <p:sldId id="258" r:id="rId6"/>
    <p:sldId id="262" r:id="rId7"/>
    <p:sldId id="260" r:id="rId8"/>
    <p:sldId id="261" r:id="rId9"/>
    <p:sldId id="263" r:id="rId10"/>
    <p:sldId id="265" r:id="rId11"/>
    <p:sldId id="259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CC0000"/>
    <a:srgbClr val="2E0B55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7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5B59C-4303-41F1-B095-BDAEE4A90F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7DD63D-43AF-4FEA-AC4F-FBC5A2CA457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DD63D-43AF-4FEA-AC4F-FBC5A2CA4577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s://im0-tub-ru.yandex.net/i?id=17dc84743f881a4624d79a5142b32118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95536" y="1844824"/>
            <a:ext cx="770485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</a:rPr>
              <a:t>    «</a:t>
            </a:r>
            <a:r>
              <a:rPr lang="ru-RU" sz="4800" b="1" dirty="0" smtClean="0">
                <a:solidFill>
                  <a:srgbClr val="C00000"/>
                </a:solidFill>
              </a:rPr>
              <a:t>В </a:t>
            </a:r>
            <a:r>
              <a:rPr lang="ru-RU" sz="4800" b="1" dirty="0" smtClean="0">
                <a:solidFill>
                  <a:srgbClr val="FFC000"/>
                </a:solidFill>
              </a:rPr>
              <a:t>с</a:t>
            </a:r>
            <a:r>
              <a:rPr lang="ru-RU" sz="4800" b="1" dirty="0" smtClean="0">
                <a:solidFill>
                  <a:srgbClr val="0070C0"/>
                </a:solidFill>
              </a:rPr>
              <a:t>т</a:t>
            </a:r>
            <a:r>
              <a:rPr lang="ru-RU" sz="4800" b="1" dirty="0" smtClean="0">
                <a:solidFill>
                  <a:schemeClr val="accent3">
                    <a:lumMod val="75000"/>
                  </a:schemeClr>
                </a:solidFill>
              </a:rPr>
              <a:t>р</a:t>
            </a:r>
            <a:r>
              <a:rPr lang="ru-RU" sz="4800" b="1" dirty="0" smtClean="0">
                <a:solidFill>
                  <a:srgbClr val="FF0000"/>
                </a:solidFill>
              </a:rPr>
              <a:t>а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н</a:t>
            </a:r>
            <a:r>
              <a:rPr lang="ru-RU" sz="4800" b="1" dirty="0" smtClean="0">
                <a:solidFill>
                  <a:schemeClr val="accent5">
                    <a:lumMod val="50000"/>
                  </a:schemeClr>
                </a:solidFill>
              </a:rPr>
              <a:t>е</a:t>
            </a:r>
            <a:r>
              <a:rPr lang="ru-RU" sz="4800" b="1" dirty="0" smtClean="0">
                <a:solidFill>
                  <a:srgbClr val="C00000"/>
                </a:solidFill>
              </a:rPr>
              <a:t> </a:t>
            </a:r>
            <a:r>
              <a:rPr lang="ru-RU" sz="4800" b="1" dirty="0" smtClean="0">
                <a:solidFill>
                  <a:schemeClr val="accent6"/>
                </a:solidFill>
              </a:rPr>
              <a:t>з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а</a:t>
            </a:r>
            <a:r>
              <a:rPr lang="ru-RU" sz="4800" b="1" dirty="0" smtClean="0">
                <a:solidFill>
                  <a:schemeClr val="accent3">
                    <a:lumMod val="50000"/>
                  </a:schemeClr>
                </a:solidFill>
              </a:rPr>
              <a:t>н</a:t>
            </a: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и</a:t>
            </a:r>
            <a:r>
              <a:rPr lang="ru-RU" sz="4800" b="1" dirty="0" smtClean="0">
                <a:solidFill>
                  <a:srgbClr val="C00000"/>
                </a:solidFill>
              </a:rPr>
              <a:t>м</a:t>
            </a:r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т</a:t>
            </a:r>
            <a:r>
              <a:rPr lang="ru-RU" sz="4800" b="1" dirty="0" smtClean="0">
                <a:solidFill>
                  <a:srgbClr val="92D050"/>
                </a:solidFill>
              </a:rPr>
              <a:t>е</a:t>
            </a:r>
            <a:r>
              <a:rPr lang="ru-RU" sz="4800" b="1" dirty="0" smtClean="0">
                <a:solidFill>
                  <a:srgbClr val="002060"/>
                </a:solidFill>
              </a:rPr>
              <a:t>л</a:t>
            </a:r>
            <a:r>
              <a:rPr lang="ru-RU" sz="4800" b="1" dirty="0" smtClean="0">
                <a:solidFill>
                  <a:srgbClr val="FF0000"/>
                </a:solidFill>
              </a:rPr>
              <a:t>ь</a:t>
            </a:r>
            <a:r>
              <a:rPr lang="ru-RU" sz="4800" b="1" dirty="0" smtClean="0">
                <a:solidFill>
                  <a:srgbClr val="7030A0"/>
                </a:solidFill>
              </a:rPr>
              <a:t>н</a:t>
            </a:r>
            <a:r>
              <a:rPr lang="ru-RU" sz="4800" b="1" dirty="0" smtClean="0">
                <a:solidFill>
                  <a:srgbClr val="FFC000"/>
                </a:solidFill>
              </a:rPr>
              <a:t>о</a:t>
            </a:r>
            <a:r>
              <a:rPr lang="ru-RU" sz="4800" b="1" dirty="0" smtClean="0">
                <a:solidFill>
                  <a:srgbClr val="002060"/>
                </a:solidFill>
              </a:rPr>
              <a:t>й</a:t>
            </a:r>
          </a:p>
          <a:p>
            <a:r>
              <a:rPr lang="ru-RU" sz="4800" b="1" dirty="0" smtClean="0">
                <a:solidFill>
                  <a:srgbClr val="C00000"/>
                </a:solidFill>
              </a:rPr>
              <a:t>                </a:t>
            </a:r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г</a:t>
            </a:r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</a:rPr>
              <a:t>р</a:t>
            </a:r>
            <a:r>
              <a:rPr lang="ru-RU" sz="4800" b="1" dirty="0" smtClean="0">
                <a:solidFill>
                  <a:srgbClr val="FFC000"/>
                </a:solidFill>
              </a:rPr>
              <a:t>а</a:t>
            </a:r>
            <a:r>
              <a:rPr lang="ru-RU" sz="4800" b="1" dirty="0" smtClean="0">
                <a:solidFill>
                  <a:srgbClr val="002060"/>
                </a:solidFill>
              </a:rPr>
              <a:t>м</a:t>
            </a:r>
            <a:r>
              <a:rPr lang="ru-RU" sz="4800" b="1" dirty="0" smtClean="0">
                <a:solidFill>
                  <a:srgbClr val="FF0000"/>
                </a:solidFill>
              </a:rPr>
              <a:t>м</a:t>
            </a:r>
            <a:r>
              <a:rPr lang="ru-RU" sz="4800" b="1" dirty="0" smtClean="0">
                <a:solidFill>
                  <a:schemeClr val="accent5"/>
                </a:solidFill>
              </a:rPr>
              <a:t>а</a:t>
            </a:r>
            <a:r>
              <a:rPr lang="ru-RU" sz="4800" b="1" dirty="0" smtClean="0">
                <a:solidFill>
                  <a:schemeClr val="accent2"/>
                </a:solidFill>
              </a:rPr>
              <a:t>т</a:t>
            </a:r>
            <a:r>
              <a:rPr lang="ru-RU" sz="4800" b="1" dirty="0" smtClean="0">
                <a:solidFill>
                  <a:srgbClr val="00B050"/>
                </a:solidFill>
              </a:rPr>
              <a:t>и</a:t>
            </a:r>
            <a:r>
              <a:rPr lang="ru-RU" sz="4800" b="1" dirty="0" smtClean="0">
                <a:solidFill>
                  <a:srgbClr val="002060"/>
                </a:solidFill>
              </a:rPr>
              <a:t>к</a:t>
            </a: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и»</a:t>
            </a:r>
          </a:p>
          <a:p>
            <a:pPr algn="r"/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                         </a:t>
            </a:r>
            <a:r>
              <a:rPr lang="ru-RU" sz="2800" i="1" dirty="0" smtClean="0">
                <a:solidFill>
                  <a:srgbClr val="002060"/>
                </a:solidFill>
              </a:rPr>
              <a:t>Составила учитель </a:t>
            </a:r>
          </a:p>
          <a:p>
            <a:pPr algn="r"/>
            <a:r>
              <a:rPr lang="ru-RU" sz="2800" i="1" dirty="0" smtClean="0">
                <a:solidFill>
                  <a:srgbClr val="002060"/>
                </a:solidFill>
              </a:rPr>
              <a:t>                                          начальных </a:t>
            </a:r>
            <a:r>
              <a:rPr lang="ru-RU" sz="2800" i="1" dirty="0" smtClean="0">
                <a:solidFill>
                  <a:srgbClr val="002060"/>
                </a:solidFill>
              </a:rPr>
              <a:t>классов</a:t>
            </a:r>
          </a:p>
          <a:p>
            <a:pPr algn="r"/>
            <a:r>
              <a:rPr lang="ru-RU" sz="2800" i="1" dirty="0" smtClean="0">
                <a:solidFill>
                  <a:srgbClr val="002060"/>
                </a:solidFill>
              </a:rPr>
              <a:t>  МОУ СОШ №21</a:t>
            </a:r>
            <a:endParaRPr lang="ru-RU" sz="2800" i="1" dirty="0" smtClean="0">
              <a:solidFill>
                <a:srgbClr val="002060"/>
              </a:solidFill>
            </a:endParaRPr>
          </a:p>
          <a:p>
            <a:pPr algn="r"/>
            <a:r>
              <a:rPr lang="ru-RU" sz="2800" i="1" dirty="0" smtClean="0">
                <a:solidFill>
                  <a:srgbClr val="002060"/>
                </a:solidFill>
              </a:rPr>
              <a:t>                                           Курочкина К.Н.</a:t>
            </a:r>
            <a:endParaRPr lang="ru-RU" sz="4800" i="1" dirty="0" smtClean="0">
              <a:solidFill>
                <a:srgbClr val="002060"/>
              </a:solidFill>
            </a:endParaRPr>
          </a:p>
          <a:p>
            <a:endParaRPr lang="ru-RU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im0-tub-ru.yandex.net/i?id=135bbd34cafff1c7e921a6e3ad9745ad-l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2848" y="-9636"/>
            <a:ext cx="9156848" cy="686763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51520" y="836712"/>
            <a:ext cx="84969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u="sng" dirty="0" smtClean="0">
                <a:latin typeface="Garamond" pitchFamily="18" charset="0"/>
              </a:rPr>
              <a:t> </a:t>
            </a:r>
            <a:r>
              <a:rPr lang="ru-RU" sz="3600" b="1" dirty="0" smtClean="0">
                <a:solidFill>
                  <a:srgbClr val="C00000"/>
                </a:solidFill>
                <a:latin typeface="Garamond" pitchFamily="18" charset="0"/>
              </a:rPr>
              <a:t>Ребусы + грамматическая арифметика</a:t>
            </a:r>
            <a:r>
              <a:rPr lang="ru-RU" sz="3600" u="sng" dirty="0" smtClean="0">
                <a:latin typeface="Garamond" pitchFamily="18" charset="0"/>
              </a:rPr>
              <a:t>.</a:t>
            </a:r>
            <a:endParaRPr lang="ru-RU" sz="3600" dirty="0" smtClean="0">
              <a:latin typeface="Garamond" pitchFamily="18" charset="0"/>
            </a:endParaRPr>
          </a:p>
          <a:p>
            <a:r>
              <a:rPr lang="ru-RU" sz="3200" dirty="0" smtClean="0">
                <a:latin typeface="Garamond" pitchFamily="18" charset="0"/>
              </a:rPr>
              <a:t>    </a:t>
            </a:r>
            <a:r>
              <a:rPr lang="ru-RU" sz="3200" dirty="0" smtClean="0">
                <a:solidFill>
                  <a:srgbClr val="006600"/>
                </a:solidFill>
                <a:latin typeface="Garamond" pitchFamily="18" charset="0"/>
              </a:rPr>
              <a:t>нота «до» + закрытые ценности в земле = ?</a:t>
            </a:r>
          </a:p>
          <a:p>
            <a:endParaRPr lang="ru-RU" sz="3200" dirty="0" smtClean="0">
              <a:latin typeface="Garamond" pitchFamily="18" charset="0"/>
            </a:endParaRPr>
          </a:p>
          <a:p>
            <a:r>
              <a:rPr lang="ru-RU" sz="3200" dirty="0" smtClean="0">
                <a:solidFill>
                  <a:srgbClr val="2E0B55"/>
                </a:solidFill>
                <a:latin typeface="Garamond" pitchFamily="18" charset="0"/>
              </a:rPr>
              <a:t>     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Garamond" pitchFamily="18" charset="0"/>
              </a:rPr>
              <a:t>кабан – ан + лук = </a:t>
            </a:r>
            <a:r>
              <a:rPr lang="ru-RU" sz="3600" dirty="0" smtClean="0">
                <a:solidFill>
                  <a:srgbClr val="2E0B55"/>
                </a:solidFill>
                <a:latin typeface="Garamond" pitchFamily="18" charset="0"/>
              </a:rPr>
              <a:t>?   </a:t>
            </a:r>
          </a:p>
          <a:p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Garamond" pitchFamily="18" charset="0"/>
              </a:rPr>
              <a:t>     </a:t>
            </a:r>
            <a:r>
              <a:rPr lang="ru-RU" sz="3600" dirty="0" err="1" smtClean="0">
                <a:solidFill>
                  <a:schemeClr val="accent4">
                    <a:lumMod val="50000"/>
                  </a:schemeClr>
                </a:solidFill>
                <a:latin typeface="Garamond" pitchFamily="18" charset="0"/>
              </a:rPr>
              <a:t>ква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Garamond" pitchFamily="18" charset="0"/>
              </a:rPr>
              <a:t> + рак – </a:t>
            </a:r>
            <a:r>
              <a:rPr lang="ru-RU" sz="3600" dirty="0" err="1" smtClean="0">
                <a:solidFill>
                  <a:schemeClr val="accent4">
                    <a:lumMod val="50000"/>
                  </a:schemeClr>
                </a:solidFill>
                <a:latin typeface="Garamond" pitchFamily="18" charset="0"/>
              </a:rPr>
              <a:t>ак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Garamond" pitchFamily="18" charset="0"/>
              </a:rPr>
              <a:t> + тира = ?</a:t>
            </a:r>
          </a:p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</a:rPr>
              <a:t>     с + место стоянки судов = ?</a:t>
            </a:r>
          </a:p>
          <a:p>
            <a:r>
              <a:rPr lang="ru-RU" sz="3600" dirty="0" smtClean="0">
                <a:solidFill>
                  <a:srgbClr val="006600"/>
                </a:solidFill>
                <a:latin typeface="Garamond" pitchFamily="18" charset="0"/>
              </a:rPr>
              <a:t>     череп – </a:t>
            </a:r>
            <a:r>
              <a:rPr lang="ru-RU" sz="3600" dirty="0" err="1" smtClean="0">
                <a:solidFill>
                  <a:srgbClr val="006600"/>
                </a:solidFill>
                <a:latin typeface="Garamond" pitchFamily="18" charset="0"/>
              </a:rPr>
              <a:t>п</a:t>
            </a:r>
            <a:r>
              <a:rPr lang="ru-RU" sz="3600" dirty="0" smtClean="0">
                <a:solidFill>
                  <a:srgbClr val="006600"/>
                </a:solidFill>
                <a:latin typeface="Garamond" pitchFamily="18" charset="0"/>
              </a:rPr>
              <a:t> + муха = ?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Garamond" pitchFamily="18" charset="0"/>
              </a:rPr>
              <a:t>     корь – </a:t>
            </a:r>
            <a:r>
              <a:rPr lang="ru-RU" sz="3600" dirty="0" err="1" smtClean="0">
                <a:solidFill>
                  <a:srgbClr val="002060"/>
                </a:solidFill>
                <a:latin typeface="Garamond" pitchFamily="18" charset="0"/>
              </a:rPr>
              <a:t>ь</a:t>
            </a:r>
            <a:r>
              <a:rPr lang="ru-RU" sz="3600" dirty="0" smtClean="0">
                <a:solidFill>
                  <a:srgbClr val="002060"/>
                </a:solidFill>
                <a:latin typeface="Garamond" pitchFamily="18" charset="0"/>
              </a:rPr>
              <a:t> + идол – л + </a:t>
            </a:r>
            <a:r>
              <a:rPr lang="ru-RU" sz="3600" dirty="0" err="1" smtClean="0">
                <a:solidFill>
                  <a:srgbClr val="002060"/>
                </a:solidFill>
                <a:latin typeface="Garamond" pitchFamily="18" charset="0"/>
              </a:rPr>
              <a:t>р</a:t>
            </a:r>
            <a:r>
              <a:rPr lang="ru-RU" sz="3600" dirty="0" smtClean="0">
                <a:solidFill>
                  <a:srgbClr val="002060"/>
                </a:solidFill>
                <a:latin typeface="Garamond" pitchFamily="18" charset="0"/>
              </a:rPr>
              <a:t> = ?</a:t>
            </a:r>
            <a:endParaRPr lang="ru-RU" sz="3600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95736" y="1844824"/>
            <a:ext cx="64807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  <a:latin typeface="Garamond" pitchFamily="18" charset="0"/>
              </a:rPr>
              <a:t>доклад</a:t>
            </a:r>
            <a:endParaRPr lang="ru-RU" sz="3200" b="1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32040" y="2276872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</a:rPr>
              <a:t>каблук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24128" y="2852936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  <a:latin typeface="Garamond" pitchFamily="18" charset="0"/>
              </a:rPr>
              <a:t>квартира</a:t>
            </a:r>
            <a:endParaRPr lang="ru-RU" sz="3600" b="1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28184" y="342900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  <a:latin typeface="Garamond" pitchFamily="18" charset="0"/>
              </a:rPr>
              <a:t>спорт</a:t>
            </a:r>
            <a:endParaRPr lang="ru-RU" sz="3600" b="1" i="1" dirty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16016" y="3933056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  <a:latin typeface="Garamond" pitchFamily="18" charset="0"/>
              </a:rPr>
              <a:t>черёмуха</a:t>
            </a:r>
            <a:endParaRPr lang="ru-RU" sz="3600" b="1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2160" y="4581128"/>
            <a:ext cx="1912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  <a:latin typeface="Garamond" pitchFamily="18" charset="0"/>
              </a:rPr>
              <a:t>коридор</a:t>
            </a:r>
            <a:endParaRPr lang="ru-RU" sz="3600" b="1" i="1" dirty="0">
              <a:solidFill>
                <a:srgbClr val="C0000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2433892"/>
            <a:ext cx="914400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5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powerpoint school backgrounds school ppt template background ppt free downl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7882"/>
            <a:ext cx="9144000" cy="6790118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611560" y="1314965"/>
            <a:ext cx="7488832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  «Слово спрятано в слове» 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CC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   Образец: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ХЛЕВ – ЛЕВ.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i="1" dirty="0" smtClean="0">
                <a:solidFill>
                  <a:srgbClr val="FFC0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               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           1 команда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   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УТОЧКА,СТОЛБ,ЩЕЛЬ,МРАК,ПОЛК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          </a:t>
            </a:r>
            <a:endParaRPr lang="ru-RU" sz="3200" dirty="0" smtClean="0">
              <a:solidFill>
                <a:srgbClr val="333333"/>
              </a:solidFill>
              <a:latin typeface="Cambria" pitchFamily="18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                          2 команда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    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ЗУБР, КОСА,УДОЧКА,ДРАМА,ЩЕЛЬ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Cambri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Шаблони презентацій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8055"/>
            <a:ext cx="9144000" cy="685265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99592" y="692697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CC0000"/>
                </a:solidFill>
                <a:latin typeface="Garamond" pitchFamily="18" charset="0"/>
              </a:rPr>
              <a:t>Здравствуйте, дорогие ребята, я за вами наблюдала во время вашего путешествия в свое волшебное зеркало. Какие же вы умные, сообразительные! Вы все выполняли правильно. Невозможно объехать все мое царство. Но то, что вы уже знаете – меня очень радует.</a:t>
            </a:r>
          </a:p>
          <a:p>
            <a:r>
              <a:rPr lang="ru-RU" sz="3200" b="1" i="1" dirty="0" smtClean="0">
                <a:solidFill>
                  <a:srgbClr val="CC0000"/>
                </a:solidFill>
                <a:latin typeface="Garamond" pitchFamily="18" charset="0"/>
              </a:rPr>
              <a:t>                Грамматика</a:t>
            </a:r>
            <a:endParaRPr lang="ru-RU" sz="3200" b="1" dirty="0">
              <a:solidFill>
                <a:srgbClr val="CC000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для презентации по бурятскому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55576" y="620688"/>
            <a:ext cx="6696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Century Schoolbook" pitchFamily="18" charset="0"/>
              </a:rPr>
              <a:t>             ПРЕДСТАВЛЕНИЕ КОМАНД </a:t>
            </a:r>
            <a:endParaRPr lang="ru-RU" sz="2400" dirty="0">
              <a:solidFill>
                <a:schemeClr val="accent3">
                  <a:lumMod val="50000"/>
                </a:schemeClr>
              </a:solidFill>
              <a:latin typeface="Century Schoolbook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691680" y="908720"/>
            <a:ext cx="745232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002060"/>
                </a:solidFill>
                <a:latin typeface="Garamond" pitchFamily="18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) Два братца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В воду глядятся,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Век не сойду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тся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95936" y="1988840"/>
            <a:ext cx="13503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Берега</a:t>
            </a:r>
            <a:r>
              <a:rPr lang="ru-RU" sz="2000" b="1" dirty="0" smtClean="0">
                <a:solidFill>
                  <a:srgbClr val="FF0000"/>
                </a:solidFill>
              </a:rPr>
              <a:t>  Б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47664" y="2420888"/>
            <a:ext cx="502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Garamond" pitchFamily="18" charset="0"/>
              </a:rPr>
              <a:t> 2) Плывёт пароход, то взад, то</a:t>
            </a:r>
          </a:p>
          <a:p>
            <a:r>
              <a:rPr lang="ru-RU" sz="2800" dirty="0" smtClean="0">
                <a:solidFill>
                  <a:srgbClr val="C00000"/>
                </a:solidFill>
                <a:latin typeface="Garamond" pitchFamily="18" charset="0"/>
              </a:rPr>
              <a:t>       вперед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11960" y="299695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Утюг   У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47664" y="3356993"/>
            <a:ext cx="59046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3)Растёт на суше, голова из плюша</a:t>
            </a:r>
          </a:p>
          <a:p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Garamond" pitchFamily="18" charset="0"/>
              </a:rPr>
              <a:t>                                         </a:t>
            </a:r>
            <a:endParaRPr lang="ru-RU" sz="2800" dirty="0">
              <a:solidFill>
                <a:schemeClr val="accent4">
                  <a:lumMod val="50000"/>
                </a:schemeClr>
              </a:solidFill>
              <a:latin typeface="Garamond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95936" y="386104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Garamond" pitchFamily="18" charset="0"/>
              </a:rPr>
              <a:t>Камыш К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91680" y="4365104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Garamond" pitchFamily="18" charset="0"/>
              </a:rPr>
              <a:t>4)Рукавом махнул, дерева погнул</a:t>
            </a:r>
            <a:endParaRPr lang="ru-RU" sz="2800" dirty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67944" y="4869160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Ветер</a:t>
            </a:r>
            <a:r>
              <a:rPr lang="ru-RU" sz="2000" b="1" dirty="0" smtClean="0">
                <a:solidFill>
                  <a:srgbClr val="002060"/>
                </a:solidFill>
              </a:rPr>
              <a:t>  В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547664" y="5167828"/>
            <a:ext cx="75963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Helvetica" charset="-52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5) Красные и черные, кислые и сладкие,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Garamond" pitchFamily="18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Garamond" pitchFamily="18" charset="0"/>
                <a:ea typeface="Calibri" pitchFamily="34" charset="0"/>
                <a:cs typeface="Arial" pitchFamily="34" charset="0"/>
              </a:rPr>
              <a:t>     Так и просятся в рот, и варенья, и компот.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Garamond" pitchFamily="18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95936" y="6021288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Garamond" pitchFamily="18" charset="0"/>
              </a:rPr>
              <a:t>Ягоды </a:t>
            </a:r>
            <a:r>
              <a:rPr lang="ru-RU" sz="2400" dirty="0" err="1" smtClean="0">
                <a:solidFill>
                  <a:srgbClr val="FF0000"/>
                </a:solidFill>
                <a:latin typeface="Garamond" pitchFamily="18" charset="0"/>
              </a:rPr>
              <a:t>ы</a:t>
            </a:r>
            <a:endParaRPr lang="ru-RU" sz="2400" dirty="0">
              <a:solidFill>
                <a:srgbClr val="FF000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im0-tub-ru.yandex.net/i?id=5384721b228da4f4dff56bc54c78c957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331640" y="332656"/>
            <a:ext cx="55263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0099"/>
                </a:solidFill>
                <a:latin typeface="Garamond" pitchFamily="18" charset="0"/>
              </a:rPr>
              <a:t>1)Чёрненька собачка,</a:t>
            </a:r>
            <a:br>
              <a:rPr lang="ru-RU" sz="2800" dirty="0" smtClean="0">
                <a:solidFill>
                  <a:srgbClr val="000099"/>
                </a:solidFill>
                <a:latin typeface="Garamond" pitchFamily="18" charset="0"/>
              </a:rPr>
            </a:br>
            <a:r>
              <a:rPr lang="ru-RU" sz="2800" dirty="0" smtClean="0">
                <a:solidFill>
                  <a:srgbClr val="000099"/>
                </a:solidFill>
                <a:latin typeface="Garamond" pitchFamily="18" charset="0"/>
              </a:rPr>
              <a:t>    Свернувшись, лежит,</a:t>
            </a:r>
            <a:br>
              <a:rPr lang="ru-RU" sz="2800" dirty="0" smtClean="0">
                <a:solidFill>
                  <a:srgbClr val="000099"/>
                </a:solidFill>
                <a:latin typeface="Garamond" pitchFamily="18" charset="0"/>
              </a:rPr>
            </a:br>
            <a:r>
              <a:rPr lang="ru-RU" sz="2800" dirty="0" smtClean="0">
                <a:solidFill>
                  <a:srgbClr val="000099"/>
                </a:solidFill>
                <a:latin typeface="Garamond" pitchFamily="18" charset="0"/>
              </a:rPr>
              <a:t>    Не лает, не кусает,</a:t>
            </a:r>
            <a:br>
              <a:rPr lang="ru-RU" sz="2800" dirty="0" smtClean="0">
                <a:solidFill>
                  <a:srgbClr val="000099"/>
                </a:solidFill>
                <a:latin typeface="Garamond" pitchFamily="18" charset="0"/>
              </a:rPr>
            </a:br>
            <a:r>
              <a:rPr lang="ru-RU" sz="2800" dirty="0" smtClean="0">
                <a:solidFill>
                  <a:srgbClr val="000099"/>
                </a:solidFill>
                <a:latin typeface="Garamond" pitchFamily="18" charset="0"/>
              </a:rPr>
              <a:t>    А в дом не пускает</a:t>
            </a:r>
            <a:endParaRPr lang="ru-RU" sz="2800" dirty="0">
              <a:solidFill>
                <a:srgbClr val="000099"/>
              </a:solidFill>
              <a:latin typeface="Garamond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80112" y="170080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Garamond" pitchFamily="18" charset="0"/>
              </a:rPr>
              <a:t>Замок  З</a:t>
            </a:r>
            <a:endParaRPr lang="ru-RU" sz="2400" b="1" i="1" dirty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2276873"/>
            <a:ext cx="54543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Garamond" pitchFamily="18" charset="0"/>
              </a:rPr>
              <a:t>2) Два братца -</a:t>
            </a:r>
            <a:br>
              <a:rPr lang="ru-RU" sz="2800" dirty="0" smtClean="0">
                <a:solidFill>
                  <a:srgbClr val="FF0000"/>
                </a:solidFill>
                <a:latin typeface="Garamond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Garamond" pitchFamily="18" charset="0"/>
              </a:rPr>
              <a:t>    Пошли в воде купаться </a:t>
            </a:r>
            <a:endParaRPr lang="ru-RU" sz="28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52120" y="2780929"/>
            <a:ext cx="1366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000099"/>
                </a:solidFill>
                <a:latin typeface="Garamond" pitchFamily="18" charset="0"/>
              </a:rPr>
              <a:t>Вёдра  В</a:t>
            </a:r>
            <a:endParaRPr lang="ru-RU" sz="2400" b="1" i="1" dirty="0">
              <a:solidFill>
                <a:srgbClr val="000099"/>
              </a:solidFill>
              <a:latin typeface="Garamond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47664" y="3212976"/>
            <a:ext cx="59046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6600"/>
                </a:solidFill>
                <a:latin typeface="Garamond" pitchFamily="18" charset="0"/>
              </a:rPr>
              <a:t> 3)Кто на себе свой дом таскает</a:t>
            </a:r>
            <a:endParaRPr lang="ru-RU" sz="2800" dirty="0">
              <a:solidFill>
                <a:srgbClr val="006600"/>
              </a:solidFill>
              <a:latin typeface="Garamond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36096" y="3645024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Улитка   У</a:t>
            </a:r>
            <a:endParaRPr lang="ru-RU" sz="2400" b="1" i="1" dirty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331640" y="5003593"/>
            <a:ext cx="78123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000" dirty="0" smtClean="0">
                <a:solidFill>
                  <a:srgbClr val="333333"/>
                </a:solidFill>
                <a:latin typeface="Helvetica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5) Что находится между горой и долиной?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Garamond" pitchFamily="18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4077072"/>
            <a:ext cx="41927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2E0B55"/>
                </a:solidFill>
                <a:latin typeface="Garamond" pitchFamily="18" charset="0"/>
              </a:rPr>
              <a:t> 4)Не огонь, а жжётся</a:t>
            </a:r>
            <a:endParaRPr lang="ru-RU" sz="2800" dirty="0">
              <a:solidFill>
                <a:srgbClr val="2E0B55"/>
              </a:solidFill>
              <a:latin typeface="Garamond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92080" y="4509120"/>
            <a:ext cx="1827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Garamond" pitchFamily="18" charset="0"/>
              </a:rPr>
              <a:t> Крапива  К</a:t>
            </a:r>
            <a:endParaRPr lang="ru-RU" sz="2400" b="1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80112" y="5805264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latin typeface="Garamond" pitchFamily="18" charset="0"/>
              </a:rPr>
              <a:t>Буква И</a:t>
            </a:r>
            <a:endParaRPr lang="ru-RU" sz="2400" b="1" i="1" dirty="0">
              <a:solidFill>
                <a:schemeClr val="accent6">
                  <a:lumMod val="50000"/>
                </a:schemeClr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powerpoint school backgrounds school ppt template background ppt free downl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2648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979712" y="687637"/>
            <a:ext cx="71642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ПРИВЕТСТВИЕ КОМАНД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  <a:cs typeface="Arial" pitchFamily="34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331640" y="1701750"/>
            <a:ext cx="669674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                   1 команда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И пусть острей кипит борьба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Сильней соревнование.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Успех решает не судьба,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А только наши знания.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Garamond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Фоны и клипарт для портфолио (ч.2. фоны и клипарт для портфолио.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59" y="0"/>
            <a:ext cx="9139941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331640" y="1988840"/>
            <a:ext cx="70567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 smtClean="0">
                <a:solidFill>
                  <a:srgbClr val="000099"/>
                </a:solidFill>
                <a:latin typeface="Garamond" pitchFamily="18" charset="0"/>
              </a:rPr>
              <a:t>Мы отвечаем дружно</a:t>
            </a:r>
          </a:p>
          <a:p>
            <a:r>
              <a:rPr lang="ru-RU" sz="4800" dirty="0" smtClean="0">
                <a:solidFill>
                  <a:srgbClr val="000099"/>
                </a:solidFill>
                <a:latin typeface="Garamond" pitchFamily="18" charset="0"/>
              </a:rPr>
              <a:t>И здесь сомнений нет:</a:t>
            </a:r>
          </a:p>
          <a:p>
            <a:r>
              <a:rPr lang="ru-RU" sz="4800" dirty="0" smtClean="0">
                <a:solidFill>
                  <a:srgbClr val="000099"/>
                </a:solidFill>
                <a:latin typeface="Garamond" pitchFamily="18" charset="0"/>
              </a:rPr>
              <a:t>Сегодня будет дружба</a:t>
            </a:r>
          </a:p>
          <a:p>
            <a:r>
              <a:rPr lang="ru-RU" sz="4800" dirty="0" smtClean="0">
                <a:solidFill>
                  <a:srgbClr val="000099"/>
                </a:solidFill>
                <a:latin typeface="Garamond" pitchFamily="18" charset="0"/>
              </a:rPr>
              <a:t>Владычицей побед.</a:t>
            </a:r>
            <a:endParaRPr lang="ru-RU" sz="4800" dirty="0">
              <a:solidFill>
                <a:srgbClr val="000099"/>
              </a:solidFill>
              <a:latin typeface="Garamond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99792" y="1052736"/>
            <a:ext cx="2952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Garamond" pitchFamily="18" charset="0"/>
              </a:rPr>
              <a:t>2 команда</a:t>
            </a:r>
            <a:endParaRPr lang="ru-RU" sz="4000" b="1" i="1" dirty="0">
              <a:solidFill>
                <a:srgbClr val="C0000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s://im0-tub-ru.yandex.net/i?id=cefde2e46d509b502c899b37df3ad3d0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1560" y="548680"/>
            <a:ext cx="7956376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smtClean="0">
                <a:solidFill>
                  <a:srgbClr val="000099"/>
                </a:solidFill>
                <a:latin typeface="Garamond" pitchFamily="18" charset="0"/>
              </a:rPr>
              <a:t> </a:t>
            </a:r>
          </a:p>
          <a:p>
            <a:pPr algn="just"/>
            <a:endParaRPr lang="ru-RU" sz="3200" b="1" i="1" dirty="0" smtClean="0">
              <a:solidFill>
                <a:srgbClr val="000099"/>
              </a:solidFill>
              <a:latin typeface="Garamond" pitchFamily="18" charset="0"/>
            </a:endParaRPr>
          </a:p>
          <a:p>
            <a:pPr algn="just"/>
            <a:r>
              <a:rPr lang="ru-RU" sz="3200" b="1" i="1" dirty="0" smtClean="0">
                <a:solidFill>
                  <a:srgbClr val="000099"/>
                </a:solidFill>
                <a:latin typeface="Garamond" pitchFamily="18" charset="0"/>
              </a:rPr>
              <a:t>           </a:t>
            </a:r>
            <a:r>
              <a:rPr lang="ru-RU" sz="2800" b="1" i="1" dirty="0" smtClean="0">
                <a:solidFill>
                  <a:srgbClr val="000099"/>
                </a:solidFill>
                <a:latin typeface="Garamond" pitchFamily="18" charset="0"/>
              </a:rPr>
              <a:t>Под ольхой в тени ветвей</a:t>
            </a:r>
            <a:endParaRPr lang="ru-RU" sz="2800" b="1" dirty="0" smtClean="0">
              <a:solidFill>
                <a:srgbClr val="000099"/>
              </a:solidFill>
              <a:latin typeface="Garamond" pitchFamily="18" charset="0"/>
            </a:endParaRPr>
          </a:p>
          <a:p>
            <a:pPr algn="just"/>
            <a:r>
              <a:rPr lang="ru-RU" sz="2800" b="1" i="1" dirty="0" smtClean="0">
                <a:solidFill>
                  <a:srgbClr val="000099"/>
                </a:solidFill>
                <a:latin typeface="Garamond" pitchFamily="18" charset="0"/>
              </a:rPr>
              <a:t>           Я созвал своих друзей.</a:t>
            </a:r>
            <a:endParaRPr lang="ru-RU" sz="2800" b="1" dirty="0" smtClean="0">
              <a:solidFill>
                <a:srgbClr val="000099"/>
              </a:solidFill>
              <a:latin typeface="Garamond" pitchFamily="18" charset="0"/>
            </a:endParaRPr>
          </a:p>
          <a:p>
            <a:pPr algn="just"/>
            <a:r>
              <a:rPr lang="ru-RU" sz="2800" b="1" i="1" dirty="0" smtClean="0">
                <a:solidFill>
                  <a:srgbClr val="000099"/>
                </a:solidFill>
                <a:latin typeface="Garamond" pitchFamily="18" charset="0"/>
              </a:rPr>
              <a:t>           Усадил их всех на кочку,</a:t>
            </a:r>
            <a:endParaRPr lang="ru-RU" sz="2800" b="1" dirty="0" smtClean="0">
              <a:solidFill>
                <a:srgbClr val="000099"/>
              </a:solidFill>
              <a:latin typeface="Garamond" pitchFamily="18" charset="0"/>
            </a:endParaRPr>
          </a:p>
          <a:p>
            <a:pPr algn="just"/>
            <a:r>
              <a:rPr lang="ru-RU" sz="2800" b="1" i="1" dirty="0" smtClean="0">
                <a:solidFill>
                  <a:srgbClr val="000099"/>
                </a:solidFill>
                <a:latin typeface="Garamond" pitchFamily="18" charset="0"/>
              </a:rPr>
              <a:t>           Дал росы им по глоточку.</a:t>
            </a:r>
            <a:endParaRPr lang="ru-RU" sz="2800" b="1" dirty="0" smtClean="0">
              <a:solidFill>
                <a:srgbClr val="000099"/>
              </a:solidFill>
              <a:latin typeface="Garamond" pitchFamily="18" charset="0"/>
            </a:endParaRPr>
          </a:p>
          <a:p>
            <a:pPr algn="just"/>
            <a:r>
              <a:rPr lang="ru-RU" sz="2800" b="1" i="1" dirty="0" smtClean="0">
                <a:solidFill>
                  <a:srgbClr val="000099"/>
                </a:solidFill>
                <a:latin typeface="Garamond" pitchFamily="18" charset="0"/>
              </a:rPr>
              <a:t>          Но внезапно за бугром</a:t>
            </a:r>
            <a:endParaRPr lang="ru-RU" sz="2800" b="1" dirty="0" smtClean="0">
              <a:solidFill>
                <a:srgbClr val="000099"/>
              </a:solidFill>
              <a:latin typeface="Garamond" pitchFamily="18" charset="0"/>
            </a:endParaRPr>
          </a:p>
          <a:p>
            <a:pPr algn="just"/>
            <a:r>
              <a:rPr lang="ru-RU" sz="2800" b="1" i="1" dirty="0" smtClean="0">
                <a:solidFill>
                  <a:srgbClr val="000099"/>
                </a:solidFill>
                <a:latin typeface="Garamond" pitchFamily="18" charset="0"/>
              </a:rPr>
              <a:t>          Громкий – </a:t>
            </a:r>
            <a:r>
              <a:rPr lang="ru-RU" sz="2800" b="1" i="1" dirty="0" err="1" smtClean="0">
                <a:solidFill>
                  <a:srgbClr val="000099"/>
                </a:solidFill>
                <a:latin typeface="Garamond" pitchFamily="18" charset="0"/>
              </a:rPr>
              <a:t>громкий</a:t>
            </a:r>
            <a:r>
              <a:rPr lang="ru-RU" sz="2800" b="1" i="1" dirty="0" smtClean="0">
                <a:solidFill>
                  <a:srgbClr val="000099"/>
                </a:solidFill>
                <a:latin typeface="Garamond" pitchFamily="18" charset="0"/>
              </a:rPr>
              <a:t> грянул гром.</a:t>
            </a:r>
            <a:endParaRPr lang="ru-RU" sz="2800" b="1" dirty="0" smtClean="0">
              <a:solidFill>
                <a:srgbClr val="000099"/>
              </a:solidFill>
              <a:latin typeface="Garamond" pitchFamily="18" charset="0"/>
            </a:endParaRPr>
          </a:p>
          <a:p>
            <a:pPr algn="just"/>
            <a:r>
              <a:rPr lang="ru-RU" sz="2800" b="1" i="1" dirty="0" smtClean="0">
                <a:solidFill>
                  <a:srgbClr val="000099"/>
                </a:solidFill>
                <a:latin typeface="Garamond" pitchFamily="18" charset="0"/>
              </a:rPr>
              <a:t>          Гости все свалились с кочки,</a:t>
            </a:r>
            <a:endParaRPr lang="ru-RU" sz="2800" b="1" dirty="0" smtClean="0">
              <a:solidFill>
                <a:srgbClr val="000099"/>
              </a:solidFill>
              <a:latin typeface="Garamond" pitchFamily="18" charset="0"/>
            </a:endParaRPr>
          </a:p>
          <a:p>
            <a:pPr algn="just"/>
            <a:r>
              <a:rPr lang="ru-RU" sz="2800" b="1" i="1" dirty="0" smtClean="0">
                <a:solidFill>
                  <a:srgbClr val="000099"/>
                </a:solidFill>
                <a:latin typeface="Garamond" pitchFamily="18" charset="0"/>
              </a:rPr>
              <a:t>          Разлетелись на кусочки.</a:t>
            </a:r>
            <a:endParaRPr lang="ru-RU" sz="2800" b="1" dirty="0" smtClean="0">
              <a:solidFill>
                <a:srgbClr val="000099"/>
              </a:solidFill>
              <a:latin typeface="Garamond" pitchFamily="18" charset="0"/>
            </a:endParaRPr>
          </a:p>
          <a:p>
            <a:pPr algn="just"/>
            <a:r>
              <a:rPr lang="ru-RU" sz="2800" b="1" i="1" dirty="0" smtClean="0">
                <a:solidFill>
                  <a:srgbClr val="000099"/>
                </a:solidFill>
                <a:latin typeface="Garamond" pitchFamily="18" charset="0"/>
              </a:rPr>
              <a:t>         Вам не сложно угадать?</a:t>
            </a:r>
          </a:p>
          <a:p>
            <a:pPr algn="just"/>
            <a:r>
              <a:rPr lang="ru-RU" sz="2800" b="1" i="1" dirty="0" smtClean="0">
                <a:solidFill>
                  <a:srgbClr val="000099"/>
                </a:solidFill>
                <a:latin typeface="Garamond" pitchFamily="18" charset="0"/>
              </a:rPr>
              <a:t>         Помогите их собрать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332656"/>
            <a:ext cx="71287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К нам в гости пришёл ёжик. Но почему – то он загрустил</a:t>
            </a:r>
            <a:r>
              <a:rPr lang="ru-RU" sz="3200" b="1" i="1" dirty="0" smtClean="0">
                <a:solidFill>
                  <a:srgbClr val="000099"/>
                </a:solidFill>
                <a:latin typeface="Garamond" pitchFamily="18" charset="0"/>
              </a:rPr>
              <a:t> </a:t>
            </a: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Garamond" pitchFamily="18" charset="0"/>
              </a:rPr>
              <a:t>?</a:t>
            </a:r>
            <a:endParaRPr lang="ru-RU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5733256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FF0000"/>
                </a:solidFill>
                <a:latin typeface="Garamond" pitchFamily="18" charset="0"/>
              </a:rPr>
              <a:t>МЕД ДЯ СУК БАР ЛИ ВЕДЬ ЯЦ ТЕЛ ЗА СА</a:t>
            </a:r>
            <a:endParaRPr lang="ru-RU" sz="28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18436" name="Picture 4" descr="https://im0-tub-ru.yandex.net/i?id=86f52f3ca3d669763de9e3489e11cb58-l&amp;n=13"/>
          <p:cNvPicPr>
            <a:picLocks noChangeAspect="1" noChangeArrowheads="1"/>
          </p:cNvPicPr>
          <p:nvPr/>
        </p:nvPicPr>
        <p:blipFill>
          <a:blip r:embed="rId3" cstate="print"/>
          <a:srcRect l="16440" t="3864" r="17097"/>
          <a:stretch>
            <a:fillRect/>
          </a:stretch>
        </p:blipFill>
        <p:spPr bwMode="auto">
          <a:xfrm>
            <a:off x="6588224" y="1268760"/>
            <a:ext cx="1910249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Шаблоны для создания презентаций &amp;quot;Тетрадь на спирали&amp;quot;. "/>
          <p:cNvPicPr>
            <a:picLocks noChangeAspect="1" noChangeArrowheads="1"/>
          </p:cNvPicPr>
          <p:nvPr/>
        </p:nvPicPr>
        <p:blipFill>
          <a:blip r:embed="rId2" cstate="print"/>
          <a:srcRect t="11081" r="1963"/>
          <a:stretch>
            <a:fillRect/>
          </a:stretch>
        </p:blipFill>
        <p:spPr bwMode="auto">
          <a:xfrm>
            <a:off x="-350179" y="0"/>
            <a:ext cx="9494179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1560" y="332656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endParaRPr lang="ru-RU" sz="28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20484" name="Picture 4" descr="http://player.myshared.ru/6/605255/slides/slide_6.jpg"/>
          <p:cNvPicPr>
            <a:picLocks noChangeAspect="1" noChangeArrowheads="1"/>
          </p:cNvPicPr>
          <p:nvPr/>
        </p:nvPicPr>
        <p:blipFill>
          <a:blip r:embed="rId3" cstate="print"/>
          <a:srcRect l="11164" t="9357" r="-1661"/>
          <a:stretch>
            <a:fillRect/>
          </a:stretch>
        </p:blipFill>
        <p:spPr bwMode="auto">
          <a:xfrm>
            <a:off x="755576" y="314158"/>
            <a:ext cx="8064896" cy="60671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s://im0-tub-ru.yandex.net/i?id=f1068728cdd3481a4341675ff7be44cb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763688" y="1340768"/>
            <a:ext cx="66967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  <a:latin typeface="Garamond" pitchFamily="18" charset="0"/>
              </a:rPr>
              <a:t>Прочитайте слова, составив их из букв каждой строки.</a:t>
            </a:r>
            <a:endParaRPr lang="ru-RU" sz="3600" dirty="0" smtClean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ru-RU" sz="3600" b="1" i="1" dirty="0" smtClean="0">
                <a:solidFill>
                  <a:schemeClr val="accent6">
                    <a:lumMod val="75000"/>
                  </a:schemeClr>
                </a:solidFill>
                <a:latin typeface="Garamond" pitchFamily="18" charset="0"/>
              </a:rPr>
              <a:t>1 команда</a:t>
            </a:r>
            <a:endParaRPr lang="ru-RU" sz="3600" i="1" dirty="0" smtClean="0">
              <a:solidFill>
                <a:schemeClr val="accent6">
                  <a:lumMod val="75000"/>
                </a:schemeClr>
              </a:solidFill>
              <a:latin typeface="Garamond" pitchFamily="18" charset="0"/>
            </a:endParaRPr>
          </a:p>
          <a:p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907704" y="2996952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solidFill>
                  <a:srgbClr val="002060"/>
                </a:solidFill>
                <a:latin typeface="Garamond" pitchFamily="18" charset="0"/>
              </a:rPr>
              <a:t>уквыб</a:t>
            </a:r>
            <a:endParaRPr lang="ru-RU" sz="3200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19872" y="2996952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Garamond" pitchFamily="18" charset="0"/>
              </a:rPr>
              <a:t>(буквы)</a:t>
            </a:r>
            <a:endParaRPr lang="ru-RU" sz="3200" dirty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3501008"/>
            <a:ext cx="1615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err="1" smtClean="0">
                <a:solidFill>
                  <a:srgbClr val="006600"/>
                </a:solidFill>
                <a:latin typeface="Garamond" pitchFamily="18" charset="0"/>
              </a:rPr>
              <a:t>ислго</a:t>
            </a:r>
            <a:endParaRPr lang="ru-RU" sz="3600" dirty="0">
              <a:solidFill>
                <a:srgbClr val="006600"/>
              </a:solidFill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47864" y="3573016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Schoolbook" pitchFamily="18" charset="0"/>
              </a:rPr>
              <a:t>(слоги)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Century Schoolbook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51720" y="4293096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2E0B55"/>
                </a:solidFill>
                <a:latin typeface="Garamond" pitchFamily="18" charset="0"/>
              </a:rPr>
              <a:t>2 команда</a:t>
            </a:r>
            <a:endParaRPr lang="ru-RU" sz="3200" b="1" i="1" dirty="0">
              <a:solidFill>
                <a:srgbClr val="2E0B55"/>
              </a:solidFill>
              <a:latin typeface="Garamond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79712" y="4653136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solidFill>
                  <a:srgbClr val="002060"/>
                </a:solidFill>
                <a:latin typeface="Garamond" pitchFamily="18" charset="0"/>
              </a:rPr>
              <a:t>аволс</a:t>
            </a:r>
            <a:endParaRPr lang="ru-RU" sz="3200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91880" y="4653136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Garamond" pitchFamily="18" charset="0"/>
              </a:rPr>
              <a:t>(слова)</a:t>
            </a:r>
            <a:endParaRPr lang="ru-RU" sz="3200" dirty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07704" y="5157193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latin typeface="Garamond" pitchFamily="18" charset="0"/>
              </a:rPr>
              <a:t>взуик</a:t>
            </a:r>
            <a:endParaRPr lang="ru-RU" sz="3200" dirty="0">
              <a:latin typeface="Garamond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91880" y="5157192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Garamond" pitchFamily="18" charset="0"/>
              </a:rPr>
              <a:t>(звуки)</a:t>
            </a:r>
            <a:endParaRPr lang="ru-RU" sz="3200" dirty="0">
              <a:solidFill>
                <a:srgbClr val="FF000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im0-tub-ru.yandex.net/i?id=f14ba52d4bd20503c9463429f59e017f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1244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03648" y="548680"/>
            <a:ext cx="52565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Garamond" pitchFamily="18" charset="0"/>
              </a:rPr>
              <a:t> «Назови одним словом»</a:t>
            </a:r>
          </a:p>
          <a:p>
            <a:endParaRPr lang="ru-RU" sz="3600" dirty="0" smtClean="0">
              <a:latin typeface="Garamond" pitchFamily="18" charset="0"/>
            </a:endParaRPr>
          </a:p>
          <a:p>
            <a:r>
              <a:rPr lang="ru-RU" sz="3600" dirty="0" smtClean="0">
                <a:latin typeface="Garamond" pitchFamily="18" charset="0"/>
              </a:rPr>
              <a:t>Зарубить на носу …</a:t>
            </a:r>
          </a:p>
          <a:p>
            <a:r>
              <a:rPr lang="ru-RU" sz="3600" dirty="0" smtClean="0">
                <a:latin typeface="Garamond" pitchFamily="18" charset="0"/>
              </a:rPr>
              <a:t>Богатый человек… </a:t>
            </a:r>
          </a:p>
          <a:p>
            <a:r>
              <a:rPr lang="ru-RU" sz="3600" dirty="0" smtClean="0">
                <a:latin typeface="Garamond" pitchFamily="18" charset="0"/>
              </a:rPr>
              <a:t> В час по чайной ложке… </a:t>
            </a:r>
          </a:p>
          <a:p>
            <a:r>
              <a:rPr lang="ru-RU" sz="3600" dirty="0" smtClean="0">
                <a:latin typeface="Garamond" pitchFamily="18" charset="0"/>
              </a:rPr>
              <a:t>Веселый человек… </a:t>
            </a:r>
          </a:p>
          <a:p>
            <a:r>
              <a:rPr lang="ru-RU" sz="3600" dirty="0" smtClean="0">
                <a:latin typeface="Garamond" pitchFamily="18" charset="0"/>
              </a:rPr>
              <a:t>Повесить нос…</a:t>
            </a:r>
          </a:p>
          <a:p>
            <a:r>
              <a:rPr lang="ru-RU" sz="3600" dirty="0" smtClean="0">
                <a:latin typeface="Garamond" pitchFamily="18" charset="0"/>
              </a:rPr>
              <a:t>Сильный человек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228184" y="1628800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Garamond" pitchFamily="18" charset="0"/>
              </a:rPr>
              <a:t>(</a:t>
            </a:r>
            <a:r>
              <a:rPr lang="ru-RU" sz="3200" b="1" dirty="0" smtClean="0">
                <a:solidFill>
                  <a:srgbClr val="C00000"/>
                </a:solidFill>
                <a:latin typeface="Garamond" pitchFamily="18" charset="0"/>
              </a:rPr>
              <a:t>запомнить)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44208" y="2132856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Garamond" pitchFamily="18" charset="0"/>
              </a:rPr>
              <a:t>(богач)</a:t>
            </a:r>
            <a:endParaRPr lang="ru-RU" sz="3200" b="1" dirty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84168" y="2780928"/>
            <a:ext cx="30682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Garamond" pitchFamily="18" charset="0"/>
              </a:rPr>
              <a:t>(медленно)</a:t>
            </a:r>
            <a:endParaRPr lang="ru-RU" sz="3200" b="1" dirty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84168" y="3356992"/>
            <a:ext cx="3059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Garamond" pitchFamily="18" charset="0"/>
              </a:rPr>
              <a:t>(весельчак)</a:t>
            </a:r>
            <a:endParaRPr lang="ru-RU" sz="3200" b="1" dirty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84168" y="3933056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smtClean="0">
                <a:solidFill>
                  <a:srgbClr val="C00000"/>
                </a:solidFill>
                <a:latin typeface="Garamond" pitchFamily="18" charset="0"/>
              </a:rPr>
              <a:t>(грустить</a:t>
            </a:r>
            <a:r>
              <a:rPr lang="ru-RU" sz="3200" b="1" dirty="0" smtClean="0">
                <a:solidFill>
                  <a:srgbClr val="C00000"/>
                </a:solidFill>
                <a:latin typeface="Garamond" pitchFamily="18" charset="0"/>
              </a:rPr>
              <a:t>)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28184" y="4437112"/>
            <a:ext cx="1860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Garamond" pitchFamily="18" charset="0"/>
              </a:rPr>
              <a:t>(силач)</a:t>
            </a:r>
            <a:endParaRPr lang="ru-RU" sz="3200" b="1" dirty="0">
              <a:solidFill>
                <a:srgbClr val="C0000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357</Words>
  <Application>Microsoft Office PowerPoint</Application>
  <PresentationFormat>Экран (4:3)</PresentationFormat>
  <Paragraphs>107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Новгородская НЛ</dc:creator>
  <cp:lastModifiedBy>Ксения</cp:lastModifiedBy>
  <cp:revision>11</cp:revision>
  <dcterms:created xsi:type="dcterms:W3CDTF">2018-03-17T16:15:30Z</dcterms:created>
  <dcterms:modified xsi:type="dcterms:W3CDTF">2018-03-25T18:43:57Z</dcterms:modified>
</cp:coreProperties>
</file>