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6" r:id="rId5"/>
    <p:sldId id="280" r:id="rId6"/>
    <p:sldId id="281" r:id="rId7"/>
    <p:sldId id="282" r:id="rId8"/>
    <p:sldId id="283" r:id="rId9"/>
    <p:sldId id="284" r:id="rId10"/>
    <p:sldId id="262" r:id="rId11"/>
    <p:sldId id="268" r:id="rId12"/>
    <p:sldId id="269" r:id="rId13"/>
    <p:sldId id="270" r:id="rId14"/>
    <p:sldId id="271" r:id="rId15"/>
    <p:sldId id="267" r:id="rId16"/>
  </p:sldIdLst>
  <p:sldSz cx="9144000" cy="6858000" type="screen4x3"/>
  <p:notesSz cx="672465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00"/>
    <a:srgbClr val="FF9900"/>
    <a:srgbClr val="FF7C80"/>
    <a:srgbClr val="666699"/>
    <a:srgbClr val="CC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099" autoAdjust="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абочий стол\софт для учителя\НЕТ-картинки\0003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2411760" cy="1805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Одна и две буквы </a:t>
            </a: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суффиксах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имён прилагательных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508518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rgbClr val="002060"/>
                </a:solidFill>
              </a:rPr>
              <a:t>Выполнила: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</a:rPr>
              <a:t>учитель русского языка и литературы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</a:rPr>
              <a:t>МОУ СОШ № 43 г. Твери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</a:rPr>
              <a:t>Бредис Татьяна Владимировна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987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Бекас -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небольшая птица с очень длинным, прямым и острым клювом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14422"/>
            <a:ext cx="4500594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6147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Перепел</a:t>
            </a:r>
            <a:r>
              <a:rPr lang="ru-RU" sz="4000" dirty="0" smtClean="0"/>
              <a:t> – </a:t>
            </a:r>
          </a:p>
          <a:p>
            <a:pPr>
              <a:buNone/>
            </a:pP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птица подсемейства куропатковых отряда </a:t>
            </a:r>
            <a:r>
              <a:rPr lang="ru-RU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курообразных</a:t>
            </a:r>
            <a:endParaRPr lang="ru-RU" sz="4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1071546"/>
            <a:ext cx="4281519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advTm="8176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Сокол</a:t>
            </a:r>
            <a:r>
              <a:rPr lang="ru-RU" sz="4400" dirty="0" smtClean="0"/>
              <a:t> </a:t>
            </a:r>
            <a:r>
              <a:rPr lang="ru-RU" dirty="0" smtClean="0"/>
              <a:t>–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род хищных птиц семейства соколиных.</a:t>
            </a:r>
          </a:p>
          <a:p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00240"/>
            <a:ext cx="4038600" cy="2807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Tm="8003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Соболь </a:t>
            </a:r>
            <a:r>
              <a:rPr lang="ru-RU" sz="4000" dirty="0" smtClean="0"/>
              <a:t>– </a:t>
            </a:r>
          </a:p>
          <a:p>
            <a:pPr>
              <a:buNone/>
            </a:pP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пушной зверёк семейства куньих, родина которого — леса и горы Восточной Сибири.</a:t>
            </a:r>
          </a:p>
          <a:p>
            <a:endParaRPr lang="ru-RU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28868"/>
            <a:ext cx="4301360" cy="2481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advTm="10515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Тетерев – </a:t>
            </a:r>
          </a:p>
          <a:p>
            <a:pPr>
              <a:buNone/>
            </a:pP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род птиц семейства фазановых.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00240"/>
            <a:ext cx="4038600" cy="30003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custDataLst>
      <p:tags r:id="rId1"/>
    </p:custDataLst>
  </p:cSld>
  <p:clrMapOvr>
    <a:masterClrMapping/>
  </p:clrMapOvr>
  <p:transition advTm="6411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Стрепет-</a:t>
            </a:r>
          </a:p>
          <a:p>
            <a:pPr>
              <a:buNone/>
            </a:pPr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птица из семейства Дрофиных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endParaRPr lang="ru-RU" sz="4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122316"/>
            <a:ext cx="3537610" cy="44498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advTm="5522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Образуйте прилагательные от  существительных</a:t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 выделите словообразовательные суффиксы.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                    –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           -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Солома            -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Утка                  -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Песок               -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Нефть               -</a:t>
            </a:r>
          </a:p>
          <a:p>
            <a:endParaRPr lang="ru-RU" dirty="0"/>
          </a:p>
        </p:txBody>
      </p:sp>
      <p:pic>
        <p:nvPicPr>
          <p:cNvPr id="5" name="Picture 4" descr="D:\Рабочий стол\софт для учителя\НЕТ-картинки\1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678268"/>
            <a:ext cx="1043608" cy="117973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4336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14950"/>
            <a:ext cx="9144000" cy="135732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Когда пишется одна буква </a:t>
            </a:r>
            <a:r>
              <a:rPr lang="ru-RU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32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суффиксах прилагательных, а когда две буквы </a:t>
            </a:r>
            <a:r>
              <a:rPr lang="ru-RU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32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  <a:endParaRPr lang="ru-RU" sz="3200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3"/>
            <a:ext cx="4038600" cy="46434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                    –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Станция           -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Солома            -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Утка                  -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Песок               -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Нефть               -</a:t>
            </a:r>
          </a:p>
          <a:p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428604"/>
            <a:ext cx="4038600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Сонный</a:t>
            </a:r>
          </a:p>
          <a:p>
            <a:pPr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Станционный</a:t>
            </a:r>
          </a:p>
          <a:p>
            <a:pPr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Соломенный</a:t>
            </a:r>
          </a:p>
          <a:p>
            <a:pPr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Утиный</a:t>
            </a:r>
          </a:p>
          <a:p>
            <a:pPr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Песчаный</a:t>
            </a:r>
          </a:p>
          <a:p>
            <a:pPr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нефтяной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715008" y="285728"/>
            <a:ext cx="285752" cy="214314"/>
            <a:chOff x="5715008" y="285728"/>
            <a:chExt cx="285752" cy="214314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5679289" y="321447"/>
              <a:ext cx="214314" cy="14287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6200000" flipH="1">
              <a:off x="5822165" y="321447"/>
              <a:ext cx="214314" cy="14287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/>
          <p:cNvCxnSpPr/>
          <p:nvPr/>
        </p:nvCxnSpPr>
        <p:spPr>
          <a:xfrm>
            <a:off x="5357818" y="100010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6588224" y="980728"/>
            <a:ext cx="936104" cy="340660"/>
            <a:chOff x="6444208" y="1000108"/>
            <a:chExt cx="1008112" cy="340660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6444208" y="1000108"/>
              <a:ext cx="485246" cy="3406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929454" y="1000108"/>
              <a:ext cx="522866" cy="3406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" name="Прямая соединительная линия 23"/>
          <p:cNvCxnSpPr/>
          <p:nvPr/>
        </p:nvCxnSpPr>
        <p:spPr>
          <a:xfrm>
            <a:off x="6858016" y="1714488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786578" y="2500306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715008" y="321468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215074" y="392906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215074" y="471488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6516216" y="1700808"/>
            <a:ext cx="864096" cy="340660"/>
            <a:chOff x="6444208" y="1000108"/>
            <a:chExt cx="1008112" cy="340660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6444208" y="1000108"/>
              <a:ext cx="485246" cy="3406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929454" y="1000108"/>
              <a:ext cx="522866" cy="3406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5364088" y="2420888"/>
            <a:ext cx="576064" cy="340660"/>
            <a:chOff x="6444208" y="1000108"/>
            <a:chExt cx="1008112" cy="340660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6444208" y="1000108"/>
              <a:ext cx="485246" cy="3406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929454" y="1000108"/>
              <a:ext cx="522866" cy="3406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5940152" y="3212976"/>
            <a:ext cx="576064" cy="340660"/>
            <a:chOff x="6444208" y="1000108"/>
            <a:chExt cx="1008112" cy="340660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6444208" y="1000108"/>
              <a:ext cx="485246" cy="3406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6929454" y="1000108"/>
              <a:ext cx="522866" cy="3406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6012160" y="3933056"/>
            <a:ext cx="576064" cy="340660"/>
            <a:chOff x="6444208" y="1000108"/>
            <a:chExt cx="1008112" cy="340660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6444208" y="1000108"/>
              <a:ext cx="485246" cy="3406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6929454" y="1000108"/>
              <a:ext cx="522866" cy="34066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22074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21537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Н</a:t>
            </a:r>
            <a:r>
              <a:rPr lang="ru-RU" sz="3200" dirty="0" smtClean="0">
                <a:solidFill>
                  <a:srgbClr val="FF0000"/>
                </a:solidFill>
              </a:rPr>
              <a:t> и </a:t>
            </a:r>
            <a:r>
              <a:rPr lang="ru-RU" sz="3200" i="1" dirty="0" err="1" smtClean="0">
                <a:solidFill>
                  <a:srgbClr val="FF0000"/>
                </a:solidFill>
              </a:rPr>
              <a:t>нн</a:t>
            </a:r>
            <a:r>
              <a:rPr lang="ru-RU" sz="3200" i="1" dirty="0" smtClean="0">
                <a:solidFill>
                  <a:srgbClr val="FF0000"/>
                </a:solidFill>
              </a:rPr>
              <a:t> в суффиксах прилагательных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000108"/>
            <a:ext cx="6715172" cy="3571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Определи, от какой части речи образовано слово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785926"/>
            <a:ext cx="3786214" cy="2857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 существительного ?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2500306"/>
            <a:ext cx="857256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429000"/>
            <a:ext cx="7072362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Определи, какой суффикс прибавлен к основе ?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4500562" y="157161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500562" y="235743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465637" y="317817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000100" y="4143380"/>
            <a:ext cx="2071702" cy="28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онн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-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енн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-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4143380"/>
            <a:ext cx="2214578" cy="28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-ан, -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ян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-ин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57356" y="4643446"/>
            <a:ext cx="571504" cy="28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858016" y="4643446"/>
            <a:ext cx="500066" cy="28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00100" y="5143512"/>
            <a:ext cx="2071702" cy="28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Пиши -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нн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29322" y="5143512"/>
            <a:ext cx="2143140" cy="28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Пиши -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2910" y="5643578"/>
            <a:ext cx="3571900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</a:rPr>
              <a:t>Исключения: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Ветреный (но безветренный)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5643578"/>
            <a:ext cx="3786214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Исключения: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Оловянный, деревянный, стеклянный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 flipV="1">
            <a:off x="3143240" y="3929066"/>
            <a:ext cx="1500198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643438" y="3929066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715274" y="4501364"/>
            <a:ext cx="427834" cy="706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 flipV="1">
            <a:off x="1713686" y="5000636"/>
            <a:ext cx="429422" cy="143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21" idx="0"/>
          </p:cNvCxnSpPr>
          <p:nvPr/>
        </p:nvCxnSpPr>
        <p:spPr>
          <a:xfrm>
            <a:off x="6715142" y="4500572"/>
            <a:ext cx="392907" cy="142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1" idx="2"/>
          </p:cNvCxnSpPr>
          <p:nvPr/>
        </p:nvCxnSpPr>
        <p:spPr>
          <a:xfrm rot="5400000">
            <a:off x="6803644" y="4839901"/>
            <a:ext cx="215108" cy="393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34071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150019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Краткая форма </a:t>
            </a:r>
            <a:r>
              <a:rPr lang="ru-RU" sz="2800" dirty="0" smtClean="0">
                <a:solidFill>
                  <a:srgbClr val="00B050"/>
                </a:solidFill>
              </a:rPr>
              <a:t>как полная</a:t>
            </a:r>
            <a:r>
              <a:rPr lang="ru-RU" sz="2800" dirty="0" smtClean="0">
                <a:solidFill>
                  <a:srgbClr val="00B050"/>
                </a:solidFill>
              </a:rPr>
              <a:t>.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/>
              <a:t> Це</a:t>
            </a:r>
            <a:r>
              <a:rPr lang="ru-RU" sz="2800" b="1" i="1" u="sng" dirty="0" smtClean="0">
                <a:solidFill>
                  <a:srgbClr val="FF0000"/>
                </a:solidFill>
              </a:rPr>
              <a:t>нн</a:t>
            </a:r>
            <a:r>
              <a:rPr lang="ru-RU" sz="2800" dirty="0" smtClean="0"/>
              <a:t>ая </a:t>
            </a:r>
            <a:r>
              <a:rPr lang="ru-RU" sz="2800" dirty="0" smtClean="0"/>
              <a:t>вещь – це</a:t>
            </a:r>
            <a:r>
              <a:rPr lang="ru-RU" sz="2800" b="1" i="1" u="sng" dirty="0" smtClean="0">
                <a:solidFill>
                  <a:srgbClr val="FF0000"/>
                </a:solidFill>
              </a:rPr>
              <a:t>нн</a:t>
            </a:r>
            <a:r>
              <a:rPr lang="ru-RU" sz="2800" dirty="0" smtClean="0"/>
              <a:t>а</a:t>
            </a:r>
            <a:br>
              <a:rPr lang="ru-RU" sz="2800" dirty="0" smtClean="0"/>
            </a:br>
            <a:r>
              <a:rPr lang="ru-RU" sz="2800" dirty="0" smtClean="0"/>
              <a:t>Ветре</a:t>
            </a:r>
            <a:r>
              <a:rPr lang="ru-RU" sz="2800" u="sng" dirty="0" smtClean="0">
                <a:solidFill>
                  <a:srgbClr val="FF0000"/>
                </a:solidFill>
              </a:rPr>
              <a:t>н</a:t>
            </a:r>
            <a:r>
              <a:rPr lang="ru-RU" sz="2800" dirty="0" smtClean="0"/>
              <a:t>ая погода – ветре</a:t>
            </a:r>
            <a:r>
              <a:rPr lang="ru-RU" sz="2800" u="sng" dirty="0" smtClean="0">
                <a:solidFill>
                  <a:srgbClr val="FF0000"/>
                </a:solidFill>
              </a:rPr>
              <a:t>н</a:t>
            </a:r>
            <a:r>
              <a:rPr lang="ru-RU" sz="2800" dirty="0" smtClean="0"/>
              <a:t>а</a:t>
            </a:r>
            <a:br>
              <a:rPr lang="ru-RU" sz="2800" dirty="0" smtClean="0"/>
            </a:b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ru-RU" dirty="0">
              <a:noFill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1" y="1500174"/>
          <a:ext cx="7143799" cy="4652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67"/>
                <a:gridCol w="2400965"/>
                <a:gridCol w="2361567"/>
              </a:tblGrid>
              <a:tr h="6550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Различай!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754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Масл</a:t>
                      </a:r>
                      <a:r>
                        <a:rPr lang="ru-RU" u="sng" dirty="0" err="1" smtClean="0">
                          <a:solidFill>
                            <a:srgbClr val="00B050"/>
                          </a:solidFill>
                        </a:rPr>
                        <a:t>ян</a:t>
                      </a:r>
                      <a:r>
                        <a:rPr lang="ru-RU" dirty="0" err="1" smtClean="0"/>
                        <a:t>ый-разведенный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масле,работающий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на</a:t>
                      </a:r>
                      <a:r>
                        <a:rPr lang="ru-RU" baseline="0" dirty="0" smtClean="0"/>
                        <a:t> масле(</a:t>
                      </a:r>
                      <a:r>
                        <a:rPr lang="ru-RU" baseline="0" dirty="0" err="1" smtClean="0"/>
                        <a:t>печенье,двигатель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Масл</a:t>
                      </a:r>
                      <a:r>
                        <a:rPr lang="ru-RU" u="sng" dirty="0" err="1" smtClean="0">
                          <a:solidFill>
                            <a:srgbClr val="00B050"/>
                          </a:solidFill>
                        </a:rPr>
                        <a:t>ен</a:t>
                      </a:r>
                      <a:r>
                        <a:rPr lang="ru-RU" dirty="0" err="1" smtClean="0"/>
                        <a:t>ый-намазанный,пропитанный</a:t>
                      </a:r>
                      <a:r>
                        <a:rPr lang="ru-RU" dirty="0" smtClean="0"/>
                        <a:t> маслом(</a:t>
                      </a:r>
                      <a:r>
                        <a:rPr lang="ru-RU" dirty="0" err="1" smtClean="0"/>
                        <a:t>блин,каша,рука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3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Сол</a:t>
                      </a:r>
                      <a:r>
                        <a:rPr lang="ru-RU" u="sng" dirty="0" err="1" smtClean="0">
                          <a:solidFill>
                            <a:srgbClr val="00B050"/>
                          </a:solidFill>
                        </a:rPr>
                        <a:t>ян</a:t>
                      </a:r>
                      <a:r>
                        <a:rPr lang="ru-RU" dirty="0" err="1" smtClean="0"/>
                        <a:t>ой-состоящий</a:t>
                      </a:r>
                      <a:r>
                        <a:rPr lang="ru-RU" dirty="0" smtClean="0"/>
                        <a:t> из соли(столб).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Сол</a:t>
                      </a:r>
                      <a:r>
                        <a:rPr lang="ru-RU" u="sng" dirty="0" err="1" smtClean="0">
                          <a:solidFill>
                            <a:srgbClr val="00B050"/>
                          </a:solidFill>
                        </a:rPr>
                        <a:t>ён</a:t>
                      </a:r>
                      <a:r>
                        <a:rPr lang="ru-RU" dirty="0" err="1" smtClean="0"/>
                        <a:t>ый-содержащий</a:t>
                      </a:r>
                      <a:r>
                        <a:rPr lang="ru-RU" dirty="0" smtClean="0"/>
                        <a:t> соль(каша).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5069">
                <a:tc>
                  <a:txBody>
                    <a:bodyPr/>
                    <a:lstStyle/>
                    <a:p>
                      <a:r>
                        <a:rPr lang="ru-RU" dirty="0" smtClean="0"/>
                        <a:t>Ветр</a:t>
                      </a:r>
                      <a:r>
                        <a:rPr lang="ru-RU" u="sng" dirty="0" smtClean="0">
                          <a:solidFill>
                            <a:srgbClr val="00B050"/>
                          </a:solidFill>
                        </a:rPr>
                        <a:t>ян</a:t>
                      </a:r>
                      <a:r>
                        <a:rPr lang="ru-RU" dirty="0" smtClean="0"/>
                        <a:t>ой-(</a:t>
                      </a:r>
                      <a:r>
                        <a:rPr lang="ru-RU" dirty="0" err="1" smtClean="0"/>
                        <a:t>двигатель,оспа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Ветр</a:t>
                      </a:r>
                      <a:r>
                        <a:rPr lang="ru-RU" u="sng" dirty="0" smtClean="0">
                          <a:solidFill>
                            <a:srgbClr val="00B050"/>
                          </a:solidFill>
                        </a:rPr>
                        <a:t>ен</a:t>
                      </a:r>
                      <a:r>
                        <a:rPr lang="ru-RU" dirty="0" smtClean="0"/>
                        <a:t>ый-(</a:t>
                      </a:r>
                      <a:r>
                        <a:rPr lang="ru-RU" dirty="0" err="1" smtClean="0"/>
                        <a:t>день,человек</a:t>
                      </a:r>
                      <a:r>
                        <a:rPr lang="ru-RU" dirty="0" smtClean="0"/>
                        <a:t>).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Picture 2" descr="D:\Рабочий стол\софт для учителя\НЕТ-картинки\0003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403648" cy="152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7315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3143248"/>
            <a:ext cx="1785950" cy="10715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ЗАПОМНИ!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14744" y="571480"/>
            <a:ext cx="1500198" cy="114300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зелёный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857356" y="1000108"/>
            <a:ext cx="1500198" cy="107157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500826" y="4786322"/>
            <a:ext cx="1571636" cy="1071570"/>
          </a:xfrm>
          <a:prstGeom prst="ellips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Пряный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48" y="3714752"/>
            <a:ext cx="1500198" cy="9286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Свиной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214414" y="5000636"/>
            <a:ext cx="1643074" cy="1000132"/>
          </a:xfrm>
          <a:prstGeom prst="ellipse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Павлиний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488" y="5715016"/>
            <a:ext cx="1714512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Тюлений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29256" y="1142984"/>
            <a:ext cx="1643074" cy="10715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Багряный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572264" y="2428868"/>
            <a:ext cx="1571636" cy="9286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Румяный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786578" y="3643314"/>
            <a:ext cx="1571636" cy="92869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14348" y="2285992"/>
            <a:ext cx="1571636" cy="100013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Бараний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786314" y="5715016"/>
            <a:ext cx="1643074" cy="928694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Фазаний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10800000" flipV="1">
            <a:off x="2214546" y="3714752"/>
            <a:ext cx="135732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2285984" y="2928934"/>
            <a:ext cx="128588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V="1">
            <a:off x="2750331" y="2250273"/>
            <a:ext cx="114300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5" idx="4"/>
          </p:cNvCxnSpPr>
          <p:nvPr/>
        </p:nvCxnSpPr>
        <p:spPr>
          <a:xfrm rot="5400000" flipH="1" flipV="1">
            <a:off x="3732603" y="2411009"/>
            <a:ext cx="142876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 flipH="1" flipV="1">
            <a:off x="4857752" y="2285992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4" idx="3"/>
          </p:cNvCxnSpPr>
          <p:nvPr/>
        </p:nvCxnSpPr>
        <p:spPr>
          <a:xfrm flipV="1">
            <a:off x="5357818" y="3071810"/>
            <a:ext cx="1285884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214942" y="3929066"/>
            <a:ext cx="157163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286380" y="4214818"/>
            <a:ext cx="121444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6200000" flipH="1">
            <a:off x="4286248" y="4714884"/>
            <a:ext cx="150019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5400000">
            <a:off x="3178959" y="4822041"/>
            <a:ext cx="150019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9" idx="7"/>
          </p:cNvCxnSpPr>
          <p:nvPr/>
        </p:nvCxnSpPr>
        <p:spPr>
          <a:xfrm rot="10800000" flipV="1">
            <a:off x="2616866" y="4214818"/>
            <a:ext cx="1026441" cy="932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15022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F0"/>
                </a:solidFill>
              </a:rPr>
              <a:t>Выпишите прилагательные , у который в суффиксе Н, а потом прилагательные с НН в суффиксе.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err="1" smtClean="0"/>
              <a:t>Революцио</a:t>
            </a:r>
            <a:r>
              <a:rPr lang="ru-RU" sz="1800" dirty="0" smtClean="0"/>
              <a:t>…</a:t>
            </a:r>
            <a:r>
              <a:rPr lang="ru-RU" sz="1800" dirty="0" err="1" smtClean="0"/>
              <a:t>ый</a:t>
            </a:r>
            <a:r>
              <a:rPr lang="ru-RU" sz="1800" dirty="0" smtClean="0"/>
              <a:t>, </a:t>
            </a:r>
            <a:r>
              <a:rPr lang="ru-RU" sz="1800" dirty="0" err="1" smtClean="0"/>
              <a:t>орли</a:t>
            </a:r>
            <a:r>
              <a:rPr lang="ru-RU" sz="1800" dirty="0" smtClean="0"/>
              <a:t>…</a:t>
            </a:r>
            <a:r>
              <a:rPr lang="ru-RU" sz="1800" dirty="0" err="1" smtClean="0"/>
              <a:t>ый</a:t>
            </a:r>
            <a:r>
              <a:rPr lang="ru-RU" sz="1800" dirty="0" smtClean="0"/>
              <a:t>, </a:t>
            </a:r>
            <a:r>
              <a:rPr lang="ru-RU" sz="1800" dirty="0" err="1" smtClean="0"/>
              <a:t>восторже</a:t>
            </a:r>
            <a:r>
              <a:rPr lang="ru-RU" sz="1800" dirty="0" smtClean="0"/>
              <a:t>…</a:t>
            </a:r>
            <a:r>
              <a:rPr lang="ru-RU" sz="1800" dirty="0" err="1" smtClean="0"/>
              <a:t>ый</a:t>
            </a:r>
            <a:r>
              <a:rPr lang="ru-RU" sz="1800" dirty="0" smtClean="0"/>
              <a:t>, </a:t>
            </a:r>
            <a:r>
              <a:rPr lang="ru-RU" sz="1800" dirty="0" err="1" smtClean="0"/>
              <a:t>овся</a:t>
            </a:r>
            <a:r>
              <a:rPr lang="ru-RU" sz="1800" dirty="0" smtClean="0"/>
              <a:t>…</a:t>
            </a:r>
            <a:r>
              <a:rPr lang="ru-RU" sz="1800" dirty="0" err="1" smtClean="0"/>
              <a:t>ый</a:t>
            </a:r>
            <a:r>
              <a:rPr lang="ru-RU" sz="1800" dirty="0" smtClean="0"/>
              <a:t>, шерстя..ой, обеде..</a:t>
            </a:r>
            <a:r>
              <a:rPr lang="ru-RU" sz="1800" dirty="0" err="1" smtClean="0"/>
              <a:t>ый</a:t>
            </a:r>
            <a:r>
              <a:rPr lang="ru-RU" sz="1800" dirty="0" smtClean="0"/>
              <a:t>, </a:t>
            </a:r>
            <a:r>
              <a:rPr lang="ru-RU" sz="1800" dirty="0" err="1" smtClean="0"/>
              <a:t>оловя</a:t>
            </a:r>
            <a:r>
              <a:rPr lang="ru-RU" sz="1800" dirty="0" smtClean="0"/>
              <a:t>..</a:t>
            </a:r>
            <a:r>
              <a:rPr lang="ru-RU" sz="1800" dirty="0" err="1" smtClean="0"/>
              <a:t>ый</a:t>
            </a:r>
            <a:r>
              <a:rPr lang="ru-RU" sz="1800" dirty="0" smtClean="0"/>
              <a:t>, кожа..</a:t>
            </a:r>
            <a:r>
              <a:rPr lang="ru-RU" sz="1800" dirty="0" err="1" smtClean="0"/>
              <a:t>ый</a:t>
            </a:r>
            <a:r>
              <a:rPr lang="ru-RU" sz="1800" dirty="0" smtClean="0"/>
              <a:t>, звери…</a:t>
            </a:r>
            <a:r>
              <a:rPr lang="ru-RU" sz="1800" dirty="0" err="1" smtClean="0"/>
              <a:t>ый</a:t>
            </a:r>
            <a:r>
              <a:rPr lang="ru-RU" sz="1800" dirty="0" smtClean="0"/>
              <a:t>, </a:t>
            </a:r>
            <a:r>
              <a:rPr lang="ru-RU" sz="1800" dirty="0" err="1" smtClean="0"/>
              <a:t>торфя</a:t>
            </a:r>
            <a:r>
              <a:rPr lang="ru-RU" sz="1800" dirty="0" smtClean="0"/>
              <a:t>…ой, </a:t>
            </a:r>
            <a:r>
              <a:rPr lang="ru-RU" sz="1800" dirty="0" err="1" smtClean="0"/>
              <a:t>экскурсио</a:t>
            </a:r>
            <a:r>
              <a:rPr lang="ru-RU" sz="1800" dirty="0" smtClean="0"/>
              <a:t>…</a:t>
            </a:r>
            <a:r>
              <a:rPr lang="ru-RU" sz="1800" dirty="0" err="1" smtClean="0"/>
              <a:t>ый</a:t>
            </a:r>
            <a:r>
              <a:rPr lang="ru-RU" sz="1800" dirty="0" smtClean="0"/>
              <a:t>, письме…</a:t>
            </a:r>
            <a:r>
              <a:rPr lang="ru-RU" sz="1800" dirty="0" err="1" smtClean="0"/>
              <a:t>ый</a:t>
            </a:r>
            <a:r>
              <a:rPr lang="ru-RU" sz="1800" dirty="0" smtClean="0"/>
              <a:t>, стекля…</a:t>
            </a:r>
            <a:r>
              <a:rPr lang="ru-RU" sz="1800" dirty="0" err="1" smtClean="0"/>
              <a:t>ый</a:t>
            </a:r>
            <a:r>
              <a:rPr lang="ru-RU" sz="1800" dirty="0" smtClean="0"/>
              <a:t>, </a:t>
            </a:r>
            <a:r>
              <a:rPr lang="ru-RU" sz="1800" dirty="0" err="1" smtClean="0"/>
              <a:t>авиацио</a:t>
            </a:r>
            <a:r>
              <a:rPr lang="ru-RU" sz="1800" dirty="0" smtClean="0"/>
              <a:t>…</a:t>
            </a:r>
            <a:r>
              <a:rPr lang="ru-RU" sz="1800" dirty="0" err="1" smtClean="0"/>
              <a:t>ый</a:t>
            </a:r>
            <a:r>
              <a:rPr lang="ru-RU" sz="1800" dirty="0" smtClean="0"/>
              <a:t>, </a:t>
            </a:r>
            <a:r>
              <a:rPr lang="ru-RU" sz="1800" dirty="0" err="1" smtClean="0"/>
              <a:t>песча</a:t>
            </a:r>
            <a:r>
              <a:rPr lang="ru-RU" sz="1800" dirty="0" smtClean="0"/>
              <a:t>…</a:t>
            </a:r>
            <a:r>
              <a:rPr lang="ru-RU" sz="1800" dirty="0" err="1" smtClean="0"/>
              <a:t>ый</a:t>
            </a:r>
            <a:r>
              <a:rPr lang="ru-RU" sz="1800" dirty="0" smtClean="0"/>
              <a:t>, костя…ой, </a:t>
            </a:r>
            <a:r>
              <a:rPr lang="ru-RU" sz="1800" dirty="0" err="1" smtClean="0"/>
              <a:t>обыкнове</a:t>
            </a:r>
            <a:r>
              <a:rPr lang="ru-RU" sz="1800" dirty="0" smtClean="0"/>
              <a:t>…</a:t>
            </a:r>
            <a:r>
              <a:rPr lang="ru-RU" sz="1800" dirty="0" err="1" smtClean="0"/>
              <a:t>ый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2571744"/>
          <a:ext cx="7072362" cy="398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6181"/>
                <a:gridCol w="3536181"/>
              </a:tblGrid>
              <a:tr h="353062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НН</a:t>
                      </a:r>
                      <a:endParaRPr lang="ru-RU" dirty="0"/>
                    </a:p>
                  </a:txBody>
                  <a:tcPr/>
                </a:tc>
              </a:tr>
              <a:tr h="3248998">
                <a:tc>
                  <a:txBody>
                    <a:bodyPr/>
                    <a:lstStyle/>
                    <a:p>
                      <a:r>
                        <a:rPr lang="ru-RU" dirty="0" smtClean="0"/>
                        <a:t>Орл</a:t>
                      </a:r>
                      <a:r>
                        <a:rPr lang="ru-RU" u="sng" dirty="0" smtClean="0">
                          <a:solidFill>
                            <a:srgbClr val="00B0F0"/>
                          </a:solidFill>
                        </a:rPr>
                        <a:t>ин</a:t>
                      </a:r>
                      <a:r>
                        <a:rPr lang="ru-RU" dirty="0" smtClean="0"/>
                        <a:t>ый</a:t>
                      </a:r>
                    </a:p>
                    <a:p>
                      <a:r>
                        <a:rPr lang="ru-RU" dirty="0" smtClean="0"/>
                        <a:t>Овс</a:t>
                      </a:r>
                      <a:r>
                        <a:rPr lang="ru-RU" u="sng" dirty="0" smtClean="0">
                          <a:solidFill>
                            <a:srgbClr val="00B0F0"/>
                          </a:solidFill>
                        </a:rPr>
                        <a:t>ян</a:t>
                      </a:r>
                      <a:r>
                        <a:rPr lang="ru-RU" dirty="0" smtClean="0"/>
                        <a:t>ый</a:t>
                      </a:r>
                    </a:p>
                    <a:p>
                      <a:r>
                        <a:rPr lang="ru-RU" dirty="0" smtClean="0"/>
                        <a:t>Звер</a:t>
                      </a:r>
                      <a:r>
                        <a:rPr lang="ru-RU" u="sng" dirty="0" smtClean="0">
                          <a:solidFill>
                            <a:srgbClr val="00B0F0"/>
                          </a:solidFill>
                        </a:rPr>
                        <a:t>ин</a:t>
                      </a:r>
                      <a:r>
                        <a:rPr lang="ru-RU" dirty="0" smtClean="0"/>
                        <a:t>ый                                                                                           </a:t>
                      </a:r>
                    </a:p>
                    <a:p>
                      <a:r>
                        <a:rPr lang="ru-RU" dirty="0" smtClean="0"/>
                        <a:t>Шерст</a:t>
                      </a:r>
                      <a:r>
                        <a:rPr lang="ru-RU" u="sng" dirty="0" smtClean="0">
                          <a:solidFill>
                            <a:srgbClr val="00B0F0"/>
                          </a:solidFill>
                        </a:rPr>
                        <a:t>ян</a:t>
                      </a:r>
                      <a:r>
                        <a:rPr lang="ru-RU" dirty="0" smtClean="0"/>
                        <a:t>ой                                                                                         </a:t>
                      </a:r>
                      <a:r>
                        <a:rPr lang="ru-RU" baseline="0" dirty="0" smtClean="0"/>
                        <a:t>                                   </a:t>
                      </a:r>
                      <a:r>
                        <a:rPr lang="ru-RU" dirty="0" smtClean="0"/>
                        <a:t>Кож</a:t>
                      </a:r>
                      <a:r>
                        <a:rPr lang="ru-RU" u="sng" dirty="0" smtClean="0">
                          <a:solidFill>
                            <a:srgbClr val="00B0F0"/>
                          </a:solidFill>
                        </a:rPr>
                        <a:t>ан</a:t>
                      </a:r>
                      <a:r>
                        <a:rPr lang="ru-RU" dirty="0" smtClean="0"/>
                        <a:t>ый                                                                                      </a:t>
                      </a:r>
                    </a:p>
                    <a:p>
                      <a:r>
                        <a:rPr lang="ru-RU" dirty="0" smtClean="0"/>
                        <a:t> Торф</a:t>
                      </a:r>
                      <a:r>
                        <a:rPr lang="ru-RU" u="sng" dirty="0" smtClean="0">
                          <a:solidFill>
                            <a:srgbClr val="00B0F0"/>
                          </a:solidFill>
                        </a:rPr>
                        <a:t>ян</a:t>
                      </a:r>
                      <a:r>
                        <a:rPr lang="ru-RU" dirty="0" smtClean="0"/>
                        <a:t>ой                                                                                       </a:t>
                      </a:r>
                    </a:p>
                    <a:p>
                      <a:r>
                        <a:rPr lang="ru-RU" dirty="0" smtClean="0"/>
                        <a:t> Песч</a:t>
                      </a:r>
                      <a:r>
                        <a:rPr lang="ru-RU" u="sng" dirty="0" smtClean="0">
                          <a:solidFill>
                            <a:srgbClr val="00B0F0"/>
                          </a:solidFill>
                        </a:rPr>
                        <a:t>ан</a:t>
                      </a:r>
                      <a:r>
                        <a:rPr lang="ru-RU" dirty="0" smtClean="0"/>
                        <a:t>ый                                                                                   </a:t>
                      </a:r>
                    </a:p>
                    <a:p>
                      <a:r>
                        <a:rPr lang="ru-RU" dirty="0" smtClean="0"/>
                        <a:t>                                                                                                   </a:t>
                      </a:r>
                    </a:p>
                    <a:p>
                      <a:r>
                        <a:rPr lang="ru-RU" dirty="0" smtClean="0"/>
                        <a:t>                                                                               </a:t>
                      </a:r>
                    </a:p>
                    <a:p>
                      <a:pPr>
                        <a:buNone/>
                      </a:pPr>
                      <a:r>
                        <a:rPr lang="ru-RU" dirty="0" smtClean="0"/>
                        <a:t>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Обед</a:t>
                      </a:r>
                      <a:r>
                        <a:rPr lang="ru-RU" sz="1800" u="sng" dirty="0" smtClean="0">
                          <a:solidFill>
                            <a:srgbClr val="00B0F0"/>
                          </a:solidFill>
                        </a:rPr>
                        <a:t>енн</a:t>
                      </a:r>
                      <a:r>
                        <a:rPr lang="ru-RU" sz="1800" dirty="0" smtClean="0"/>
                        <a:t>ый</a:t>
                      </a:r>
                    </a:p>
                    <a:p>
                      <a:r>
                        <a:rPr lang="ru-RU" sz="1800" dirty="0" smtClean="0"/>
                        <a:t>Восторж</a:t>
                      </a:r>
                      <a:r>
                        <a:rPr lang="ru-RU" sz="1800" u="sng" dirty="0" smtClean="0">
                          <a:solidFill>
                            <a:srgbClr val="00B0F0"/>
                          </a:solidFill>
                        </a:rPr>
                        <a:t>енн</a:t>
                      </a:r>
                      <a:r>
                        <a:rPr lang="ru-RU" sz="1800" dirty="0" smtClean="0"/>
                        <a:t>ый </a:t>
                      </a:r>
                    </a:p>
                    <a:p>
                      <a:r>
                        <a:rPr lang="ru-RU" sz="1800" dirty="0" smtClean="0"/>
                        <a:t>Олов</a:t>
                      </a:r>
                      <a:r>
                        <a:rPr lang="ru-RU" sz="1800" u="sng" dirty="0" smtClean="0">
                          <a:solidFill>
                            <a:srgbClr val="00B0F0"/>
                          </a:solidFill>
                        </a:rPr>
                        <a:t>янн</a:t>
                      </a:r>
                      <a:r>
                        <a:rPr lang="ru-RU" sz="1800" dirty="0" smtClean="0"/>
                        <a:t>ый</a:t>
                      </a:r>
                    </a:p>
                    <a:p>
                      <a:r>
                        <a:rPr lang="ru-RU" sz="1800" dirty="0" smtClean="0"/>
                        <a:t>Письм</a:t>
                      </a:r>
                      <a:r>
                        <a:rPr lang="ru-RU" sz="1800" u="sng" dirty="0" smtClean="0">
                          <a:solidFill>
                            <a:srgbClr val="00B0F0"/>
                          </a:solidFill>
                        </a:rPr>
                        <a:t>енн</a:t>
                      </a:r>
                      <a:r>
                        <a:rPr lang="ru-RU" sz="1800" dirty="0" smtClean="0"/>
                        <a:t>ый </a:t>
                      </a:r>
                    </a:p>
                    <a:p>
                      <a:r>
                        <a:rPr lang="ru-RU" sz="1800" dirty="0" smtClean="0"/>
                        <a:t>Стекл</a:t>
                      </a:r>
                      <a:r>
                        <a:rPr lang="ru-RU" sz="1800" u="sng" dirty="0" smtClean="0">
                          <a:solidFill>
                            <a:srgbClr val="00B0F0"/>
                          </a:solidFill>
                        </a:rPr>
                        <a:t>янн</a:t>
                      </a:r>
                      <a:r>
                        <a:rPr lang="ru-RU" sz="1800" dirty="0" smtClean="0"/>
                        <a:t>ый</a:t>
                      </a:r>
                    </a:p>
                    <a:p>
                      <a:r>
                        <a:rPr lang="ru-RU" sz="1800" dirty="0" smtClean="0"/>
                        <a:t>Авиаци</a:t>
                      </a:r>
                      <a:r>
                        <a:rPr lang="ru-RU" sz="1800" u="sng" dirty="0" smtClean="0">
                          <a:solidFill>
                            <a:srgbClr val="00B0F0"/>
                          </a:solidFill>
                        </a:rPr>
                        <a:t>онн</a:t>
                      </a:r>
                      <a:r>
                        <a:rPr lang="ru-RU" sz="1800" dirty="0" smtClean="0"/>
                        <a:t>ый</a:t>
                      </a:r>
                    </a:p>
                    <a:p>
                      <a:r>
                        <a:rPr lang="ru-RU" sz="1800" dirty="0" smtClean="0"/>
                        <a:t>Обыкнов</a:t>
                      </a:r>
                      <a:r>
                        <a:rPr lang="ru-RU" sz="1800" u="sng" dirty="0" smtClean="0">
                          <a:solidFill>
                            <a:srgbClr val="00B0F0"/>
                          </a:solidFill>
                        </a:rPr>
                        <a:t>енн</a:t>
                      </a:r>
                      <a:r>
                        <a:rPr lang="ru-RU" sz="1800" dirty="0" smtClean="0"/>
                        <a:t>ый </a:t>
                      </a:r>
                    </a:p>
                    <a:p>
                      <a:r>
                        <a:rPr lang="ru-RU" sz="1800" dirty="0" smtClean="0"/>
                        <a:t>Революци</a:t>
                      </a:r>
                      <a:r>
                        <a:rPr lang="ru-RU" sz="1800" u="sng" dirty="0" smtClean="0">
                          <a:solidFill>
                            <a:srgbClr val="00B0F0"/>
                          </a:solidFill>
                        </a:rPr>
                        <a:t>онн</a:t>
                      </a:r>
                      <a:r>
                        <a:rPr lang="ru-RU" sz="1800" dirty="0" smtClean="0"/>
                        <a:t>ый </a:t>
                      </a:r>
                    </a:p>
                    <a:p>
                      <a:r>
                        <a:rPr lang="ru-RU" sz="1800" dirty="0" smtClean="0"/>
                        <a:t>Обед</a:t>
                      </a:r>
                      <a:r>
                        <a:rPr lang="ru-RU" sz="1800" u="sng" dirty="0" smtClean="0">
                          <a:solidFill>
                            <a:srgbClr val="00B0F0"/>
                          </a:solidFill>
                        </a:rPr>
                        <a:t>енн</a:t>
                      </a:r>
                      <a:r>
                        <a:rPr lang="ru-RU" sz="1800" dirty="0" smtClean="0"/>
                        <a:t>ый</a:t>
                      </a:r>
                      <a:r>
                        <a:rPr lang="ru-RU" sz="1800" baseline="0" dirty="0" smtClean="0"/>
                        <a:t> </a:t>
                      </a:r>
                    </a:p>
                    <a:p>
                      <a:r>
                        <a:rPr lang="ru-RU" sz="1800" dirty="0" smtClean="0"/>
                        <a:t>Дерев</a:t>
                      </a:r>
                      <a:r>
                        <a:rPr lang="ru-RU" sz="1800" u="sng" dirty="0" smtClean="0">
                          <a:solidFill>
                            <a:srgbClr val="00B0F0"/>
                          </a:solidFill>
                        </a:rPr>
                        <a:t>янн</a:t>
                      </a:r>
                      <a:r>
                        <a:rPr lang="ru-RU" sz="1800" dirty="0" smtClean="0"/>
                        <a:t>ый </a:t>
                      </a:r>
                    </a:p>
                    <a:p>
                      <a:r>
                        <a:rPr lang="ru-RU" sz="1800" dirty="0" smtClean="0"/>
                        <a:t>Экскурси</a:t>
                      </a:r>
                      <a:r>
                        <a:rPr lang="ru-RU" sz="1800" u="sng" dirty="0" smtClean="0">
                          <a:solidFill>
                            <a:srgbClr val="00B0F0"/>
                          </a:solidFill>
                        </a:rPr>
                        <a:t>онн</a:t>
                      </a:r>
                      <a:r>
                        <a:rPr lang="ru-RU" sz="1800" dirty="0" smtClean="0"/>
                        <a:t>ый</a:t>
                      </a:r>
                      <a:endParaRPr lang="ru-RU" sz="1800" dirty="0"/>
                    </a:p>
                  </a:txBody>
                  <a:tcPr/>
                </a:tc>
              </a:tr>
              <a:tr h="3530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30375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Объясни написание пропущенных букв.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Стоит ветре…</a:t>
            </a:r>
            <a:r>
              <a:rPr lang="ru-RU" sz="2000" dirty="0" err="1" smtClean="0">
                <a:solidFill>
                  <a:srgbClr val="0070C0"/>
                </a:solidFill>
              </a:rPr>
              <a:t>ая</a:t>
            </a:r>
            <a:r>
              <a:rPr lang="ru-RU" sz="2000" dirty="0" smtClean="0">
                <a:solidFill>
                  <a:srgbClr val="0070C0"/>
                </a:solidFill>
              </a:rPr>
              <a:t> погода.</a:t>
            </a:r>
          </a:p>
          <a:p>
            <a:r>
              <a:rPr lang="ru-RU" sz="2000" dirty="0" err="1" smtClean="0">
                <a:solidFill>
                  <a:srgbClr val="0070C0"/>
                </a:solidFill>
              </a:rPr>
              <a:t>Ледя</a:t>
            </a:r>
            <a:r>
              <a:rPr lang="ru-RU" sz="2000" dirty="0" smtClean="0">
                <a:solidFill>
                  <a:srgbClr val="0070C0"/>
                </a:solidFill>
              </a:rPr>
              <a:t>…ой ветер проносится над головой.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Как за </a:t>
            </a:r>
            <a:r>
              <a:rPr lang="ru-RU" sz="2000" dirty="0" err="1" smtClean="0">
                <a:solidFill>
                  <a:srgbClr val="0070C0"/>
                </a:solidFill>
              </a:rPr>
              <a:t>каме</a:t>
            </a:r>
            <a:r>
              <a:rPr lang="ru-RU" sz="2000" dirty="0" smtClean="0">
                <a:solidFill>
                  <a:srgbClr val="0070C0"/>
                </a:solidFill>
              </a:rPr>
              <a:t>..ой стеной.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Тот </a:t>
            </a:r>
            <a:r>
              <a:rPr lang="ru-RU" sz="2000" dirty="0" err="1" smtClean="0">
                <a:solidFill>
                  <a:srgbClr val="0070C0"/>
                </a:solidFill>
              </a:rPr>
              <a:t>исти</a:t>
            </a:r>
            <a:r>
              <a:rPr lang="ru-RU" sz="2000" dirty="0" smtClean="0">
                <a:solidFill>
                  <a:srgbClr val="0070C0"/>
                </a:solidFill>
              </a:rPr>
              <a:t>…</a:t>
            </a:r>
            <a:r>
              <a:rPr lang="ru-RU" sz="2000" dirty="0" err="1" smtClean="0">
                <a:solidFill>
                  <a:srgbClr val="0070C0"/>
                </a:solidFill>
              </a:rPr>
              <a:t>ый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друг,кто</a:t>
            </a:r>
            <a:r>
              <a:rPr lang="ru-RU" sz="2000" dirty="0" smtClean="0">
                <a:solidFill>
                  <a:srgbClr val="0070C0"/>
                </a:solidFill>
              </a:rPr>
              <a:t> честен и прям.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Я почувствовал пря…</a:t>
            </a:r>
            <a:r>
              <a:rPr lang="ru-RU" sz="2000" dirty="0" err="1" smtClean="0">
                <a:solidFill>
                  <a:srgbClr val="0070C0"/>
                </a:solidFill>
              </a:rPr>
              <a:t>ый</a:t>
            </a:r>
            <a:r>
              <a:rPr lang="ru-RU" sz="2000" dirty="0" smtClean="0">
                <a:solidFill>
                  <a:srgbClr val="0070C0"/>
                </a:solidFill>
              </a:rPr>
              <a:t> запах.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Старшина  Понамарев сидел на земля…</a:t>
            </a:r>
            <a:r>
              <a:rPr lang="ru-RU" sz="2000" dirty="0" err="1" smtClean="0">
                <a:solidFill>
                  <a:srgbClr val="0070C0"/>
                </a:solidFill>
              </a:rPr>
              <a:t>ом</a:t>
            </a:r>
            <a:r>
              <a:rPr lang="ru-RU" sz="2000" dirty="0" smtClean="0">
                <a:solidFill>
                  <a:srgbClr val="0070C0"/>
                </a:solidFill>
              </a:rPr>
              <a:t> полу.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Тает в небе журавли…</a:t>
            </a:r>
            <a:r>
              <a:rPr lang="ru-RU" sz="2000" dirty="0" err="1" smtClean="0">
                <a:solidFill>
                  <a:srgbClr val="0070C0"/>
                </a:solidFill>
              </a:rPr>
              <a:t>ый</a:t>
            </a:r>
            <a:r>
              <a:rPr lang="ru-RU" sz="2000" dirty="0" smtClean="0">
                <a:solidFill>
                  <a:srgbClr val="0070C0"/>
                </a:solidFill>
              </a:rPr>
              <a:t> крик.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Роняет лес багря…</a:t>
            </a:r>
            <a:r>
              <a:rPr lang="ru-RU" sz="2000" dirty="0" err="1" smtClean="0">
                <a:solidFill>
                  <a:srgbClr val="0070C0"/>
                </a:solidFill>
              </a:rPr>
              <a:t>ый</a:t>
            </a:r>
            <a:r>
              <a:rPr lang="ru-RU" sz="2000" dirty="0" smtClean="0">
                <a:solidFill>
                  <a:srgbClr val="0070C0"/>
                </a:solidFill>
              </a:rPr>
              <a:t> свой убор.</a:t>
            </a: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Ветреная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Ледяной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Каменной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Истинный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Пряный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Земляном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Журавлиный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Багряный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029" name="Picture 5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14488"/>
            <a:ext cx="1806854" cy="1578254"/>
          </a:xfrm>
          <a:prstGeom prst="rect">
            <a:avLst/>
          </a:prstGeom>
          <a:noFill/>
        </p:spPr>
      </p:pic>
      <p:pic>
        <p:nvPicPr>
          <p:cNvPr id="1030" name="Picture 6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429132"/>
            <a:ext cx="1827886" cy="1823314"/>
          </a:xfrm>
          <a:prstGeom prst="rect">
            <a:avLst/>
          </a:prstGeom>
          <a:noFill/>
        </p:spPr>
      </p:pic>
      <p:pic>
        <p:nvPicPr>
          <p:cNvPr id="1033" name="Picture 9" descr="C:\Program Files\Microsoft Office\MEDIA\CAGCAT10\j033511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857628"/>
            <a:ext cx="1285884" cy="128588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5333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7C80"/>
                </a:solidFill>
              </a:rPr>
              <a:t>Проверь себя</a:t>
            </a:r>
            <a:endParaRPr lang="ru-RU" dirty="0">
              <a:solidFill>
                <a:srgbClr val="FF7C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err="1" smtClean="0">
                <a:solidFill>
                  <a:srgbClr val="FF9900"/>
                </a:solidFill>
              </a:rPr>
              <a:t>Чугу</a:t>
            </a:r>
            <a:r>
              <a:rPr lang="ru-RU" sz="2000" dirty="0" smtClean="0">
                <a:solidFill>
                  <a:srgbClr val="FF9900"/>
                </a:solidFill>
              </a:rPr>
              <a:t>…</a:t>
            </a:r>
            <a:r>
              <a:rPr lang="ru-RU" sz="2000" dirty="0" err="1" smtClean="0">
                <a:solidFill>
                  <a:srgbClr val="FF9900"/>
                </a:solidFill>
              </a:rPr>
              <a:t>ая</a:t>
            </a:r>
            <a:r>
              <a:rPr lang="ru-RU" sz="2000" dirty="0" smtClean="0">
                <a:solidFill>
                  <a:srgbClr val="FF9900"/>
                </a:solidFill>
              </a:rPr>
              <a:t> решетка.</a:t>
            </a:r>
          </a:p>
          <a:p>
            <a:r>
              <a:rPr lang="ru-RU" sz="2000" dirty="0" smtClean="0">
                <a:solidFill>
                  <a:srgbClr val="FF9900"/>
                </a:solidFill>
              </a:rPr>
              <a:t>Ветре..</a:t>
            </a:r>
            <a:r>
              <a:rPr lang="ru-RU" sz="2000" dirty="0" err="1" smtClean="0">
                <a:solidFill>
                  <a:srgbClr val="FF9900"/>
                </a:solidFill>
              </a:rPr>
              <a:t>ый</a:t>
            </a:r>
            <a:r>
              <a:rPr lang="ru-RU" sz="2000" dirty="0" smtClean="0">
                <a:solidFill>
                  <a:srgbClr val="FF9900"/>
                </a:solidFill>
              </a:rPr>
              <a:t> день.</a:t>
            </a:r>
          </a:p>
          <a:p>
            <a:r>
              <a:rPr lang="ru-RU" sz="2000" dirty="0" smtClean="0">
                <a:solidFill>
                  <a:srgbClr val="FF9900"/>
                </a:solidFill>
              </a:rPr>
              <a:t>Багря…</a:t>
            </a:r>
            <a:r>
              <a:rPr lang="ru-RU" sz="2000" dirty="0" err="1" smtClean="0">
                <a:solidFill>
                  <a:srgbClr val="FF9900"/>
                </a:solidFill>
              </a:rPr>
              <a:t>ые</a:t>
            </a:r>
            <a:r>
              <a:rPr lang="ru-RU" sz="2000" dirty="0" smtClean="0">
                <a:solidFill>
                  <a:srgbClr val="FF9900"/>
                </a:solidFill>
              </a:rPr>
              <a:t> закаты.</a:t>
            </a:r>
          </a:p>
          <a:p>
            <a:r>
              <a:rPr lang="ru-RU" sz="2000" dirty="0" smtClean="0">
                <a:solidFill>
                  <a:srgbClr val="FF9900"/>
                </a:solidFill>
              </a:rPr>
              <a:t>Гуси…</a:t>
            </a:r>
            <a:r>
              <a:rPr lang="ru-RU" sz="2000" dirty="0" err="1" smtClean="0">
                <a:solidFill>
                  <a:srgbClr val="FF9900"/>
                </a:solidFill>
              </a:rPr>
              <a:t>ые</a:t>
            </a:r>
            <a:r>
              <a:rPr lang="ru-RU" sz="2000" dirty="0" smtClean="0">
                <a:solidFill>
                  <a:srgbClr val="FF9900"/>
                </a:solidFill>
              </a:rPr>
              <a:t> лапки</a:t>
            </a:r>
          </a:p>
          <a:p>
            <a:r>
              <a:rPr lang="ru-RU" sz="2000" dirty="0" smtClean="0">
                <a:solidFill>
                  <a:srgbClr val="FF9900"/>
                </a:solidFill>
              </a:rPr>
              <a:t>Маши…</a:t>
            </a:r>
            <a:r>
              <a:rPr lang="ru-RU" sz="2000" dirty="0" err="1" smtClean="0">
                <a:solidFill>
                  <a:srgbClr val="FF9900"/>
                </a:solidFill>
              </a:rPr>
              <a:t>ое</a:t>
            </a:r>
            <a:r>
              <a:rPr lang="ru-RU" sz="2000" dirty="0" smtClean="0">
                <a:solidFill>
                  <a:srgbClr val="FF9900"/>
                </a:solidFill>
              </a:rPr>
              <a:t> отделение.</a:t>
            </a:r>
          </a:p>
          <a:p>
            <a:r>
              <a:rPr lang="ru-RU" sz="2000" dirty="0" err="1" smtClean="0">
                <a:solidFill>
                  <a:srgbClr val="FF9900"/>
                </a:solidFill>
              </a:rPr>
              <a:t>Болезне</a:t>
            </a:r>
            <a:r>
              <a:rPr lang="ru-RU" sz="2000" dirty="0" smtClean="0">
                <a:solidFill>
                  <a:srgbClr val="FF9900"/>
                </a:solidFill>
              </a:rPr>
              <a:t>…</a:t>
            </a:r>
            <a:r>
              <a:rPr lang="ru-RU" sz="2000" dirty="0" err="1" smtClean="0">
                <a:solidFill>
                  <a:srgbClr val="FF9900"/>
                </a:solidFill>
              </a:rPr>
              <a:t>ое</a:t>
            </a:r>
            <a:r>
              <a:rPr lang="ru-RU" sz="2000" dirty="0" smtClean="0">
                <a:solidFill>
                  <a:srgbClr val="FF9900"/>
                </a:solidFill>
              </a:rPr>
              <a:t> чувство.</a:t>
            </a:r>
          </a:p>
          <a:p>
            <a:r>
              <a:rPr lang="ru-RU" sz="2000" dirty="0" err="1" smtClean="0">
                <a:solidFill>
                  <a:srgbClr val="FF9900"/>
                </a:solidFill>
              </a:rPr>
              <a:t>Дикови</a:t>
            </a:r>
            <a:r>
              <a:rPr lang="ru-RU" sz="2000" dirty="0" smtClean="0">
                <a:solidFill>
                  <a:srgbClr val="FF9900"/>
                </a:solidFill>
              </a:rPr>
              <a:t>…</a:t>
            </a:r>
            <a:r>
              <a:rPr lang="ru-RU" sz="2000" dirty="0" err="1" smtClean="0">
                <a:solidFill>
                  <a:srgbClr val="FF9900"/>
                </a:solidFill>
              </a:rPr>
              <a:t>ое</a:t>
            </a:r>
            <a:r>
              <a:rPr lang="ru-RU" sz="2000" dirty="0" smtClean="0">
                <a:solidFill>
                  <a:srgbClr val="FF9900"/>
                </a:solidFill>
              </a:rPr>
              <a:t> прои</a:t>
            </a:r>
            <a:r>
              <a:rPr lang="ru-RU" sz="2000" dirty="0" smtClean="0">
                <a:solidFill>
                  <a:srgbClr val="FF9900"/>
                </a:solidFill>
              </a:rPr>
              <a:t>сшествие</a:t>
            </a:r>
            <a:endParaRPr lang="ru-RU" sz="2000" dirty="0" smtClean="0">
              <a:solidFill>
                <a:srgbClr val="FF9900"/>
              </a:solidFill>
            </a:endParaRPr>
          </a:p>
          <a:p>
            <a:r>
              <a:rPr lang="ru-RU" sz="2000" dirty="0" smtClean="0">
                <a:solidFill>
                  <a:srgbClr val="FF9900"/>
                </a:solidFill>
              </a:rPr>
              <a:t>Стари…</a:t>
            </a:r>
            <a:r>
              <a:rPr lang="ru-RU" sz="2000" dirty="0" err="1" smtClean="0">
                <a:solidFill>
                  <a:srgbClr val="FF9900"/>
                </a:solidFill>
              </a:rPr>
              <a:t>ые</a:t>
            </a:r>
            <a:r>
              <a:rPr lang="ru-RU" sz="2000" dirty="0" smtClean="0">
                <a:solidFill>
                  <a:srgbClr val="FF9900"/>
                </a:solidFill>
              </a:rPr>
              <a:t> часы.</a:t>
            </a:r>
          </a:p>
          <a:p>
            <a:r>
              <a:rPr lang="ru-RU" sz="2000" dirty="0" smtClean="0">
                <a:solidFill>
                  <a:srgbClr val="FF9900"/>
                </a:solidFill>
              </a:rPr>
              <a:t>Ю..</a:t>
            </a:r>
            <a:r>
              <a:rPr lang="ru-RU" sz="2000" dirty="0" err="1" smtClean="0">
                <a:solidFill>
                  <a:srgbClr val="FF9900"/>
                </a:solidFill>
              </a:rPr>
              <a:t>ое</a:t>
            </a:r>
            <a:r>
              <a:rPr lang="ru-RU" sz="2000" dirty="0" smtClean="0">
                <a:solidFill>
                  <a:srgbClr val="FF9900"/>
                </a:solidFill>
              </a:rPr>
              <a:t> лицо.</a:t>
            </a:r>
          </a:p>
          <a:p>
            <a:r>
              <a:rPr lang="ru-RU" sz="2000" dirty="0" err="1" smtClean="0">
                <a:solidFill>
                  <a:srgbClr val="FF9900"/>
                </a:solidFill>
              </a:rPr>
              <a:t>Ледя</a:t>
            </a:r>
            <a:r>
              <a:rPr lang="ru-RU" sz="2000" dirty="0" smtClean="0">
                <a:solidFill>
                  <a:srgbClr val="FF9900"/>
                </a:solidFill>
              </a:rPr>
              <a:t>…</a:t>
            </a:r>
            <a:r>
              <a:rPr lang="ru-RU" sz="2000" dirty="0" err="1" smtClean="0">
                <a:solidFill>
                  <a:srgbClr val="FF9900"/>
                </a:solidFill>
              </a:rPr>
              <a:t>ая</a:t>
            </a:r>
            <a:r>
              <a:rPr lang="ru-RU" sz="2000" dirty="0" smtClean="0">
                <a:solidFill>
                  <a:srgbClr val="FF9900"/>
                </a:solidFill>
              </a:rPr>
              <a:t> гора.</a:t>
            </a:r>
          </a:p>
          <a:p>
            <a:r>
              <a:rPr lang="ru-RU" sz="2000" dirty="0" err="1" smtClean="0">
                <a:solidFill>
                  <a:srgbClr val="FF9900"/>
                </a:solidFill>
              </a:rPr>
              <a:t>Петуши</a:t>
            </a:r>
            <a:r>
              <a:rPr lang="ru-RU" sz="2000" dirty="0" smtClean="0">
                <a:solidFill>
                  <a:srgbClr val="FF9900"/>
                </a:solidFill>
              </a:rPr>
              <a:t>…</a:t>
            </a:r>
            <a:r>
              <a:rPr lang="ru-RU" sz="2000" dirty="0" err="1" smtClean="0">
                <a:solidFill>
                  <a:srgbClr val="FF9900"/>
                </a:solidFill>
              </a:rPr>
              <a:t>ые</a:t>
            </a:r>
            <a:r>
              <a:rPr lang="ru-RU" sz="2000" dirty="0" smtClean="0">
                <a:solidFill>
                  <a:srgbClr val="FF9900"/>
                </a:solidFill>
              </a:rPr>
              <a:t> бои.</a:t>
            </a:r>
          </a:p>
          <a:p>
            <a:r>
              <a:rPr lang="ru-RU" sz="2000" dirty="0" err="1" smtClean="0">
                <a:solidFill>
                  <a:srgbClr val="FF9900"/>
                </a:solidFill>
              </a:rPr>
              <a:t>Жестя</a:t>
            </a:r>
            <a:r>
              <a:rPr lang="ru-RU" sz="2000" dirty="0" smtClean="0">
                <a:solidFill>
                  <a:srgbClr val="FF9900"/>
                </a:solidFill>
              </a:rPr>
              <a:t>…</a:t>
            </a:r>
            <a:r>
              <a:rPr lang="ru-RU" sz="2000" dirty="0" err="1" smtClean="0">
                <a:solidFill>
                  <a:srgbClr val="FF9900"/>
                </a:solidFill>
              </a:rPr>
              <a:t>ая</a:t>
            </a:r>
            <a:r>
              <a:rPr lang="ru-RU" sz="2000" dirty="0" smtClean="0">
                <a:solidFill>
                  <a:srgbClr val="FF9900"/>
                </a:solidFill>
              </a:rPr>
              <a:t> коробочка.</a:t>
            </a:r>
          </a:p>
          <a:p>
            <a:r>
              <a:rPr lang="ru-RU" sz="2000" dirty="0" err="1" smtClean="0">
                <a:solidFill>
                  <a:srgbClr val="FF9900"/>
                </a:solidFill>
              </a:rPr>
              <a:t>Жизне</a:t>
            </a:r>
            <a:r>
              <a:rPr lang="ru-RU" sz="2000" dirty="0" smtClean="0">
                <a:solidFill>
                  <a:srgbClr val="FF9900"/>
                </a:solidFill>
              </a:rPr>
              <a:t>…</a:t>
            </a:r>
            <a:r>
              <a:rPr lang="ru-RU" sz="2000" dirty="0" err="1" smtClean="0">
                <a:solidFill>
                  <a:srgbClr val="FF9900"/>
                </a:solidFill>
              </a:rPr>
              <a:t>ая</a:t>
            </a:r>
            <a:r>
              <a:rPr lang="ru-RU" sz="2000" dirty="0" smtClean="0">
                <a:solidFill>
                  <a:srgbClr val="FF9900"/>
                </a:solidFill>
              </a:rPr>
              <a:t> драма.</a:t>
            </a:r>
          </a:p>
          <a:p>
            <a:r>
              <a:rPr lang="ru-RU" sz="2000" dirty="0" smtClean="0">
                <a:solidFill>
                  <a:srgbClr val="FF9900"/>
                </a:solidFill>
              </a:rPr>
              <a:t>Величестве…</a:t>
            </a:r>
            <a:r>
              <a:rPr lang="ru-RU" sz="2000" dirty="0" err="1" smtClean="0">
                <a:solidFill>
                  <a:srgbClr val="FF9900"/>
                </a:solidFill>
              </a:rPr>
              <a:t>ая</a:t>
            </a:r>
            <a:r>
              <a:rPr lang="ru-RU" sz="2000" dirty="0" smtClean="0">
                <a:solidFill>
                  <a:srgbClr val="FF9900"/>
                </a:solidFill>
              </a:rPr>
              <a:t> колонна.</a:t>
            </a:r>
            <a:endParaRPr lang="ru-RU" sz="2000" dirty="0">
              <a:solidFill>
                <a:srgbClr val="FF99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Чугунная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Ветреный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Багряный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Гусиные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Машинное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Болезненное.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Диковинное.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Старинные.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Юное.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Ледяная.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Петушиные.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Жестяная.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Жизненная.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Величественная.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70169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3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4.9|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|2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9|1.6|1.6|1.4|1.2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1.1|1|0.9|1|0.9|2.6|1.7|1.2|1.2|1.2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2|2.6|2.5|2.1|2.7|3|2.1|1.6|1.8|2|2.2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1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.5|1.4|1.5|1.1|1|0.9|1|0.9|1.1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5|12.4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1.7|1.7|1.8|1.9|1.2|2.6|1.3|2.2|1.3|1.1|1.1|1.2|1|1.1|1.1|1.1|1.5|1.4|1.7|1.1|1.1|1|1|1|0.9|0.8|0.9|0.6|0.6|0.6|0.6|0.7|0.7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3|1.5|1.9|1.6|2.2|1.7|1.6|1.7|1.4|1.6|1.5|1.6|1.6|1.9|4.7|3.6|2.6|2.7|2.6|2.9|4.3|3|2.7|2.8|2.6|2.9|2.6"/>
</p:tagLst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455</Words>
  <Application>Microsoft Office PowerPoint</Application>
  <PresentationFormat>Экран (4:3)</PresentationFormat>
  <Paragraphs>145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Одна и две буквы н   в суффиксах   имён прилагательных</vt:lpstr>
      <vt:lpstr>Образуйте прилагательные от  существительных  и выделите словообразовательные суффиксы.</vt:lpstr>
      <vt:lpstr>Когда пишется одна буква н в суффиксах прилагательных, а когда две буквы н ?</vt:lpstr>
      <vt:lpstr>Слайд 4</vt:lpstr>
      <vt:lpstr>Краткая форма как полная.  Ценная вещь – ценна Ветреная погода – ветрена .</vt:lpstr>
      <vt:lpstr>Слайд 6</vt:lpstr>
      <vt:lpstr>Выпишите прилагательные , у который в суффиксе Н, а потом прилагательные с НН в суффиксе.</vt:lpstr>
      <vt:lpstr>Объясни написание пропущенных букв.</vt:lpstr>
      <vt:lpstr>Проверь себя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Одна и две буквы н в суффиксах имён прилагательных</dc:title>
  <dc:creator>семья Бредис</dc:creator>
  <cp:lastModifiedBy>Мария</cp:lastModifiedBy>
  <cp:revision>43</cp:revision>
  <dcterms:modified xsi:type="dcterms:W3CDTF">2014-10-29T17:39:57Z</dcterms:modified>
</cp:coreProperties>
</file>