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72" r:id="rId4"/>
    <p:sldId id="279" r:id="rId5"/>
    <p:sldId id="275" r:id="rId6"/>
    <p:sldId id="283" r:id="rId7"/>
    <p:sldId id="280" r:id="rId8"/>
    <p:sldId id="260" r:id="rId9"/>
    <p:sldId id="282" r:id="rId10"/>
    <p:sldId id="261" r:id="rId11"/>
    <p:sldId id="285" r:id="rId12"/>
    <p:sldId id="296" r:id="rId13"/>
    <p:sldId id="292" r:id="rId14"/>
    <p:sldId id="293" r:id="rId15"/>
    <p:sldId id="294" r:id="rId16"/>
    <p:sldId id="297" r:id="rId17"/>
    <p:sldId id="270" r:id="rId18"/>
    <p:sldId id="271" r:id="rId19"/>
    <p:sldId id="267" r:id="rId20"/>
    <p:sldId id="262" r:id="rId21"/>
    <p:sldId id="263" r:id="rId22"/>
    <p:sldId id="264" r:id="rId23"/>
    <p:sldId id="265" r:id="rId24"/>
    <p:sldId id="299" r:id="rId25"/>
    <p:sldId id="286" r:id="rId26"/>
    <p:sldId id="287" r:id="rId27"/>
    <p:sldId id="288" r:id="rId2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66"/>
    <a:srgbClr val="1D9325"/>
    <a:srgbClr val="FF0066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362D-272D-4B9B-A71E-969FB21FB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577C-1217-4D46-9914-CDD61BC0D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3F2F7-B715-4059-A5F4-40BE6CB20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1265-31B6-41FD-96E2-5AD6B45A5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3266-326E-4706-9C51-7909A15BD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E9B8-DBA1-4D5E-89A3-9B9BCF19D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9179B-BE84-4323-91B4-0B6DB3424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9F21-A327-4E42-A679-5AF4600B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D65D-7498-45FF-853E-02826B0D4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8D00-4FD6-40E5-B8A1-C99AF29B4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747F-D474-4E62-ADBB-E71795C6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F787FB6-D9C0-483B-8BC8-38B2F8141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7;&#1077;&#1084;&#1080;&#1085;&#1072;&#1088;%20&#1087;&#1086;%20&#1090;&#1077;&#1093;&#1085;&#1086;&#1083;&#1086;&#1075;&#1080;&#1080;\&#1089;&#1077;&#1084;&#1077;&#1081;&#1085;&#1099;&#1081;%20&#1073;&#1102;&#1076;&#1078;&#1077;&#1090;\&#1051;&#1072;&#1081;&#1079;&#1072;%20&#1052;&#1080;&#1085;&#1077;&#1083;&#1083;&#1080;%20-%20Money,%20Money%20%20(audiopoisk.com).mp3" TargetMode="Externa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E%D1%82%D1%80%D0%B5%D0%B1%D0%BB%D0%B5%D0%BD%D0%B8%D0%B5" TargetMode="External"/><Relationship Id="rId2" Type="http://schemas.openxmlformats.org/officeDocument/2006/relationships/hyperlink" Target="http://ru.wikipedia.org/wiki/%D0%A1%D0%B5%D0%BC%D1%8C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4375" y="1357313"/>
            <a:ext cx="7772400" cy="24066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6666"/>
                </a:solidFill>
              </a:rPr>
              <a:t/>
            </a:r>
            <a:br>
              <a:rPr lang="ru-RU" sz="4000" smtClean="0">
                <a:solidFill>
                  <a:srgbClr val="006666"/>
                </a:solidFill>
              </a:rPr>
            </a:br>
            <a:r>
              <a:rPr lang="ru-RU" sz="4000" smtClean="0">
                <a:solidFill>
                  <a:srgbClr val="006666"/>
                </a:solidFill>
              </a:rPr>
              <a:t>Деловая игра</a:t>
            </a:r>
            <a:br>
              <a:rPr lang="ru-RU" sz="4000" smtClean="0">
                <a:solidFill>
                  <a:srgbClr val="006666"/>
                </a:solidFill>
              </a:rPr>
            </a:br>
            <a:r>
              <a:rPr lang="ru-RU" sz="4000" smtClean="0">
                <a:solidFill>
                  <a:srgbClr val="006666"/>
                </a:solidFill>
              </a:rPr>
              <a:t/>
            </a:r>
            <a:br>
              <a:rPr lang="ru-RU" sz="4000" smtClean="0">
                <a:solidFill>
                  <a:srgbClr val="006666"/>
                </a:solidFill>
              </a:rPr>
            </a:br>
            <a:r>
              <a:rPr lang="ru-RU" sz="4000" b="1" smtClean="0">
                <a:solidFill>
                  <a:srgbClr val="006666"/>
                </a:solidFill>
              </a:rPr>
              <a:t>«</a:t>
            </a:r>
            <a:r>
              <a:rPr lang="ru-RU" b="1" smtClean="0">
                <a:solidFill>
                  <a:srgbClr val="006666"/>
                </a:solidFill>
              </a:rPr>
              <a:t>Экономика семьи и домашнего хозяйства»</a:t>
            </a:r>
            <a:br>
              <a:rPr lang="ru-RU" b="1" smtClean="0">
                <a:solidFill>
                  <a:srgbClr val="006666"/>
                </a:solidFill>
              </a:rPr>
            </a:br>
            <a:r>
              <a:rPr lang="ru-RU" sz="4000" b="1" smtClean="0">
                <a:solidFill>
                  <a:srgbClr val="006666"/>
                </a:solidFill>
              </a:rPr>
              <a:t/>
            </a:r>
            <a:br>
              <a:rPr lang="ru-RU" sz="4000" b="1" smtClean="0">
                <a:solidFill>
                  <a:srgbClr val="006666"/>
                </a:solidFill>
              </a:rPr>
            </a:b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5589588"/>
            <a:ext cx="6400800" cy="960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pPr eaLnBrk="1" hangingPunct="1"/>
            <a:r>
              <a:rPr lang="ru-RU" b="1" smtClean="0"/>
              <a:t>Крупные покупки</a:t>
            </a:r>
            <a:r>
              <a:rPr lang="ru-RU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ru-RU" smtClean="0"/>
              <a:t>приобретение мебели </a:t>
            </a:r>
          </a:p>
          <a:p>
            <a:pPr eaLnBrk="1" hangingPunct="1"/>
            <a:r>
              <a:rPr lang="ru-RU" smtClean="0"/>
              <a:t>приобретение автомобиля </a:t>
            </a:r>
          </a:p>
          <a:p>
            <a:pPr eaLnBrk="1" hangingPunct="1"/>
            <a:r>
              <a:rPr lang="ru-RU" smtClean="0"/>
              <a:t>приобретение жилья </a:t>
            </a:r>
          </a:p>
          <a:p>
            <a:pPr eaLnBrk="1" hangingPunct="1"/>
            <a:r>
              <a:rPr lang="ru-RU" smtClean="0"/>
              <a:t>приобретение других предметов длительного пользования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76700"/>
            <a:ext cx="2586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196975"/>
            <a:ext cx="18716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000500"/>
            <a:ext cx="25209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005263"/>
            <a:ext cx="257016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Для того чтобы рационально делать покупки, нужно: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ru-RU" smtClean="0"/>
              <a:t>тщательно планировать покупки; </a:t>
            </a:r>
          </a:p>
          <a:p>
            <a:pPr marL="609600" indent="-609600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smtClean="0"/>
              <a:t>2) составить список необходимых приобретений и иметь его при себе;</a:t>
            </a:r>
          </a:p>
          <a:p>
            <a:pPr marL="609600" indent="-609600" eaLnBrk="1" hangingPunct="1">
              <a:buFontTx/>
              <a:buNone/>
            </a:pPr>
            <a:endParaRPr lang="ru-RU" smtClean="0"/>
          </a:p>
          <a:p>
            <a:pPr marL="609600" indent="-609600" eaLnBrk="1" hangingPunct="1">
              <a:buFontTx/>
              <a:buNone/>
            </a:pPr>
            <a:r>
              <a:rPr lang="ru-RU" smtClean="0"/>
              <a:t>3) постараться не поддаваться соблазну купить все (товар) под воздействием рекламы и красочной упаковки.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1268413"/>
            <a:ext cx="12969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57250" y="1000125"/>
            <a:ext cx="6143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solidFill>
                  <a:srgbClr val="C00000"/>
                </a:solidFill>
              </a:rPr>
              <a:t>2 ЭТАП</a:t>
            </a:r>
          </a:p>
        </p:txBody>
      </p:sp>
      <p:pic>
        <p:nvPicPr>
          <p:cNvPr id="13315" name="Picture 2" descr="F:\для презентаций\анимашки\Профессии\087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0944">
            <a:off x="3625850" y="2366963"/>
            <a:ext cx="4143375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286000" y="0"/>
            <a:ext cx="4705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1D9325"/>
                </a:solidFill>
              </a:rPr>
              <a:t>Распределить расходы и</a:t>
            </a:r>
          </a:p>
          <a:p>
            <a:pPr algn="ctr"/>
            <a:r>
              <a:rPr lang="ru-RU" sz="2800" b="1">
                <a:solidFill>
                  <a:srgbClr val="1D9325"/>
                </a:solidFill>
              </a:rPr>
              <a:t> доходы семьи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2763" y="1428750"/>
            <a:ext cx="7512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Зарплата, коммунальные услуги, пенсия, пособие, электроэнергия, </a:t>
            </a:r>
          </a:p>
          <a:p>
            <a:r>
              <a:rPr lang="ru-RU"/>
              <a:t>стипендия, плата за телефон, плата за детский сад, поход в театр, </a:t>
            </a:r>
          </a:p>
          <a:p>
            <a:r>
              <a:rPr lang="ru-RU"/>
              <a:t>покупка хозяйственных принадлежностей, транспортные расходы, </a:t>
            </a:r>
          </a:p>
          <a:p>
            <a:r>
              <a:rPr lang="ru-RU"/>
              <a:t>расходы на питание.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85813" y="285750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РАСХОДЫ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6500813" y="3000375"/>
            <a:ext cx="126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ДОХОДЫ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3429000"/>
            <a:ext cx="50736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3366"/>
                </a:solidFill>
              </a:rPr>
              <a:t>Коммунальные услуги</a:t>
            </a:r>
          </a:p>
          <a:p>
            <a:r>
              <a:rPr lang="ru-RU" b="1">
                <a:solidFill>
                  <a:srgbClr val="003366"/>
                </a:solidFill>
              </a:rPr>
              <a:t>Электроэнергия</a:t>
            </a:r>
          </a:p>
          <a:p>
            <a:r>
              <a:rPr lang="ru-RU" b="1">
                <a:solidFill>
                  <a:srgbClr val="003366"/>
                </a:solidFill>
              </a:rPr>
              <a:t>Плата за телефон</a:t>
            </a:r>
          </a:p>
          <a:p>
            <a:r>
              <a:rPr lang="ru-RU" b="1">
                <a:solidFill>
                  <a:srgbClr val="003366"/>
                </a:solidFill>
              </a:rPr>
              <a:t>Плата за детский сад</a:t>
            </a:r>
          </a:p>
          <a:p>
            <a:r>
              <a:rPr lang="ru-RU" b="1">
                <a:solidFill>
                  <a:srgbClr val="003366"/>
                </a:solidFill>
              </a:rPr>
              <a:t>Поход в театр</a:t>
            </a:r>
          </a:p>
          <a:p>
            <a:r>
              <a:rPr lang="ru-RU" b="1">
                <a:solidFill>
                  <a:srgbClr val="003366"/>
                </a:solidFill>
              </a:rPr>
              <a:t>Покупка хозяйственных принадлежностей</a:t>
            </a:r>
          </a:p>
          <a:p>
            <a:r>
              <a:rPr lang="ru-RU" b="1">
                <a:solidFill>
                  <a:srgbClr val="003366"/>
                </a:solidFill>
              </a:rPr>
              <a:t>Транспортные расходы </a:t>
            </a:r>
          </a:p>
          <a:p>
            <a:r>
              <a:rPr lang="ru-RU" b="1">
                <a:solidFill>
                  <a:srgbClr val="003366"/>
                </a:solidFill>
              </a:rPr>
              <a:t>Расходы на питание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75" y="3857625"/>
            <a:ext cx="14382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3366"/>
                </a:solidFill>
              </a:rPr>
              <a:t>Зарплата</a:t>
            </a:r>
          </a:p>
          <a:p>
            <a:r>
              <a:rPr lang="ru-RU" b="1">
                <a:solidFill>
                  <a:srgbClr val="003366"/>
                </a:solidFill>
              </a:rPr>
              <a:t>Пенсия</a:t>
            </a:r>
          </a:p>
          <a:p>
            <a:r>
              <a:rPr lang="ru-RU" b="1">
                <a:solidFill>
                  <a:srgbClr val="003366"/>
                </a:solidFill>
              </a:rPr>
              <a:t>Пособие</a:t>
            </a:r>
          </a:p>
          <a:p>
            <a:r>
              <a:rPr lang="ru-RU" b="1">
                <a:solidFill>
                  <a:srgbClr val="003366"/>
                </a:solidFill>
              </a:rPr>
              <a:t>Стипендия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1447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6400" y="6096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6600"/>
                </a:solidFill>
              </a:rPr>
              <a:t>Распределить расходы семьи</a:t>
            </a:r>
            <a:r>
              <a:rPr lang="ru-RU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-44450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155" name="Group 147"/>
          <p:cNvGraphicFramePr>
            <a:graphicFrameLocks noGrp="1"/>
          </p:cNvGraphicFramePr>
          <p:nvPr/>
        </p:nvGraphicFramePr>
        <p:xfrm>
          <a:off x="533400" y="1524000"/>
          <a:ext cx="7924800" cy="2859024"/>
        </p:xfrm>
        <a:graphic>
          <a:graphicData uri="http://schemas.openxmlformats.org/drawingml/2006/table">
            <a:tbl>
              <a:tblPr/>
              <a:tblGrid>
                <a:gridCol w="1371600"/>
                <a:gridCol w="1524000"/>
                <a:gridCol w="1257300"/>
                <a:gridCol w="1257300"/>
                <a:gridCol w="1257300"/>
                <a:gridCol w="1257300"/>
              </a:tblGrid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Тран-спорт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Культурные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потреб-ности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Хозяй-ственно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длитель-ного пользо-вания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молоко,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картофель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квартплата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билеты на автобус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книга,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Билеты в цирк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мыло,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кастрюля,зубная паста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мебель,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холодиль-ник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29" name="Rectangle 121"/>
          <p:cNvSpPr>
            <a:spLocks noChangeArrowheads="1"/>
          </p:cNvSpPr>
          <p:nvPr/>
        </p:nvSpPr>
        <p:spPr bwMode="auto">
          <a:xfrm>
            <a:off x="1600200" y="4343400"/>
            <a:ext cx="7835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cs typeface="Times New Roman" pitchFamily="18" charset="0"/>
              </a:rPr>
              <a:t>молоко, мыло, билет на автобус, кастрюля, книга, билеты в цирк, картофель, зубная паста,  квартплата, мебель,  холодильник.</a:t>
            </a:r>
            <a:endParaRPr lang="ru-RU" sz="2800"/>
          </a:p>
          <a:p>
            <a:pPr eaLnBrk="0" hangingPunct="0"/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1447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95400" y="609600"/>
            <a:ext cx="693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006600"/>
                </a:solidFill>
              </a:rPr>
              <a:t>Рассчитайте расходы семьи за </a:t>
            </a:r>
            <a:r>
              <a:rPr lang="en-US" sz="3600">
                <a:solidFill>
                  <a:srgbClr val="006600"/>
                </a:solidFill>
              </a:rPr>
              <a:t> </a:t>
            </a:r>
            <a:r>
              <a:rPr lang="ru-RU" sz="3600">
                <a:solidFill>
                  <a:srgbClr val="006600"/>
                </a:solidFill>
              </a:rPr>
              <a:t>месяц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1981200"/>
            <a:ext cx="7493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/>
              <a:t>Питание  -   15 000 руб</a:t>
            </a:r>
          </a:p>
          <a:p>
            <a:r>
              <a:rPr lang="ru-RU" sz="2400"/>
              <a:t>Квартплата   и </a:t>
            </a:r>
          </a:p>
          <a:p>
            <a:r>
              <a:rPr lang="ru-RU" sz="2400"/>
              <a:t>коммунальные услуги / свет, газ / -  2800 руб</a:t>
            </a:r>
          </a:p>
          <a:p>
            <a:r>
              <a:rPr lang="ru-RU" sz="2400"/>
              <a:t>Хозяйственно- бытовые нужды -  500 руб</a:t>
            </a:r>
          </a:p>
          <a:p>
            <a:r>
              <a:rPr lang="ru-RU" sz="2400"/>
              <a:t>Прочие нужды  / лекарства, театр, кино / - 1000 руб</a:t>
            </a:r>
          </a:p>
          <a:p>
            <a:r>
              <a:rPr lang="ru-RU" sz="2400"/>
              <a:t>Затраты на одежду -4000руб</a:t>
            </a:r>
          </a:p>
          <a:p>
            <a:r>
              <a:rPr lang="ru-RU" sz="2400"/>
              <a:t>Транспортные расходы -  2000руб</a:t>
            </a:r>
          </a:p>
          <a:p>
            <a:pPr eaLnBrk="0" hangingPunct="0"/>
            <a:endParaRPr lang="ru-RU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4786313"/>
            <a:ext cx="232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Итого – 25.300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 rot="517570">
            <a:off x="3775075" y="671513"/>
            <a:ext cx="44148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solidFill>
                  <a:srgbClr val="003366"/>
                </a:solidFill>
              </a:rPr>
              <a:t>3 ЭТАП</a:t>
            </a:r>
          </a:p>
        </p:txBody>
      </p:sp>
      <p:pic>
        <p:nvPicPr>
          <p:cNvPr id="21507" name="Picture 2" descr="F:\для презентаций\анимашки\Профессии\MAN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357438"/>
            <a:ext cx="4422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Задачи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Задача №1.</a:t>
            </a:r>
            <a:r>
              <a:rPr lang="ru-RU" sz="2400" smtClean="0"/>
              <a:t> Посчитайте, чему равен доход семьи, если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Папа получает зарплату- 15 000 рублей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Мама получает зарплату- 10 000 рублей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Бабушка получает пенсию- 8000 рублей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Задача№2 </a:t>
            </a:r>
            <a:r>
              <a:rPr lang="ru-RU" sz="2400" smtClean="0"/>
              <a:t>Посчитайте, чему равны доход  и расход семьи, если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Зарплата папы и мамы- 25 000 рублей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Истратили на продукты- 11 000 рублей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Заплатили за квартиру, свет, телефон- 3000 рублей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Пенсия бабушки- 8 000 рублей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Заплатили за ремонт холодильника- 700 рублей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Купили подарок сыну- 2000 рублей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569325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Задача№3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Какой расфасовки стиральный порошок выгоднее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купить хозяйке, если известно, что пакет весом 1кг 500 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стоит  150 руб., а пакет весом 500 г стоит  60 руб.?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Сколько денег она сэкономит?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Задача№4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Стоимость сахарного песка в розницу в магазине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составляет 36 руб. за 1 кг , а мешок сахара (50 кг) стоит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1600 руб. Как выгоднее покупать сахар: в розницу или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оптом (мешком)? Как покупают сахар в твоей семье.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205038"/>
            <a:ext cx="18002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37368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00"/>
                </a:solidFill>
              </a:rPr>
              <a:t>Расчет оплаты электроэнергии.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Задача № 5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На счетчике стоит число 8956, а показания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счетчика в прошлом месяце были 8856.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Значит, в этом месяце израсходовано 100кВт/ч.  1 кВт/ч = 3рубля 88 копеек.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Сколько рублей составит плата за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электроэнергию?  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3 руб. 88 коп. * 100 = 388 руб.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508500"/>
            <a:ext cx="2514600" cy="1857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11188" y="6165850"/>
            <a:ext cx="4918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/>
              <a:t>Счётчик</a:t>
            </a:r>
            <a:r>
              <a:rPr lang="ru-RU"/>
              <a:t>- прибор для подсчёта чего-нибудь.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000250" y="857250"/>
            <a:ext cx="37734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/>
              <a:t>     </a:t>
            </a:r>
            <a:r>
              <a:rPr lang="ru-RU" sz="5400" b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 ЭТАП</a:t>
            </a:r>
          </a:p>
          <a:p>
            <a:pPr algn="ctr"/>
            <a:r>
              <a:rPr lang="ru-RU" sz="5400"/>
              <a:t>  </a:t>
            </a:r>
            <a:endParaRPr lang="ru-RU" sz="7200"/>
          </a:p>
        </p:txBody>
      </p:sp>
      <p:pic>
        <p:nvPicPr>
          <p:cNvPr id="3075" name="Picture 4" descr="F:\для презентаций\анимашки\Профессии\devoch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000375"/>
            <a:ext cx="30289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83102">
            <a:off x="2071671" y="2428868"/>
            <a:ext cx="5143536" cy="144655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C00000"/>
                </a:solidFill>
                <a:latin typeface="Comic Sans MS" pitchFamily="66" charset="0"/>
              </a:rPr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Задача №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Молодая семья откладывает каждый</a:t>
            </a:r>
          </a:p>
          <a:p>
            <a:pPr eaLnBrk="1" hangingPunct="1">
              <a:buFontTx/>
              <a:buNone/>
            </a:pPr>
            <a:r>
              <a:rPr lang="ru-RU" smtClean="0"/>
              <a:t>месяц по 1500 р. На покупку</a:t>
            </a:r>
          </a:p>
          <a:p>
            <a:pPr eaLnBrk="1" hangingPunct="1">
              <a:buFontTx/>
              <a:buNone/>
            </a:pPr>
            <a:r>
              <a:rPr lang="ru-RU" smtClean="0"/>
              <a:t>холодильника. Через сколько времени</a:t>
            </a:r>
          </a:p>
          <a:p>
            <a:pPr eaLnBrk="1" hangingPunct="1">
              <a:buFontTx/>
              <a:buNone/>
            </a:pPr>
            <a:r>
              <a:rPr lang="ru-RU" smtClean="0"/>
              <a:t>она сможет купить холодильник, если он</a:t>
            </a:r>
          </a:p>
          <a:p>
            <a:pPr eaLnBrk="1" hangingPunct="1">
              <a:buFontTx/>
              <a:buNone/>
            </a:pPr>
            <a:r>
              <a:rPr lang="ru-RU" smtClean="0"/>
              <a:t>стоит 15 000 р.?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15 000 : 1500 = 10мес.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00438"/>
            <a:ext cx="1552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pPr eaLnBrk="1" hangingPunct="1"/>
            <a:endParaRPr lang="ru-RU" sz="3200" b="1" smtClean="0">
              <a:solidFill>
                <a:srgbClr val="0066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ru-RU" sz="2000" b="1" smtClean="0"/>
              <a:t>Задача №7</a:t>
            </a: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Однажды Саша  проголодался и решил пообедать в школьной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столовой, у него было 15 рублей.  Саша  прочитал меню и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узнал цены. Что может купить Саша в столовой?</a:t>
            </a: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1800" b="1" smtClean="0"/>
              <a:t>Меню</a:t>
            </a: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600" b="1" u="sng" smtClean="0"/>
              <a:t>Первые блюда</a:t>
            </a:r>
            <a:r>
              <a:rPr lang="ru-RU" sz="1600" smtClean="0"/>
              <a:t> </a:t>
            </a:r>
          </a:p>
          <a:p>
            <a:pPr eaLnBrk="1" hangingPunct="1">
              <a:buFontTx/>
              <a:buNone/>
            </a:pPr>
            <a:r>
              <a:rPr lang="ru-RU" sz="1600" smtClean="0"/>
              <a:t>1. Борщ 5р. 85 коп.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2. Рыбный суп 4р.88 коп.</a:t>
            </a:r>
            <a:endParaRPr lang="ru-RU" sz="1600" b="1" smtClean="0"/>
          </a:p>
          <a:p>
            <a:pPr eaLnBrk="1" hangingPunct="1">
              <a:buFontTx/>
              <a:buNone/>
            </a:pPr>
            <a:r>
              <a:rPr lang="ru-RU" sz="1600" b="1" u="sng" smtClean="0"/>
              <a:t>Вторые блюда</a:t>
            </a:r>
            <a:endParaRPr lang="ru-RU" sz="1600" u="sng" smtClean="0"/>
          </a:p>
          <a:p>
            <a:pPr eaLnBrk="1" hangingPunct="1">
              <a:buFontTx/>
              <a:buNone/>
            </a:pPr>
            <a:r>
              <a:rPr lang="ru-RU" sz="1600" smtClean="0"/>
              <a:t>1.Котлета с картофельным пюре 7р.54 коп.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2. Сосиски с макаронами  5р.30 коп.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3. Рыба с тушёными овощами 4р. 18 коп.</a:t>
            </a:r>
            <a:endParaRPr lang="ru-RU" sz="1600" b="1" smtClean="0"/>
          </a:p>
          <a:p>
            <a:pPr eaLnBrk="1" hangingPunct="1">
              <a:buFontTx/>
              <a:buNone/>
            </a:pPr>
            <a:r>
              <a:rPr lang="ru-RU" sz="1600" b="1" u="sng" smtClean="0"/>
              <a:t>Напитки</a:t>
            </a:r>
            <a:endParaRPr lang="ru-RU" sz="1600" u="sng" smtClean="0"/>
          </a:p>
          <a:p>
            <a:pPr eaLnBrk="1" hangingPunct="1">
              <a:buFontTx/>
              <a:buNone/>
            </a:pPr>
            <a:r>
              <a:rPr lang="ru-RU" sz="1600" smtClean="0"/>
              <a:t>1. Чай сладкий 70 коп.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2. Компот 1 р.25 коп.</a:t>
            </a:r>
          </a:p>
          <a:p>
            <a:pPr eaLnBrk="1" hangingPunct="1">
              <a:buFontTx/>
              <a:buNone/>
            </a:pPr>
            <a:r>
              <a:rPr lang="ru-RU" sz="1600" smtClean="0"/>
              <a:t>3. Кисель 1р. 10 коп.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429000"/>
            <a:ext cx="3529013" cy="2374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Задача № 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ru-RU" sz="2400" b="1" smtClean="0"/>
              <a:t>Абонент</a:t>
            </a:r>
            <a:r>
              <a:rPr lang="ru-RU" sz="2400" smtClean="0"/>
              <a:t>-тот, кто пользуется какой-то услугой.</a:t>
            </a:r>
          </a:p>
          <a:p>
            <a:pPr eaLnBrk="1" hangingPunct="1"/>
            <a:r>
              <a:rPr lang="ru-RU" sz="2400" b="1" smtClean="0"/>
              <a:t>Абонентская плата</a:t>
            </a:r>
            <a:r>
              <a:rPr lang="ru-RU" sz="2400" smtClean="0"/>
              <a:t> - плата за наличие телефона, за пользование им без междугородных разговоров.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mtClean="0"/>
              <a:t>Рассчитайте, сколько денег уходит за абонентскую плату за телефон за 2 месяца, за квартал, полгода, год, если за месяц – 165 рублей.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5013325"/>
            <a:ext cx="1584325" cy="1516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Задача</a:t>
            </a:r>
            <a:r>
              <a:rPr lang="ru-RU" sz="3200" b="1" smtClean="0">
                <a:solidFill>
                  <a:srgbClr val="006666"/>
                </a:solidFill>
              </a:rPr>
              <a:t> </a:t>
            </a:r>
            <a:r>
              <a:rPr lang="ru-RU" sz="3200" b="1" smtClean="0">
                <a:solidFill>
                  <a:schemeClr val="tx1"/>
                </a:solidFill>
              </a:rPr>
              <a:t>№ 9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ru-RU" smtClean="0"/>
              <a:t>Минута разговора Вологда - Москва стоит 3 рубля 06 копеек.</a:t>
            </a:r>
          </a:p>
          <a:p>
            <a:pPr eaLnBrk="1" hangingPunct="1"/>
            <a:r>
              <a:rPr lang="ru-RU" smtClean="0"/>
              <a:t>Сколько будет стоить разговор продолжительностью 3,10,15 минут?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r="1950"/>
          <a:stretch>
            <a:fillRect/>
          </a:stretch>
        </p:blipFill>
        <p:spPr bwMode="auto">
          <a:xfrm>
            <a:off x="4143375" y="3571875"/>
            <a:ext cx="3887788" cy="2814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3857625"/>
            <a:ext cx="2776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9 руб. 18 копеек</a:t>
            </a:r>
          </a:p>
          <a:p>
            <a:r>
              <a:rPr lang="ru-RU" sz="2400" b="1"/>
              <a:t>30 руб. 60 копеек</a:t>
            </a:r>
          </a:p>
          <a:p>
            <a:r>
              <a:rPr lang="ru-RU" sz="2400" b="1"/>
              <a:t>45 руб. 90 копеек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00063" y="2571750"/>
            <a:ext cx="82153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  <a:p>
            <a:pPr algn="ctr"/>
            <a:r>
              <a:rPr lang="ru-RU" sz="6000" b="1">
                <a:solidFill>
                  <a:srgbClr val="A50021"/>
                </a:solidFill>
              </a:rPr>
              <a:t>ДОПОЛНИТЕЛЬНЫЙ ЗАРАБОТОК</a:t>
            </a:r>
          </a:p>
        </p:txBody>
      </p:sp>
      <p:pic>
        <p:nvPicPr>
          <p:cNvPr id="29699" name="Picture 2" descr="F:\для презентаций\анимашки\Профессии\people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25" y="928688"/>
            <a:ext cx="349567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71802" y="1142984"/>
            <a:ext cx="4070345" cy="1446550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</a:bodyPr>
          <a:lstStyle/>
          <a:p>
            <a:pPr>
              <a:defRPr/>
            </a:pPr>
            <a:r>
              <a:rPr lang="ru-RU" sz="8800" b="1" i="1" dirty="0"/>
              <a:t>4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Экономия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означает слово </a:t>
            </a:r>
            <a:r>
              <a:rPr lang="ru-RU" b="1" smtClean="0"/>
              <a:t>“экономить”</a:t>
            </a:r>
            <a:r>
              <a:rPr lang="ru-RU" smtClean="0"/>
              <a:t>?</a:t>
            </a:r>
          </a:p>
          <a:p>
            <a:pPr eaLnBrk="1" hangingPunct="1"/>
            <a:r>
              <a:rPr lang="ru-RU" smtClean="0"/>
              <a:t>Чем отличается  “</a:t>
            </a:r>
            <a:r>
              <a:rPr lang="ru-RU" b="1" smtClean="0"/>
              <a:t>экономный”</a:t>
            </a:r>
            <a:r>
              <a:rPr lang="ru-RU" smtClean="0"/>
              <a:t> человек от  </a:t>
            </a:r>
            <a:r>
              <a:rPr lang="ru-RU" b="1" smtClean="0"/>
              <a:t>“жадного”</a:t>
            </a:r>
            <a:r>
              <a:rPr lang="ru-RU" smtClean="0"/>
              <a:t>?</a:t>
            </a:r>
          </a:p>
          <a:p>
            <a:pPr eaLnBrk="1" hangingPunct="1"/>
            <a:r>
              <a:rPr lang="ru-RU" smtClean="0"/>
              <a:t>Как можно экономить в домашнем хозяйстве?</a:t>
            </a:r>
          </a:p>
          <a:p>
            <a:pPr eaLnBrk="1" hangingPunct="1"/>
            <a:endParaRPr lang="ru-RU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005263"/>
            <a:ext cx="32004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66"/>
                </a:solidFill>
              </a:rPr>
              <a:t>Ребята, учитесь вести домашнее хозяйство экономно.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412875"/>
            <a:ext cx="51847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Лайза Минелли - Money, Money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14400" y="762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8153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39"/>
              </a:avLst>
            </a:prstTxWarp>
          </a:bodyPr>
          <a:lstStyle/>
          <a:p>
            <a:pPr algn="ctr"/>
            <a:r>
              <a:rPr lang="ru-RU" sz="44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537705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mtClean="0"/>
              <a:t>Экономика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66"/>
                </a:solidFill>
              </a:rPr>
              <a:t>Экономика</a:t>
            </a:r>
            <a:r>
              <a:rPr lang="ru-RU" sz="2800" smtClean="0"/>
              <a:t> – наука о разумном ведении хозяйства.</a:t>
            </a:r>
          </a:p>
          <a:p>
            <a:pPr eaLnBrk="1" hangingPunct="1"/>
            <a:r>
              <a:rPr lang="ru-RU" sz="2800" smtClean="0"/>
              <a:t>Под </a:t>
            </a:r>
            <a:r>
              <a:rPr lang="ru-RU" sz="2800" smtClean="0">
                <a:solidFill>
                  <a:srgbClr val="FF0066"/>
                </a:solidFill>
              </a:rPr>
              <a:t>домашним хозяйством</a:t>
            </a:r>
            <a:r>
              <a:rPr lang="ru-RU" sz="2800" smtClean="0"/>
              <a:t> понимается группа лиц (</a:t>
            </a:r>
            <a:r>
              <a:rPr lang="ru-RU" sz="2800" smtClean="0">
                <a:hlinkClick r:id="rId2" tooltip="Семья"/>
              </a:rPr>
              <a:t>семья</a:t>
            </a:r>
            <a:r>
              <a:rPr lang="ru-RU" sz="2800" smtClean="0"/>
              <a:t>), совместно принимающих экономические решения на основе совместного формирования и совместного использования фондов денежных средств, необходимых для </a:t>
            </a:r>
            <a:r>
              <a:rPr lang="ru-RU" sz="2800" smtClean="0">
                <a:hlinkClick r:id="rId3" tooltip="Потребление"/>
              </a:rPr>
              <a:t>потребления</a:t>
            </a:r>
            <a:r>
              <a:rPr lang="ru-RU" sz="2800" smtClean="0"/>
              <a:t> и накопления. 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60350"/>
            <a:ext cx="18002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Семейный бюджет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716338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179388" y="2636838"/>
            <a:ext cx="3673475" cy="1368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83" y="5399"/>
                  <a:pt x="5493" y="7716"/>
                  <a:pt x="5402" y="10631"/>
                </a:cubicBezTo>
                <a:lnTo>
                  <a:pt x="5" y="10462"/>
                </a:lnTo>
                <a:cubicBezTo>
                  <a:pt x="187" y="4632"/>
                  <a:pt x="49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932363" y="2708275"/>
            <a:ext cx="3600450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83" y="5399"/>
                  <a:pt x="5493" y="7716"/>
                  <a:pt x="5402" y="10631"/>
                </a:cubicBezTo>
                <a:lnTo>
                  <a:pt x="5" y="10462"/>
                </a:lnTo>
                <a:cubicBezTo>
                  <a:pt x="187" y="4632"/>
                  <a:pt x="49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084888" y="2636838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66"/>
                </a:solidFill>
              </a:rPr>
              <a:t>расходы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95288" y="1341438"/>
            <a:ext cx="82804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/>
              <a:t>        Семейный бюджет</a:t>
            </a:r>
            <a:r>
              <a:rPr lang="ru-RU" sz="2800"/>
              <a:t> – это доходы и расходы семьи за определённый период времени (неделю, месяц, год)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3850" y="4005263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все денежные поступления семьи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6659563" y="3933825"/>
            <a:ext cx="2233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затраты  денежных средств в семье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476375" y="25654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66"/>
                </a:solidFill>
              </a:rPr>
              <a:t>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/>
      <p:bldP spid="44038" grpId="0" animBg="1"/>
      <p:bldP spid="44040" grpId="0" animBg="1"/>
      <p:bldP spid="44043" grpId="0"/>
      <p:bldP spid="440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Основные источники доходов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0066"/>
                </a:solidFill>
              </a:rPr>
              <a:t>Заработная плата-</a:t>
            </a:r>
            <a:r>
              <a:rPr lang="ru-RU" sz="2400" dirty="0" smtClean="0"/>
              <a:t> это денежное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вознаграждение, которое получает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работник за свой труд, за выполненную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работу. Она зависит от количества и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качества труда, затраченного работником.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0066"/>
                </a:solidFill>
              </a:rPr>
              <a:t>Пенсия</a:t>
            </a:r>
            <a:r>
              <a:rPr lang="ru-RU" sz="2400" dirty="0" smtClean="0"/>
              <a:t> - ежемесячное денежное пособие, которое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платят лицам, достигшим пенсионного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возраста (пенсии по старости), или имеют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инвалидность, а также бывают пенсии по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случаю потери кормильца. 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125538"/>
            <a:ext cx="2305050" cy="2114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581525"/>
            <a:ext cx="2400300" cy="1803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Источники доходов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Доходы от собственности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(сдача в аренду квартиры,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дачи, земельного участка)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 Процентные выплаты по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денежным вкладам в банке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smtClean="0"/>
              <a:t>Доходы (часть прибыли)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от предпринимательской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деятельности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196975"/>
            <a:ext cx="2305050" cy="1589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997200"/>
            <a:ext cx="2303463" cy="1535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724400"/>
            <a:ext cx="2303463" cy="1641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Основные статьи расходов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питание</a:t>
            </a:r>
          </a:p>
          <a:p>
            <a:pPr eaLnBrk="1" hangingPunct="1"/>
            <a:r>
              <a:rPr lang="ru-RU" smtClean="0"/>
              <a:t>содержание жилища</a:t>
            </a:r>
          </a:p>
          <a:p>
            <a:pPr eaLnBrk="1" hangingPunct="1"/>
            <a:r>
              <a:rPr lang="ru-RU" smtClean="0"/>
              <a:t>одежда и обувь</a:t>
            </a:r>
          </a:p>
          <a:p>
            <a:pPr eaLnBrk="1" hangingPunct="1"/>
            <a:r>
              <a:rPr lang="ru-RU" smtClean="0"/>
              <a:t>культурные потребности</a:t>
            </a:r>
          </a:p>
          <a:p>
            <a:pPr eaLnBrk="1" hangingPunct="1"/>
            <a:r>
              <a:rPr lang="ru-RU" smtClean="0"/>
              <a:t>помощь родственникам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125538"/>
            <a:ext cx="1439862" cy="14398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060575"/>
            <a:ext cx="2570162" cy="1884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508500"/>
            <a:ext cx="2087562" cy="1974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076700"/>
            <a:ext cx="1800225" cy="2378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652963"/>
            <a:ext cx="2376487" cy="1849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pPr marL="838200" indent="-838200" eaLnBrk="1" hangingPunct="1"/>
            <a:r>
              <a:rPr lang="ru-RU" b="1" smtClean="0"/>
              <a:t>Содержание жилища. </a:t>
            </a:r>
            <a:endParaRPr lang="ru-RU" sz="16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Коммунальные и другие ежемесячные платежи населения: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коммунальных услуг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электроэнергии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холодную воду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горячую воду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отопление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канализацию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пользование газом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вывоз мусора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радиоточку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оплата за пользование коллективной антенной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другие платежи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997200"/>
            <a:ext cx="2735262" cy="19034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589588"/>
            <a:ext cx="1512887" cy="1077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700213"/>
            <a:ext cx="1655763" cy="1027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mtClean="0"/>
              <a:t>Расходы на питание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103688" cy="2728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25538"/>
            <a:ext cx="4176712" cy="272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850" y="4197350"/>
            <a:ext cx="8496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/>
              <a:t>    Наше здоровье во многом зависит от того, что мы кушаем. Ведь с пищей мы получаем энергию и питательные вещества. Если каких-то элементов в организме будет недостаточно, могут возникнуть сбои в работе органов человека. Дорогие продукты в красивых упаковках не всегда значит полезные.</a:t>
            </a:r>
          </a:p>
          <a:p>
            <a:r>
              <a:rPr lang="ru-RU" sz="2000"/>
              <a:t>Подумай, какие продукты всегда должны быть дома?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667</TotalTime>
  <Words>993</Words>
  <Application>Microsoft Office PowerPoint</Application>
  <PresentationFormat>Экран (4:3)</PresentationFormat>
  <Paragraphs>203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Учебная</vt:lpstr>
      <vt:lpstr> Деловая игра  «Экономика семьи и домашнего хозяйства»  </vt:lpstr>
      <vt:lpstr>Слайд 2</vt:lpstr>
      <vt:lpstr>Экономика </vt:lpstr>
      <vt:lpstr>Семейный бюджет</vt:lpstr>
      <vt:lpstr>Основные источники доходов </vt:lpstr>
      <vt:lpstr>Источники доходов</vt:lpstr>
      <vt:lpstr>Основные статьи расходов</vt:lpstr>
      <vt:lpstr>Содержание жилища. </vt:lpstr>
      <vt:lpstr>Расходы на питание</vt:lpstr>
      <vt:lpstr>Крупные покупки </vt:lpstr>
      <vt:lpstr>Для того чтобы рационально делать покупки, нужно:</vt:lpstr>
      <vt:lpstr>Слайд 12</vt:lpstr>
      <vt:lpstr>Слайд 13</vt:lpstr>
      <vt:lpstr>Слайд 14</vt:lpstr>
      <vt:lpstr>Слайд 15</vt:lpstr>
      <vt:lpstr>Слайд 16</vt:lpstr>
      <vt:lpstr>Задачи </vt:lpstr>
      <vt:lpstr>Слайд 18</vt:lpstr>
      <vt:lpstr>Расчет оплаты электроэнергии.</vt:lpstr>
      <vt:lpstr>Задача № 6</vt:lpstr>
      <vt:lpstr>Слайд 21</vt:lpstr>
      <vt:lpstr>Задача № 8</vt:lpstr>
      <vt:lpstr>Задача № 9</vt:lpstr>
      <vt:lpstr>Слайд 24</vt:lpstr>
      <vt:lpstr>Экономия </vt:lpstr>
      <vt:lpstr>Ребята, учитесь вести домашнее хозяйство экономно.</vt:lpstr>
      <vt:lpstr>Слайд 27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домашнего хозяйства</dc:title>
  <dc:creator>SamLab.ws</dc:creator>
  <cp:lastModifiedBy>1</cp:lastModifiedBy>
  <cp:revision>43</cp:revision>
  <dcterms:created xsi:type="dcterms:W3CDTF">2011-04-22T15:13:18Z</dcterms:created>
  <dcterms:modified xsi:type="dcterms:W3CDTF">2016-09-28T05:25:51Z</dcterms:modified>
</cp:coreProperties>
</file>