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27"/>
  </p:notesMasterIdLst>
  <p:sldIdLst>
    <p:sldId id="256" r:id="rId2"/>
    <p:sldId id="278" r:id="rId3"/>
    <p:sldId id="279" r:id="rId4"/>
    <p:sldId id="280" r:id="rId5"/>
    <p:sldId id="281" r:id="rId6"/>
    <p:sldId id="260" r:id="rId7"/>
    <p:sldId id="257" r:id="rId8"/>
    <p:sldId id="258" r:id="rId9"/>
    <p:sldId id="283" r:id="rId10"/>
    <p:sldId id="284" r:id="rId11"/>
    <p:sldId id="261" r:id="rId12"/>
    <p:sldId id="262" r:id="rId13"/>
    <p:sldId id="263" r:id="rId14"/>
    <p:sldId id="285" r:id="rId15"/>
    <p:sldId id="286" r:id="rId16"/>
    <p:sldId id="287" r:id="rId17"/>
    <p:sldId id="288" r:id="rId18"/>
    <p:sldId id="270" r:id="rId19"/>
    <p:sldId id="271" r:id="rId20"/>
    <p:sldId id="273" r:id="rId21"/>
    <p:sldId id="274" r:id="rId22"/>
    <p:sldId id="275" r:id="rId23"/>
    <p:sldId id="276" r:id="rId24"/>
    <p:sldId id="272" r:id="rId25"/>
    <p:sldId id="277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8" autoAdjust="0"/>
  </p:normalViewPr>
  <p:slideViewPr>
    <p:cSldViewPr>
      <p:cViewPr>
        <p:scale>
          <a:sx n="80" d="100"/>
          <a:sy n="80" d="100"/>
        </p:scale>
        <p:origin x="-864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Кол-во участников ОГЭ (чел.)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1628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Кол-во участников ОГЭ (чел.)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1594</c:v>
                </c:pt>
              </c:numCache>
            </c:numRef>
          </c:val>
        </c:ser>
        <c:shape val="box"/>
        <c:axId val="67266816"/>
        <c:axId val="67297280"/>
        <c:axId val="0"/>
      </c:bar3DChart>
      <c:catAx>
        <c:axId val="67266816"/>
        <c:scaling>
          <c:orientation val="minMax"/>
        </c:scaling>
        <c:axPos val="b"/>
        <c:tickLblPos val="nextTo"/>
        <c:crossAx val="67297280"/>
        <c:crosses val="autoZero"/>
        <c:auto val="1"/>
        <c:lblAlgn val="ctr"/>
        <c:lblOffset val="100"/>
      </c:catAx>
      <c:valAx>
        <c:axId val="67297280"/>
        <c:scaling>
          <c:orientation val="minMax"/>
        </c:scaling>
        <c:axPos val="l"/>
        <c:majorGridlines/>
        <c:numFmt formatCode="General" sourceLinked="1"/>
        <c:tickLblPos val="nextTo"/>
        <c:crossAx val="672668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Отметка "5"</c:v>
                </c:pt>
                <c:pt idx="1">
                  <c:v>Отметка "4"</c:v>
                </c:pt>
                <c:pt idx="2">
                  <c:v>Отметка "3"</c:v>
                </c:pt>
                <c:pt idx="3">
                  <c:v>Отметка "2"</c:v>
                </c:pt>
              </c:strCache>
            </c:strRef>
          </c:cat>
          <c:val>
            <c:numRef>
              <c:f>Лист1!$B$2:$B$5</c:f>
              <c:numCache>
                <c:formatCode>@</c:formatCode>
                <c:ptCount val="4"/>
                <c:pt idx="0">
                  <c:v>27.3</c:v>
                </c:pt>
                <c:pt idx="1">
                  <c:v>36.4</c:v>
                </c:pt>
                <c:pt idx="2">
                  <c:v>29.1</c:v>
                </c:pt>
                <c:pt idx="3">
                  <c:v>7.2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Отметка "5"</c:v>
                </c:pt>
                <c:pt idx="1">
                  <c:v>Отметка "4"</c:v>
                </c:pt>
                <c:pt idx="2">
                  <c:v>Отметка "3"</c:v>
                </c:pt>
                <c:pt idx="3">
                  <c:v>Отметка "2"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34.4</c:v>
                </c:pt>
                <c:pt idx="1">
                  <c:v>43.9</c:v>
                </c:pt>
                <c:pt idx="2">
                  <c:v>19.899999999999999</c:v>
                </c:pt>
                <c:pt idx="3">
                  <c:v>1.9000000000000001</c:v>
                </c:pt>
              </c:numCache>
            </c:numRef>
          </c:val>
        </c:ser>
        <c:shape val="box"/>
        <c:axId val="100156160"/>
        <c:axId val="100157696"/>
        <c:axId val="0"/>
      </c:bar3DChart>
      <c:catAx>
        <c:axId val="100156160"/>
        <c:scaling>
          <c:orientation val="minMax"/>
        </c:scaling>
        <c:axPos val="b"/>
        <c:tickLblPos val="nextTo"/>
        <c:crossAx val="100157696"/>
        <c:crosses val="autoZero"/>
        <c:auto val="1"/>
        <c:lblAlgn val="ctr"/>
        <c:lblOffset val="100"/>
      </c:catAx>
      <c:valAx>
        <c:axId val="100157696"/>
        <c:scaling>
          <c:orientation val="minMax"/>
        </c:scaling>
        <c:axPos val="l"/>
        <c:majorGridlines/>
        <c:numFmt formatCode="@" sourceLinked="1"/>
        <c:tickLblPos val="nextTo"/>
        <c:crossAx val="1001561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cat>
            <c:numRef>
              <c:f>Лист1!$A$2:$A$3</c:f>
              <c:numCache>
                <c:formatCode>General</c:formatCode>
                <c:ptCount val="2"/>
                <c:pt idx="0">
                  <c:v>17</c:v>
                </c:pt>
                <c:pt idx="1">
                  <c:v>19</c:v>
                </c:pt>
              </c:numCache>
            </c:numRef>
          </c:cat>
          <c:val>
            <c:numRef>
              <c:f>Лист1!$B$2:$B$3</c:f>
              <c:numCache>
                <c:formatCode>0.00</c:formatCode>
                <c:ptCount val="2"/>
                <c:pt idx="0">
                  <c:v>33.9</c:v>
                </c:pt>
                <c:pt idx="1">
                  <c:v>39.9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cat>
            <c:numRef>
              <c:f>Лист1!$A$2:$A$3</c:f>
              <c:numCache>
                <c:formatCode>General</c:formatCode>
                <c:ptCount val="2"/>
                <c:pt idx="0">
                  <c:v>17</c:v>
                </c:pt>
                <c:pt idx="1">
                  <c:v>19</c:v>
                </c:pt>
              </c:numCache>
            </c:numRef>
          </c:cat>
          <c:val>
            <c:numRef>
              <c:f>Лист1!$C$2:$C$3</c:f>
              <c:numCache>
                <c:formatCode>0.00</c:formatCode>
                <c:ptCount val="2"/>
                <c:pt idx="0">
                  <c:v>43</c:v>
                </c:pt>
                <c:pt idx="1">
                  <c:v>41.8</c:v>
                </c:pt>
              </c:numCache>
            </c:numRef>
          </c:val>
        </c:ser>
        <c:shape val="box"/>
        <c:axId val="84170624"/>
        <c:axId val="98844672"/>
        <c:axId val="0"/>
      </c:bar3DChart>
      <c:catAx>
        <c:axId val="84170624"/>
        <c:scaling>
          <c:orientation val="minMax"/>
        </c:scaling>
        <c:axPos val="b"/>
        <c:numFmt formatCode="General" sourceLinked="1"/>
        <c:tickLblPos val="nextTo"/>
        <c:crossAx val="98844672"/>
        <c:crosses val="autoZero"/>
        <c:auto val="1"/>
        <c:lblAlgn val="ctr"/>
        <c:lblOffset val="100"/>
      </c:catAx>
      <c:valAx>
        <c:axId val="98844672"/>
        <c:scaling>
          <c:orientation val="minMax"/>
        </c:scaling>
        <c:axPos val="l"/>
        <c:majorGridlines/>
        <c:numFmt formatCode="0.00" sourceLinked="1"/>
        <c:tickLblPos val="nextTo"/>
        <c:crossAx val="8417062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</c:v>
                </c:pt>
                <c:pt idx="1">
                  <c:v>21</c:v>
                </c:pt>
                <c:pt idx="2">
                  <c:v>22</c:v>
                </c:pt>
              </c:numCache>
            </c:numRef>
          </c:cat>
          <c:val>
            <c:numRef>
              <c:f>Лист1!$B$2:$B$4</c:f>
              <c:numCache>
                <c:formatCode>0.00</c:formatCode>
                <c:ptCount val="3"/>
                <c:pt idx="0">
                  <c:v>44</c:v>
                </c:pt>
                <c:pt idx="1">
                  <c:v>44.7</c:v>
                </c:pt>
                <c:pt idx="2">
                  <c:v>13.9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</c:v>
                </c:pt>
                <c:pt idx="1">
                  <c:v>21</c:v>
                </c:pt>
                <c:pt idx="2">
                  <c:v>22</c:v>
                </c:pt>
              </c:numCache>
            </c:numRef>
          </c:cat>
          <c:val>
            <c:numRef>
              <c:f>Лист1!$C$2:$C$4</c:f>
              <c:numCache>
                <c:formatCode>0.00</c:formatCode>
                <c:ptCount val="3"/>
                <c:pt idx="0">
                  <c:v>43.9</c:v>
                </c:pt>
                <c:pt idx="1">
                  <c:v>39.9</c:v>
                </c:pt>
                <c:pt idx="2">
                  <c:v>13.6</c:v>
                </c:pt>
              </c:numCache>
            </c:numRef>
          </c:val>
        </c:ser>
        <c:shape val="box"/>
        <c:axId val="107017728"/>
        <c:axId val="107019264"/>
        <c:axId val="0"/>
      </c:bar3DChart>
      <c:catAx>
        <c:axId val="107017728"/>
        <c:scaling>
          <c:orientation val="minMax"/>
        </c:scaling>
        <c:axPos val="b"/>
        <c:numFmt formatCode="General" sourceLinked="1"/>
        <c:tickLblPos val="nextTo"/>
        <c:crossAx val="107019264"/>
        <c:crosses val="autoZero"/>
        <c:auto val="1"/>
        <c:lblAlgn val="ctr"/>
        <c:lblOffset val="100"/>
      </c:catAx>
      <c:valAx>
        <c:axId val="107019264"/>
        <c:scaling>
          <c:orientation val="minMax"/>
        </c:scaling>
        <c:axPos val="l"/>
        <c:majorGridlines/>
        <c:numFmt formatCode="0.00" sourceLinked="1"/>
        <c:tickLblPos val="nextTo"/>
        <c:crossAx val="10701772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E62F0-67CB-44CF-95AD-23F2ACB841AE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55D86-4938-4284-8CD3-DC1BE60577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5175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AC444-425C-4800-B997-65BC06035D6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  <p:sp>
        <p:nvSpPr>
          <p:cNvPr id="32773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5175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2DC30B-97AF-4AB7-A43A-F6296509376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  <p:sp>
        <p:nvSpPr>
          <p:cNvPr id="33797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_____Microsoft_Office_Excel_97-20031.xls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_____Microsoft_Office_Excel_97-20032.xls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324036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 работы учителя химии над типичными ошибками  заданий высокого уровня сложности по итогам ОГЭ 2017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>
            <a:normAutofit fontScale="92500" lnSpcReduction="20000"/>
          </a:bodyPr>
          <a:lstStyle/>
          <a:p>
            <a:pPr algn="r">
              <a:lnSpc>
                <a:spcPct val="12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Иванова Ирина Викторовна, </a:t>
            </a:r>
          </a:p>
          <a:p>
            <a:pPr algn="r">
              <a:lnSpc>
                <a:spcPct val="12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химии МОУ СОШ № 16, председатель предметной комиссии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165618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Обобщенные результаты ОГЭ по химии в 9 классах с учетом пересдачи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1772816"/>
          <a:ext cx="8784979" cy="2448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4997"/>
                <a:gridCol w="1254997"/>
                <a:gridCol w="1254997"/>
                <a:gridCol w="1254997"/>
                <a:gridCol w="1254997"/>
                <a:gridCol w="1254997"/>
                <a:gridCol w="1254997"/>
              </a:tblGrid>
              <a:tr h="832356"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участников ОГЭ (чел.)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Получили отметки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тестовый балл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оценочный балл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1820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«5» чел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«4» чел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«3» чел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«2» чел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1594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546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34,25%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709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44,48%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330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20,7%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0,56%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23.2(из 34 макс.)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4,12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ru-RU" sz="1600" b="1" i="1" dirty="0" smtClean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Результаты  выполнения заданий ОГЭ по темам по химии в 2015-2016 г.г.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836709"/>
          <a:ext cx="9324527" cy="6378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665"/>
                <a:gridCol w="6319430"/>
                <a:gridCol w="735189"/>
                <a:gridCol w="902777"/>
                <a:gridCol w="825466"/>
              </a:tblGrid>
              <a:tr h="1014454"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 задания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Проверяемые элементы содержания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Максимальный балл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 от общего количества участников экзамена, справившихся с заданием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15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43100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 Unicode MS"/>
                        </a:rPr>
                        <a:t>Строение атома. Строение электронных оболочек атомов первых 20 элементов Периодической системы Д.И. Менделеева.</a:t>
                      </a:r>
                      <a:endParaRPr lang="ru-RU" sz="13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90,00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95,4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00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 Unicode MS"/>
                        </a:rPr>
                        <a:t>Периодический закон и Периодическая система химических элементов Д.И. Менделеева</a:t>
                      </a:r>
                      <a:endParaRPr lang="ru-RU" sz="13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83,59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86,6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00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 Unicode MS"/>
                        </a:rPr>
                        <a:t>Строение молекул. Химическая связь: ковалентная (полярная и неполярная), ионная, металлическая</a:t>
                      </a:r>
                      <a:endParaRPr lang="ru-RU" sz="13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78,07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89,3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00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 Unicode MS"/>
                        </a:rPr>
                        <a:t>Валентность химических элементов.</a:t>
                      </a:r>
                      <a:endParaRPr lang="ru-RU" sz="13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 Unicode MS"/>
                        </a:rPr>
                        <a:t>Степень окисления химических элементов</a:t>
                      </a:r>
                      <a:endParaRPr lang="ru-RU" sz="13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78,68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89,9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43100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 Unicode MS"/>
                        </a:rPr>
                        <a:t>Простые и сложные вещества. Основные классы неорганических веществ. Номенклатура неорганических соединений</a:t>
                      </a:r>
                      <a:endParaRPr lang="ru-RU" sz="13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77,02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90,6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9300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 Unicode MS"/>
                        </a:rPr>
                        <a:t>Химическая реакция. Условия и признаки протекания химических реакций. Химические уравнения. Сохранение массы веществ при химических реакциях. Классификация химических реакций по различным признакам: количеству и составу исходных и полученных веществ, изменению степеней окисления химических элементов, поглощению и выделению энергии</a:t>
                      </a:r>
                      <a:endParaRPr lang="ru-RU" sz="13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80,40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94,7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00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 Unicode MS"/>
                        </a:rPr>
                        <a:t>Электролиты и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 Unicode MS"/>
                        </a:rPr>
                        <a:t>неэлектролиты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 Unicode MS"/>
                        </a:rPr>
                        <a:t>. Катионы и анионы. Электролитическая диссоциация кислот, щелочей и солей (средних)</a:t>
                      </a:r>
                      <a:endParaRPr lang="ru-RU" sz="13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80,34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81,2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814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 Unicode MS"/>
                        </a:rPr>
                        <a:t>Реакции ионного обмена и условия их осуществления</a:t>
                      </a:r>
                      <a:endParaRPr lang="ru-RU" sz="13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69,71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76,1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39814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 Unicode MS"/>
                        </a:rPr>
                        <a:t>Химические свойства простых веществ: металлов и неметаллов</a:t>
                      </a:r>
                      <a:endParaRPr lang="ru-RU" sz="13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72,29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77,9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476671"/>
          <a:ext cx="9144000" cy="7367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179"/>
                <a:gridCol w="6197083"/>
                <a:gridCol w="720955"/>
                <a:gridCol w="885298"/>
                <a:gridCol w="809485"/>
              </a:tblGrid>
              <a:tr h="747609"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 задания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Проверяемые элементы содержания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Максимальный балл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 от общего количества участников экзамена, справившихся с заданием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1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899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Химические свойства оксидов: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оснόвных, амфотерных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, кислотных</a:t>
                      </a:r>
                      <a:endParaRPr lang="ru-RU" sz="1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1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/>
                        </a:rPr>
                        <a:t>70,76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70,6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37899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Химические свойства оснований. Химические свойства кислот</a:t>
                      </a:r>
                      <a:endParaRPr lang="ru-RU" sz="1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1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/>
                        </a:rPr>
                        <a:t>63,45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65,2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37899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Химические свойства солей (средних)</a:t>
                      </a:r>
                      <a:endParaRPr lang="ru-RU" sz="1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1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/>
                        </a:rPr>
                        <a:t>57,13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79,2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130831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Чистые вещества и смеси. Правила безопасной работы в школьной лаборатории. Лабораторная посуда и оборудование. Человек в мире веществ, материалов и химических реакций. Проблемы безопасного использования веществ и химических реакций в повседневной жизни. Разделение смесей и очистка веществ. Приготовление растворов. Химическое загрязнение окружающей среды и его</a:t>
                      </a:r>
                      <a:endParaRPr lang="ru-RU" sz="1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последствия</a:t>
                      </a:r>
                      <a:endParaRPr lang="ru-RU" sz="1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1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/>
                        </a:rPr>
                        <a:t>62,65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76,9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99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Степень окисления химических элементов. Окислитель и восстановитель. Окислительно-восстановительные реакции</a:t>
                      </a:r>
                      <a:endParaRPr lang="ru-RU" sz="1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1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/>
                        </a:rPr>
                        <a:t>68,12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80,3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99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Вычисление массовой доли химического элемента в веществе</a:t>
                      </a:r>
                      <a:endParaRPr lang="ru-RU" sz="1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1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/>
                        </a:rPr>
                        <a:t>29,61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84,1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56070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Периодический закон Д.И. Менделеева.</a:t>
                      </a:r>
                      <a:endParaRPr lang="ru-RU" sz="1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Закономерности изменения свойств элементов и их соединений в связи с положением в Периодической системе химических элементов</a:t>
                      </a:r>
                      <a:endParaRPr lang="ru-RU" sz="1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2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/>
                        </a:rPr>
                        <a:t>64,8 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67,8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3451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Первоначальные сведения об органических веществах: предельных и непредельных углеводородах (метане, этане, этилене, ацетилене) и кислородсодержащих веществах: спиртах (метаноле, этаноле, глицерине), карбоновых кислотах (уксусной и стеариновой). Биологически важные вещества: белки, жиры, углеводы</a:t>
                      </a:r>
                      <a:endParaRPr lang="ru-RU" sz="1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2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/>
                        </a:rPr>
                        <a:t>33,9 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43,0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3451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Определение характера среды раствора кислот и щелочей с помощью индикаторов. Качественные реакции на ионы в растворе (хлорид-, сульфат-,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карбонат-ионы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, ион аммония). Получение газообразных веществ. Качественные реакции</a:t>
                      </a:r>
                      <a:endParaRPr lang="ru-RU" sz="1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на газообразные вещества (кислород, водород, углекислый газ, аммиак)</a:t>
                      </a:r>
                      <a:endParaRPr lang="ru-RU" sz="1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2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/>
                        </a:rPr>
                        <a:t>33 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48,6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548680"/>
          <a:ext cx="9143999" cy="6192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179"/>
                <a:gridCol w="6197083"/>
                <a:gridCol w="720955"/>
                <a:gridCol w="885297"/>
                <a:gridCol w="809485"/>
              </a:tblGrid>
              <a:tr h="1893870"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 задания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Проверяемые элементы содержания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Максимальный балл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 от общего количества участников экзамена, справившихся с заданием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01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8920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Химические свойства простых веществ.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Химические свойства сложных веществ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39,9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41,8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8920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Степень окисления химических элементов. Окислитель и восстановитель.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Окислительно-восстановительные реакции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43,9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8380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Вычисление массовой доли растворенного вещества в растворе. Вычисление количества вещества, массы или объема вещества по количеству вещества, массе или объему одного из реагентов или продуктов реакции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44,7 </a:t>
                      </a: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39,9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180648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Химические свойства простых веществ.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Химические свойства сложных веществ.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Взаимосвязь различных классов неорганических веществ. Реакции ионного обмена и условия их осуществления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13,9 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13,6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036496" cy="2952328"/>
          </a:xfrm>
        </p:spPr>
        <p:txBody>
          <a:bodyPr>
            <a:normAutofit fontScale="90000"/>
          </a:bodyPr>
          <a:lstStyle/>
          <a:p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Выводы: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Неусвоенными можно считать элементы содержания, проверяемые заданиями, процент выполнения которых: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базового уровня – менее 65 %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повышенного уровня – менее 50%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высокого уровня – менее 40%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/>
              <a:t>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Результат усвоения элементов содержания заданий ОГЭ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780927"/>
          <a:ext cx="9144000" cy="4187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610"/>
                <a:gridCol w="5030486"/>
                <a:gridCol w="504056"/>
                <a:gridCol w="1440160"/>
                <a:gridCol w="720080"/>
                <a:gridCol w="1043608"/>
              </a:tblGrid>
              <a:tr h="164892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задания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Проверяемые элементы содержания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Максимальный балл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Кол-во выпускников, полностью справившихся с заданием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 от общего количества участников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Вывод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9525"/>
                </a:tc>
              </a:tr>
              <a:tr h="69161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1-15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от1039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до 1520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от 65,2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до 95,4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Элементы содержания усвоены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8187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Периодический закон Д.И. Менделеева.</a:t>
                      </a:r>
                      <a:endParaRPr lang="ru-RU" sz="1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Закономерности изменения свойств элементов и их соединений в связи с положением в Периодической системе химических элементов</a:t>
                      </a:r>
                      <a:endParaRPr lang="ru-RU" sz="1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1080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67,8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Элементы содержания усвоены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105466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Первоначальные сведения об органических веществах: предельных и непредельных углеводородах (метане, этане, этилене, ацетилене) и кислородсодержащих веществах: спиртах (метаноле, этаноле, глицерине), карбоновых кислотах (уксусной и стеариновой). Биологически важные вещества: белки, жиры, углеводы</a:t>
                      </a:r>
                      <a:endParaRPr lang="ru-RU" sz="1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687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43,0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Элементы содержания не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усвоены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036496" cy="216024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548681"/>
          <a:ext cx="9144000" cy="6599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610"/>
                <a:gridCol w="4598438"/>
                <a:gridCol w="1080120"/>
                <a:gridCol w="1080120"/>
                <a:gridCol w="864096"/>
                <a:gridCol w="1115616"/>
              </a:tblGrid>
              <a:tr h="246991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задания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Проверяемые элементы содержания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Максимальный балл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Кол-во выпускников, полностью справившихся с заданием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 от общего количества участников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Вывод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9525"/>
                </a:tc>
              </a:tr>
              <a:tr h="129521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Определение характера среды раствора кислот и щелочей с помощью индикаторов. Качественные реакции на ионы в растворе (хлорид-, сульфат-,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карбонат-ионы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, ион аммония). Получение газообразных веществ. Качественные реакции</a:t>
                      </a:r>
                      <a:endParaRPr lang="ru-RU" sz="1400" dirty="0" smtClean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на газообразные вещества (кислород, водород, углекислый газ, аммиак)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775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48,6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Элементы содержания почти усвоены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01767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Химические свойства простых веществ.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Химические свойства сложных веществ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666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41,8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Элементы содержания не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усвоены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rgbClr val="FFC000"/>
                    </a:solidFill>
                  </a:tcPr>
                </a:tc>
              </a:tr>
              <a:tr h="152651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Степень окисления химических элементов. Окислитель и восстановитель.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Окислительно-восстановительные реакции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701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43,9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Элементы содержания усвоены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036496" cy="216024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548681"/>
          <a:ext cx="9144000" cy="4782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610"/>
                <a:gridCol w="5246510"/>
                <a:gridCol w="576064"/>
                <a:gridCol w="1152128"/>
                <a:gridCol w="792088"/>
                <a:gridCol w="971600"/>
              </a:tblGrid>
              <a:tr h="246991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задания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Проверяемые элементы содержания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Максимальный балл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Кол-во выпускников, полностью справившихся с заданием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 от общего количества участников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Вывод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9525"/>
                </a:tc>
              </a:tr>
              <a:tr h="129521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Вычисление массовой доли растворенного вещества в растворе. Вычисление количества вещества, массы или объема вещества по количеству вещества, массе или объему одного из реагентов или продуктов реакции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636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40,0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Элементы содержания усвоены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01767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Химические свойства простых веществ.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Химические свойства сложных веществ.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Взаимосвязь различных классов неорганических веществ. Реакции ионного обмена и условия их осуществления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216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13,6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Элементы содержания не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усвоены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620688"/>
            <a:ext cx="9036496" cy="61555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Таким образом, можно сделать вывод о том, что:</a:t>
            </a:r>
            <a:endParaRPr lang="ru-RU" sz="2400" dirty="0" smtClean="0"/>
          </a:p>
          <a:p>
            <a:pPr lvl="0"/>
            <a:r>
              <a:rPr lang="ru-RU" sz="3200" b="1" dirty="0" smtClean="0"/>
              <a:t>задания базового уровня:</a:t>
            </a:r>
          </a:p>
          <a:p>
            <a:pPr lvl="0">
              <a:buFont typeface="Arial" pitchFamily="34" charset="0"/>
              <a:buChar char="•"/>
            </a:pPr>
            <a:r>
              <a:rPr lang="ru-RU" sz="3200" dirty="0" smtClean="0"/>
              <a:t> №1-15 усвоены полностью;</a:t>
            </a:r>
          </a:p>
          <a:p>
            <a:pPr lvl="0"/>
            <a:r>
              <a:rPr lang="ru-RU" sz="3200" b="1" dirty="0" smtClean="0"/>
              <a:t>задания повышенного уровня сложности: </a:t>
            </a:r>
          </a:p>
          <a:p>
            <a:pPr lvl="0">
              <a:buFont typeface="Arial" pitchFamily="34" charset="0"/>
              <a:buChar char="•"/>
            </a:pPr>
            <a:r>
              <a:rPr lang="ru-RU" sz="3200" dirty="0" smtClean="0"/>
              <a:t> №16 – усвоено полностью,</a:t>
            </a:r>
          </a:p>
          <a:p>
            <a:pPr lvl="0">
              <a:buFont typeface="Arial" pitchFamily="34" charset="0"/>
              <a:buChar char="•"/>
            </a:pPr>
            <a:r>
              <a:rPr lang="ru-RU" sz="3200" dirty="0" smtClean="0"/>
              <a:t> №18- почти усвоено, так как % выполнения близок к 50%,</a:t>
            </a:r>
          </a:p>
          <a:p>
            <a:pPr lvl="0">
              <a:buFont typeface="Arial" pitchFamily="34" charset="0"/>
              <a:buChar char="•"/>
            </a:pPr>
            <a:r>
              <a:rPr lang="ru-RU" sz="3200" dirty="0" smtClean="0"/>
              <a:t>№17 и №19 – не усвоены;</a:t>
            </a:r>
          </a:p>
          <a:p>
            <a:pPr lvl="0"/>
            <a:r>
              <a:rPr lang="ru-RU" sz="3200" b="1" dirty="0" smtClean="0"/>
              <a:t>задания высокого уровня сложности:</a:t>
            </a:r>
          </a:p>
          <a:p>
            <a:pPr lvl="0"/>
            <a:r>
              <a:rPr lang="ru-RU" sz="3200" dirty="0" smtClean="0"/>
              <a:t> №20 и №21 - усвоены,</a:t>
            </a:r>
          </a:p>
          <a:p>
            <a:pPr lvl="0"/>
            <a:r>
              <a:rPr lang="ru-RU" sz="3200" dirty="0" smtClean="0"/>
              <a:t>задание  №22 – не усвоено.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0" y="404664"/>
            <a:ext cx="5184576" cy="108012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заданиях повышенного уровня сложности наибольшее затруднение у учащихся вызвали задания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779912" y="1412776"/>
            <a:ext cx="5364088" cy="5445224"/>
          </a:xfrm>
          <a:solidFill>
            <a:srgbClr val="92D050"/>
          </a:solidFill>
        </p:spPr>
        <p:txBody>
          <a:bodyPr>
            <a:normAutofit lnSpcReduction="10000"/>
          </a:bodyPr>
          <a:lstStyle/>
          <a:p>
            <a:pPr lvl="0"/>
            <a:r>
              <a:rPr lang="ru-RU" b="1" dirty="0" smtClean="0"/>
              <a:t>№17  (элементы содержания не усвоены) </a:t>
            </a:r>
            <a:r>
              <a:rPr lang="ru-RU" dirty="0" smtClean="0"/>
              <a:t>со знанием первоначальных понятий по органической химии</a:t>
            </a:r>
          </a:p>
          <a:p>
            <a:pPr lvl="0"/>
            <a:r>
              <a:rPr lang="ru-RU" b="1" dirty="0" smtClean="0"/>
              <a:t>Для уксусной кислоты верны следующие утверждения:</a:t>
            </a:r>
          </a:p>
          <a:p>
            <a:pPr marL="352044" lvl="0" indent="-342900"/>
            <a:r>
              <a:rPr lang="ru-RU" dirty="0" smtClean="0"/>
              <a:t>1) В молекуле содержится два атома кислорода</a:t>
            </a:r>
          </a:p>
          <a:p>
            <a:pPr marL="352044" lvl="0" indent="-342900"/>
            <a:r>
              <a:rPr lang="ru-RU" dirty="0" smtClean="0"/>
              <a:t>2) все атомы в молекуле соединены одинарными связями</a:t>
            </a:r>
          </a:p>
          <a:p>
            <a:pPr marL="352044" lvl="0" indent="-342900"/>
            <a:r>
              <a:rPr lang="ru-RU" dirty="0" smtClean="0"/>
              <a:t>3) Не растворяется в воде</a:t>
            </a:r>
          </a:p>
          <a:p>
            <a:pPr marL="352044" lvl="0" indent="-342900"/>
            <a:r>
              <a:rPr lang="ru-RU" dirty="0" smtClean="0"/>
              <a:t>4) Реагирует с медью</a:t>
            </a:r>
          </a:p>
          <a:p>
            <a:pPr marL="352044" lvl="0" indent="-342900"/>
            <a:r>
              <a:rPr lang="ru-RU" dirty="0" smtClean="0"/>
              <a:t>5) Вступает в реакцию с карбонатом кальция</a:t>
            </a:r>
          </a:p>
          <a:p>
            <a:r>
              <a:rPr lang="ru-RU" b="1" dirty="0" smtClean="0"/>
              <a:t>№ 18 (элементы содержания почти усвоены) </a:t>
            </a:r>
            <a:r>
              <a:rPr lang="ru-RU" dirty="0" smtClean="0"/>
              <a:t>со знанием качественных реакций на катионы и анионы</a:t>
            </a:r>
          </a:p>
          <a:p>
            <a:r>
              <a:rPr lang="ru-RU" b="1" dirty="0" smtClean="0"/>
              <a:t>Вещества                       Реактивы</a:t>
            </a:r>
          </a:p>
          <a:p>
            <a:r>
              <a:rPr lang="ru-RU" dirty="0" smtClean="0"/>
              <a:t>А)</a:t>
            </a:r>
            <a:r>
              <a:rPr lang="en-US" dirty="0" smtClean="0"/>
              <a:t>Al</a:t>
            </a:r>
            <a:r>
              <a:rPr lang="ru-RU" baseline="-25000" dirty="0" smtClean="0"/>
              <a:t>2</a:t>
            </a:r>
            <a:r>
              <a:rPr lang="ru-RU" dirty="0" smtClean="0"/>
              <a:t>(</a:t>
            </a:r>
            <a:r>
              <a:rPr lang="en-US" dirty="0" smtClean="0"/>
              <a:t>SO</a:t>
            </a:r>
            <a:r>
              <a:rPr lang="ru-RU" baseline="-25000" dirty="0" smtClean="0"/>
              <a:t>4</a:t>
            </a:r>
            <a:r>
              <a:rPr lang="ru-RU" dirty="0" smtClean="0"/>
              <a:t>)</a:t>
            </a:r>
            <a:r>
              <a:rPr lang="ru-RU" baseline="-25000" dirty="0" smtClean="0"/>
              <a:t>3</a:t>
            </a:r>
            <a:r>
              <a:rPr lang="ru-RU" dirty="0" smtClean="0"/>
              <a:t>  и </a:t>
            </a:r>
            <a:r>
              <a:rPr lang="en-US" dirty="0" smtClean="0"/>
              <a:t>K</a:t>
            </a:r>
            <a:r>
              <a:rPr lang="ru-RU" baseline="-25000" dirty="0" smtClean="0"/>
              <a:t>2</a:t>
            </a:r>
            <a:r>
              <a:rPr lang="en-US" dirty="0" smtClean="0"/>
              <a:t>SO</a:t>
            </a:r>
            <a:r>
              <a:rPr lang="ru-RU" baseline="-25000" dirty="0" smtClean="0"/>
              <a:t>4</a:t>
            </a:r>
            <a:r>
              <a:rPr lang="ru-RU" dirty="0" smtClean="0"/>
              <a:t>       1)</a:t>
            </a:r>
            <a:r>
              <a:rPr lang="en-US" dirty="0" err="1" smtClean="0"/>
              <a:t>AgNO</a:t>
            </a:r>
            <a:r>
              <a:rPr lang="ru-RU" baseline="-25000" dirty="0" smtClean="0"/>
              <a:t>3 </a:t>
            </a:r>
            <a:endParaRPr lang="ru-RU" dirty="0" smtClean="0"/>
          </a:p>
          <a:p>
            <a:r>
              <a:rPr lang="ru-RU" dirty="0" smtClean="0"/>
              <a:t>Б</a:t>
            </a:r>
            <a:r>
              <a:rPr lang="en-US" dirty="0" smtClean="0"/>
              <a:t>)BaCl</a:t>
            </a:r>
            <a:r>
              <a:rPr lang="en-US" baseline="-25000" dirty="0" smtClean="0"/>
              <a:t>2</a:t>
            </a:r>
            <a:r>
              <a:rPr lang="en-US" dirty="0" smtClean="0"/>
              <a:t>  </a:t>
            </a:r>
            <a:r>
              <a:rPr lang="ru-RU" dirty="0" smtClean="0"/>
              <a:t>и </a:t>
            </a:r>
            <a:r>
              <a:rPr lang="en-US" dirty="0" smtClean="0"/>
              <a:t>Zn(NO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             </a:t>
            </a:r>
            <a:r>
              <a:rPr lang="en-US" dirty="0" smtClean="0"/>
              <a:t>2)Na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endParaRPr lang="ru-RU" dirty="0" smtClean="0"/>
          </a:p>
          <a:p>
            <a:r>
              <a:rPr lang="ru-RU" dirty="0" smtClean="0"/>
              <a:t>В</a:t>
            </a:r>
            <a:r>
              <a:rPr lang="en-US" dirty="0" smtClean="0"/>
              <a:t>)Na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  </a:t>
            </a:r>
            <a:r>
              <a:rPr lang="ru-RU" dirty="0" smtClean="0"/>
              <a:t>и </a:t>
            </a:r>
            <a:r>
              <a:rPr lang="en-US" dirty="0" smtClean="0"/>
              <a:t>Na</a:t>
            </a:r>
            <a:r>
              <a:rPr lang="en-US" baseline="-25000" dirty="0" smtClean="0"/>
              <a:t>2</a:t>
            </a:r>
            <a:r>
              <a:rPr lang="en-US" dirty="0" smtClean="0"/>
              <a:t>SiO</a:t>
            </a:r>
            <a:r>
              <a:rPr lang="en-US" baseline="-25000" dirty="0" smtClean="0"/>
              <a:t>3             </a:t>
            </a:r>
            <a:r>
              <a:rPr lang="en-US" dirty="0" smtClean="0"/>
              <a:t>3)</a:t>
            </a:r>
            <a:r>
              <a:rPr lang="en-US" dirty="0" err="1" smtClean="0"/>
              <a:t>HCl</a:t>
            </a:r>
            <a:endParaRPr lang="ru-RU" dirty="0" smtClean="0"/>
          </a:p>
          <a:p>
            <a:r>
              <a:rPr lang="en-US" dirty="0" smtClean="0"/>
              <a:t>                                        </a:t>
            </a:r>
            <a:r>
              <a:rPr lang="ru-RU" dirty="0" smtClean="0"/>
              <a:t>       </a:t>
            </a:r>
            <a:r>
              <a:rPr lang="en-US" dirty="0" smtClean="0"/>
              <a:t>4) </a:t>
            </a:r>
            <a:r>
              <a:rPr lang="ru-RU" dirty="0" smtClean="0"/>
              <a:t>фенолфталеин</a:t>
            </a:r>
          </a:p>
          <a:p>
            <a:r>
              <a:rPr lang="ru-RU" b="1" dirty="0" smtClean="0"/>
              <a:t>№ 19 (элементы содержания не усвоены) </a:t>
            </a:r>
            <a:r>
              <a:rPr lang="ru-RU" dirty="0" smtClean="0"/>
              <a:t>со знанием химических свойств простых и сложных веществ, их общих и особенных свойств </a:t>
            </a:r>
          </a:p>
          <a:p>
            <a:r>
              <a:rPr lang="ru-RU" b="1" dirty="0" smtClean="0"/>
              <a:t>Формула вещества            Реагенты</a:t>
            </a:r>
          </a:p>
          <a:p>
            <a:r>
              <a:rPr lang="ru-RU" dirty="0" smtClean="0"/>
              <a:t>А</a:t>
            </a:r>
            <a:r>
              <a:rPr lang="en-US" dirty="0" smtClean="0"/>
              <a:t>)S                                    1)FeCl</a:t>
            </a:r>
            <a:r>
              <a:rPr lang="en-US" baseline="-25000" dirty="0" smtClean="0"/>
              <a:t>3</a:t>
            </a:r>
            <a:r>
              <a:rPr lang="en-US" dirty="0" smtClean="0"/>
              <a:t>,SO</a:t>
            </a:r>
            <a:r>
              <a:rPr lang="en-US" baseline="-25000" dirty="0" smtClean="0"/>
              <a:t>2</a:t>
            </a:r>
            <a:endParaRPr lang="ru-RU" dirty="0" smtClean="0"/>
          </a:p>
          <a:p>
            <a:r>
              <a:rPr lang="ru-RU" dirty="0" smtClean="0"/>
              <a:t>Б</a:t>
            </a:r>
            <a:r>
              <a:rPr lang="en-US" dirty="0" smtClean="0"/>
              <a:t>) CuSO</a:t>
            </a:r>
            <a:r>
              <a:rPr lang="en-US" baseline="-25000" dirty="0" smtClean="0"/>
              <a:t>4</a:t>
            </a:r>
            <a:r>
              <a:rPr lang="en-US" dirty="0" smtClean="0"/>
              <a:t>                           2) O</a:t>
            </a:r>
            <a:r>
              <a:rPr lang="en-US" baseline="-25000" dirty="0" smtClean="0"/>
              <a:t>2</a:t>
            </a:r>
            <a:r>
              <a:rPr lang="en-US" dirty="0" smtClean="0"/>
              <a:t>, Zn</a:t>
            </a:r>
            <a:endParaRPr lang="ru-RU" dirty="0" smtClean="0"/>
          </a:p>
          <a:p>
            <a:r>
              <a:rPr lang="ru-RU" dirty="0" smtClean="0"/>
              <a:t>В</a:t>
            </a:r>
            <a:r>
              <a:rPr lang="en-US" dirty="0" smtClean="0"/>
              <a:t>) </a:t>
            </a:r>
            <a:r>
              <a:rPr lang="en-US" dirty="0" err="1" smtClean="0"/>
              <a:t>NaOH</a:t>
            </a:r>
            <a:r>
              <a:rPr lang="en-US" dirty="0" smtClean="0"/>
              <a:t>                           3) Fe,BaCl</a:t>
            </a:r>
            <a:r>
              <a:rPr lang="en-US" baseline="-25000" dirty="0" smtClean="0"/>
              <a:t>2</a:t>
            </a:r>
            <a:endParaRPr lang="ru-RU" dirty="0" smtClean="0"/>
          </a:p>
          <a:p>
            <a:r>
              <a:rPr lang="en-US" dirty="0" smtClean="0"/>
              <a:t>                                           4) Ag, </a:t>
            </a:r>
            <a:r>
              <a:rPr lang="en-US" dirty="0" err="1" smtClean="0"/>
              <a:t>CaO</a:t>
            </a:r>
            <a:endParaRPr lang="ru-RU" dirty="0" smtClean="0"/>
          </a:p>
          <a:p>
            <a:endParaRPr lang="ru-RU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52401" y="776288"/>
          <a:ext cx="3699519" cy="585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3888" y="476672"/>
            <a:ext cx="5472608" cy="100811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заданиях повышенного уровня сложности наибольшее затруднение у учащихся вызвали задания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63888" y="1412776"/>
            <a:ext cx="5472608" cy="5215671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b="1" u="sng" dirty="0" smtClean="0"/>
              <a:t>№ 22 </a:t>
            </a:r>
            <a:r>
              <a:rPr lang="ru-RU" b="1" dirty="0" smtClean="0"/>
              <a:t>(элементы содержания не усвоены) </a:t>
            </a:r>
            <a:r>
              <a:rPr lang="ru-RU" dirty="0" smtClean="0"/>
              <a:t>Химические свойства простых веществ.</a:t>
            </a:r>
          </a:p>
          <a:p>
            <a:r>
              <a:rPr lang="ru-RU" dirty="0" smtClean="0"/>
              <a:t>Химические свойства сложных веществ.</a:t>
            </a:r>
          </a:p>
          <a:p>
            <a:r>
              <a:rPr lang="ru-RU" dirty="0" smtClean="0"/>
              <a:t>Взаимосвязь различных классов неорганических веществ. Реакции ионного обмена и условия их осуществления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Для проведения эксперимента предложены следующие реактивы</a:t>
            </a:r>
            <a:r>
              <a:rPr lang="ru-RU" dirty="0" smtClean="0"/>
              <a:t>: </a:t>
            </a:r>
            <a:r>
              <a:rPr lang="en-US" dirty="0" smtClean="0"/>
              <a:t>Fe, Zn; </a:t>
            </a:r>
            <a:r>
              <a:rPr lang="ru-RU" dirty="0" smtClean="0"/>
              <a:t>растворы</a:t>
            </a:r>
            <a:r>
              <a:rPr lang="en-US" dirty="0" smtClean="0"/>
              <a:t>: FeSO</a:t>
            </a:r>
            <a:r>
              <a:rPr lang="en-US" baseline="-25000" dirty="0" smtClean="0"/>
              <a:t>4</a:t>
            </a:r>
            <a:r>
              <a:rPr lang="en-US" dirty="0" smtClean="0"/>
              <a:t>,Fe</a:t>
            </a:r>
            <a:r>
              <a:rPr lang="en-US" baseline="-25000" dirty="0" smtClean="0"/>
              <a:t>2</a:t>
            </a:r>
            <a:r>
              <a:rPr lang="en-US" dirty="0" smtClean="0"/>
              <a:t>(SO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  <a:r>
              <a:rPr lang="en-US" dirty="0" smtClean="0"/>
              <a:t>, </a:t>
            </a:r>
            <a:r>
              <a:rPr lang="en-US" dirty="0" err="1" smtClean="0"/>
              <a:t>NaOH</a:t>
            </a:r>
            <a:r>
              <a:rPr lang="en-US" dirty="0" smtClean="0"/>
              <a:t>,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ru-RU" baseline="-25000" dirty="0" smtClean="0"/>
              <a:t>. </a:t>
            </a:r>
            <a:endParaRPr lang="ru-RU" dirty="0" smtClean="0"/>
          </a:p>
          <a:p>
            <a:r>
              <a:rPr lang="ru-RU" dirty="0" smtClean="0"/>
              <a:t>Используя воду и необходимые вещества из этого списка, получите в две стадии </a:t>
            </a:r>
            <a:r>
              <a:rPr lang="ru-RU" b="1" dirty="0" err="1" smtClean="0"/>
              <a:t>гидроксид</a:t>
            </a:r>
            <a:r>
              <a:rPr lang="ru-RU" b="1" dirty="0" smtClean="0"/>
              <a:t> железа (</a:t>
            </a:r>
            <a:r>
              <a:rPr lang="en-US" b="1" dirty="0" smtClean="0"/>
              <a:t>II)</a:t>
            </a:r>
            <a:r>
              <a:rPr lang="ru-RU" b="1" dirty="0" smtClean="0"/>
              <a:t>. </a:t>
            </a:r>
            <a:r>
              <a:rPr lang="ru-RU" dirty="0" smtClean="0"/>
              <a:t>Опишите признаки проводимых реакций. Для второй реакции напишите сокращенное ионное уравнение.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Даны вещества: </a:t>
            </a:r>
            <a:r>
              <a:rPr lang="en-US" b="1" dirty="0" smtClean="0"/>
              <a:t>AgNO</a:t>
            </a:r>
            <a:r>
              <a:rPr lang="en-US" b="1" baseline="-25000" dirty="0" smtClean="0"/>
              <a:t>3</a:t>
            </a:r>
            <a:r>
              <a:rPr lang="en-US" b="1" dirty="0" smtClean="0"/>
              <a:t>, CuSO</a:t>
            </a:r>
            <a:r>
              <a:rPr lang="en-US" b="1" baseline="-25000" dirty="0" smtClean="0"/>
              <a:t>4</a:t>
            </a:r>
            <a:r>
              <a:rPr lang="en-US" b="1" dirty="0" smtClean="0"/>
              <a:t>, </a:t>
            </a:r>
            <a:r>
              <a:rPr lang="en-US" b="1" dirty="0" err="1" smtClean="0"/>
              <a:t>NaCl</a:t>
            </a:r>
            <a:r>
              <a:rPr lang="en-US" b="1" dirty="0" smtClean="0"/>
              <a:t>, </a:t>
            </a:r>
            <a:r>
              <a:rPr lang="en-US" b="1" dirty="0" err="1" smtClean="0"/>
              <a:t>NaOH</a:t>
            </a:r>
            <a:r>
              <a:rPr lang="en-US" b="1" dirty="0" smtClean="0"/>
              <a:t>, </a:t>
            </a:r>
            <a:r>
              <a:rPr lang="ru-RU" b="1" dirty="0" smtClean="0"/>
              <a:t>раствор </a:t>
            </a:r>
            <a:r>
              <a:rPr lang="en-US" b="1" dirty="0" err="1" smtClean="0"/>
              <a:t>HCl</a:t>
            </a:r>
            <a:r>
              <a:rPr lang="ru-RU" b="1" dirty="0" smtClean="0"/>
              <a:t>. </a:t>
            </a:r>
            <a:r>
              <a:rPr lang="ru-RU" dirty="0" smtClean="0"/>
              <a:t>Используя воду и необходимые вещества только из этого списка, получите в две стадии </a:t>
            </a:r>
            <a:r>
              <a:rPr lang="ru-RU" b="1" dirty="0" smtClean="0"/>
              <a:t>раствор хлорида меди (</a:t>
            </a:r>
            <a:r>
              <a:rPr lang="en-US" b="1" dirty="0" smtClean="0"/>
              <a:t>II</a:t>
            </a:r>
            <a:r>
              <a:rPr lang="ru-RU" b="1" dirty="0" smtClean="0"/>
              <a:t>)</a:t>
            </a:r>
            <a:r>
              <a:rPr lang="ru-RU" dirty="0" smtClean="0"/>
              <a:t>. Опишите признаки проводимых реакций. Для второй реакции напишите сокращенное ионное уравнение реакции.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Даны вещества:</a:t>
            </a:r>
            <a:r>
              <a:rPr lang="en-US" dirty="0" smtClean="0"/>
              <a:t> Cu, </a:t>
            </a:r>
            <a:r>
              <a:rPr lang="en-US" dirty="0" err="1" smtClean="0"/>
              <a:t>CuO</a:t>
            </a:r>
            <a:r>
              <a:rPr lang="en-US" dirty="0" smtClean="0"/>
              <a:t>,  </a:t>
            </a:r>
            <a:r>
              <a:rPr lang="en-US" dirty="0" err="1" smtClean="0"/>
              <a:t>NaCl</a:t>
            </a:r>
            <a:r>
              <a:rPr lang="en-US" dirty="0" smtClean="0"/>
              <a:t>, BaCl</a:t>
            </a:r>
            <a:r>
              <a:rPr lang="en-US" baseline="-25000" dirty="0" smtClean="0"/>
              <a:t>2</a:t>
            </a:r>
            <a:r>
              <a:rPr lang="en-US" dirty="0" smtClean="0"/>
              <a:t>,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(</a:t>
            </a:r>
            <a:r>
              <a:rPr lang="ru-RU" dirty="0" err="1" smtClean="0"/>
              <a:t>р</a:t>
            </a:r>
            <a:r>
              <a:rPr lang="en-US" dirty="0" smtClean="0"/>
              <a:t>-</a:t>
            </a:r>
            <a:r>
              <a:rPr lang="ru-RU" dirty="0" err="1" smtClean="0"/>
              <a:t>р</a:t>
            </a:r>
            <a:r>
              <a:rPr lang="en-US" dirty="0" smtClean="0"/>
              <a:t>), H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ru-RU" baseline="-25000" dirty="0" smtClean="0"/>
              <a:t>.  </a:t>
            </a:r>
            <a:endParaRPr lang="ru-RU" dirty="0" smtClean="0"/>
          </a:p>
          <a:p>
            <a:r>
              <a:rPr lang="ru-RU" dirty="0" smtClean="0"/>
              <a:t>Используя воду и необходимые </a:t>
            </a:r>
            <a:r>
              <a:rPr lang="ru-RU" dirty="0" err="1" smtClean="0"/>
              <a:t>вещсетва</a:t>
            </a:r>
            <a:r>
              <a:rPr lang="ru-RU" dirty="0" smtClean="0"/>
              <a:t> только из этого списка, получите в две стадии </a:t>
            </a:r>
            <a:r>
              <a:rPr lang="ru-RU" b="1" dirty="0" smtClean="0"/>
              <a:t>хлорид меди (</a:t>
            </a:r>
            <a:r>
              <a:rPr lang="en-US" b="1" dirty="0" smtClean="0"/>
              <a:t>II</a:t>
            </a:r>
            <a:r>
              <a:rPr lang="ru-RU" b="1" dirty="0" smtClean="0"/>
              <a:t>). </a:t>
            </a:r>
            <a:r>
              <a:rPr lang="ru-RU" dirty="0" smtClean="0"/>
              <a:t>Опишите признаки проводимых реакций. Для второй реакции напишите сокращенное ионное уравнение реакции.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52401" y="776288"/>
          <a:ext cx="3483495" cy="585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2192" y="2411413"/>
            <a:ext cx="7772638" cy="1111250"/>
          </a:xfrm>
        </p:spPr>
        <p:txBody>
          <a:bodyPr rtlCol="0"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500" b="1" i="1" dirty="0" smtClean="0">
                <a:solidFill>
                  <a:srgbClr val="700000"/>
                </a:solidFill>
              </a:rPr>
              <a:t/>
            </a:r>
            <a:br>
              <a:rPr lang="ru-RU" sz="2500" b="1" i="1" dirty="0" smtClean="0">
                <a:solidFill>
                  <a:srgbClr val="700000"/>
                </a:solidFill>
              </a:rPr>
            </a:br>
            <a:r>
              <a:rPr lang="ru-RU" sz="2500" b="1" i="1" dirty="0" smtClean="0">
                <a:solidFill>
                  <a:srgbClr val="700000"/>
                </a:solidFill>
              </a:rPr>
              <a:t/>
            </a:r>
            <a:br>
              <a:rPr lang="ru-RU" sz="2500" b="1" i="1" dirty="0" smtClean="0">
                <a:solidFill>
                  <a:srgbClr val="700000"/>
                </a:solidFill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1800" b="1" dirty="0" smtClean="0">
              <a:solidFill>
                <a:srgbClr val="700000"/>
              </a:solidFill>
            </a:endParaRPr>
          </a:p>
        </p:txBody>
      </p:sp>
      <p:sp>
        <p:nvSpPr>
          <p:cNvPr id="6147" name="Прямоугольник 3"/>
          <p:cNvSpPr>
            <a:spLocks noChangeArrowheads="1"/>
          </p:cNvSpPr>
          <p:nvPr/>
        </p:nvSpPr>
        <p:spPr bwMode="auto">
          <a:xfrm>
            <a:off x="1260257" y="188913"/>
            <a:ext cx="56870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Организационные и содержательные изменения ГИА-9    в 2017 году</a:t>
            </a:r>
          </a:p>
        </p:txBody>
      </p:sp>
      <p:sp>
        <p:nvSpPr>
          <p:cNvPr id="6148" name="Прямоугольник 3"/>
          <p:cNvSpPr>
            <a:spLocks noChangeArrowheads="1"/>
          </p:cNvSpPr>
          <p:nvPr/>
        </p:nvSpPr>
        <p:spPr bwMode="auto">
          <a:xfrm>
            <a:off x="2285603" y="2967039"/>
            <a:ext cx="4572794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7288" y="3152776"/>
            <a:ext cx="8569424" cy="326072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Организационные изменения</a:t>
            </a:r>
            <a:endParaRPr lang="ru-RU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0000"/>
              </a:solidFill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2017 году результаты, полученные на ГИА-9 по двум учебным предметам по выбору, влияют на итоговую отметку, выставляемую в аттестат об основном общем образовании (аттестат), а также на получение аттестата.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 прохождении ГИА-9 в 2017 наличие неудовлетворительного результата более чем по двум учебным предметам не позволяет выпускнику повторно участвовать в экзаменах по данным учебным предметам в дополнительные сроки. Участие в ГИА -9 возможно не ранее 1 сентября 2017 года.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0000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 </a:t>
            </a:r>
            <a:endParaRPr lang="ru-RU" sz="2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7288" y="1460500"/>
            <a:ext cx="8569424" cy="150653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Содержательные  изменения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2017 году нет, в 2018 году планируется по русскому языку  (модель  раздела «Говорение»)</a:t>
            </a:r>
          </a:p>
        </p:txBody>
      </p:sp>
      <p:pic>
        <p:nvPicPr>
          <p:cNvPr id="6151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5847" y="188914"/>
            <a:ext cx="1888797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Рисунок 11"/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179357" y="188913"/>
            <a:ext cx="86503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0405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1400" b="1" dirty="0" smtClean="0"/>
              <a:t> </a:t>
            </a:r>
            <a:br>
              <a:rPr lang="ru-RU" sz="1400" b="1" dirty="0" smtClean="0"/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Типичные ошибки обучающихся в заданиях высокого уровня сложности: 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Задание № 20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  <a:solidFill>
            <a:schemeClr val="bg2"/>
          </a:solidFill>
        </p:spPr>
        <p:txBody>
          <a:bodyPr>
            <a:normAutofit/>
          </a:bodyPr>
          <a:lstStyle/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степень окисления химических элементов в сложных веществах,  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определение роли химического элемента в окислительно-восстановительной реакции;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расстановка коэффициентов в  уравнениях окислительно-восстановительных реакций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Пример 1.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Используя метод электронного баланса, составьте уравнение реакции</a:t>
            </a:r>
          </a:p>
          <a:p>
            <a:pPr>
              <a:buNone/>
            </a:pPr>
            <a:r>
              <a:rPr lang="en-US" sz="1600" b="1" dirty="0" smtClean="0"/>
              <a:t>Br</a:t>
            </a:r>
            <a:r>
              <a:rPr lang="en-US" sz="1600" b="1" baseline="-25000" dirty="0" smtClean="0"/>
              <a:t>2</a:t>
            </a:r>
            <a:r>
              <a:rPr lang="en-US" sz="1600" b="1" dirty="0" smtClean="0"/>
              <a:t> + KI + H</a:t>
            </a:r>
            <a:r>
              <a:rPr lang="en-US" sz="1600" b="1" baseline="-25000" dirty="0" smtClean="0"/>
              <a:t>2</a:t>
            </a:r>
            <a:r>
              <a:rPr lang="en-US" sz="1600" b="1" dirty="0" smtClean="0"/>
              <a:t>O → KIO</a:t>
            </a:r>
            <a:r>
              <a:rPr lang="en-US" sz="1600" b="1" baseline="-25000" dirty="0" smtClean="0"/>
              <a:t>3</a:t>
            </a:r>
            <a:r>
              <a:rPr lang="en-US" sz="1600" b="1" dirty="0" smtClean="0"/>
              <a:t> +</a:t>
            </a:r>
            <a:r>
              <a:rPr lang="en-US" sz="1600" b="1" dirty="0" err="1" smtClean="0"/>
              <a:t>HBr</a:t>
            </a:r>
            <a:r>
              <a:rPr lang="ru-RU" sz="1600" b="1" dirty="0" smtClean="0"/>
              <a:t>          </a:t>
            </a:r>
            <a:r>
              <a:rPr lang="ru-RU" sz="1600" dirty="0" smtClean="0"/>
              <a:t>Определите окислитель и восстановитель.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Элементы ответа: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Составлен электронный баланс:</a:t>
            </a:r>
          </a:p>
          <a:p>
            <a:pPr>
              <a:buNone/>
            </a:pPr>
            <a:r>
              <a:rPr lang="ru-RU" sz="1600" dirty="0" smtClean="0"/>
              <a:t>3| </a:t>
            </a:r>
            <a:r>
              <a:rPr lang="en-US" sz="1600" dirty="0" smtClean="0"/>
              <a:t>Br</a:t>
            </a:r>
            <a:r>
              <a:rPr lang="en-US" sz="1600" b="1" baseline="-25000" dirty="0" smtClean="0"/>
              <a:t>2</a:t>
            </a:r>
            <a:r>
              <a:rPr lang="ru-RU" sz="1600" baseline="30000" dirty="0" smtClean="0"/>
              <a:t>0</a:t>
            </a:r>
            <a:r>
              <a:rPr lang="ru-RU" sz="1600" dirty="0" smtClean="0"/>
              <a:t> + </a:t>
            </a:r>
            <a:r>
              <a:rPr lang="ru-RU" sz="1600" b="1" dirty="0" smtClean="0"/>
              <a:t>2</a:t>
            </a:r>
            <a:r>
              <a:rPr lang="en-US" sz="1600" dirty="0" smtClean="0"/>
              <a:t>ē →</a:t>
            </a:r>
            <a:r>
              <a:rPr lang="en-US" sz="1600" b="1" dirty="0" smtClean="0"/>
              <a:t>2</a:t>
            </a:r>
            <a:r>
              <a:rPr lang="en-US" sz="1600" dirty="0" smtClean="0"/>
              <a:t> Br</a:t>
            </a:r>
            <a:r>
              <a:rPr lang="en-US" sz="1600" baseline="30000" dirty="0" smtClean="0"/>
              <a:t>-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en-US" sz="1600" dirty="0" smtClean="0"/>
              <a:t>1|I</a:t>
            </a:r>
            <a:r>
              <a:rPr lang="en-US" sz="1600" baseline="30000" dirty="0" smtClean="0"/>
              <a:t>-1</a:t>
            </a:r>
            <a:r>
              <a:rPr lang="en-US" sz="1600" dirty="0" smtClean="0"/>
              <a:t> - 6ē → I</a:t>
            </a:r>
            <a:r>
              <a:rPr lang="en-US" sz="1600" baseline="30000" dirty="0" smtClean="0"/>
              <a:t>+5</a:t>
            </a:r>
          </a:p>
          <a:p>
            <a:pPr marL="452628" indent="-34290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Указано, что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иод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степени окисления -1 (или </a:t>
            </a:r>
            <a:r>
              <a:rPr lang="en-US" sz="1600" dirty="0" smtClean="0"/>
              <a:t>KI</a:t>
            </a:r>
            <a:r>
              <a:rPr lang="ru-RU" sz="1600" dirty="0" smtClean="0"/>
              <a:t>) является восстановителем, а бром в степени окисления 0 (или </a:t>
            </a:r>
            <a:r>
              <a:rPr lang="en-US" sz="1600" dirty="0" smtClean="0"/>
              <a:t>Br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</a:t>
            </a:r>
            <a:r>
              <a:rPr lang="ru-RU" sz="1600" dirty="0" smtClean="0"/>
              <a:t>) – окислителем.</a:t>
            </a:r>
          </a:p>
          <a:p>
            <a:pPr marL="452628" indent="-34290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Составлено уравнение реакции:</a:t>
            </a:r>
          </a:p>
          <a:p>
            <a:pPr marL="452628" indent="-342900">
              <a:buNone/>
            </a:pPr>
            <a:r>
              <a:rPr lang="ru-RU" sz="1600" dirty="0" smtClean="0"/>
              <a:t>3</a:t>
            </a:r>
            <a:r>
              <a:rPr lang="en-US" sz="1600" dirty="0" smtClean="0"/>
              <a:t>Br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+ KI + </a:t>
            </a:r>
            <a:r>
              <a:rPr lang="ru-RU" sz="1600" dirty="0" smtClean="0"/>
              <a:t>3</a:t>
            </a:r>
            <a:r>
              <a:rPr lang="en-US" sz="1600" dirty="0" smtClean="0"/>
              <a:t>H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O → KIO</a:t>
            </a:r>
            <a:r>
              <a:rPr lang="en-US" sz="1600" baseline="-25000" dirty="0" smtClean="0"/>
              <a:t>3</a:t>
            </a:r>
            <a:r>
              <a:rPr lang="en-US" sz="1600" dirty="0" smtClean="0"/>
              <a:t> +</a:t>
            </a:r>
            <a:r>
              <a:rPr lang="ru-RU" sz="1600" dirty="0" smtClean="0"/>
              <a:t>6</a:t>
            </a:r>
            <a:r>
              <a:rPr lang="en-US" sz="1600" dirty="0" err="1" smtClean="0"/>
              <a:t>HBr</a:t>
            </a:r>
            <a:endParaRPr lang="ru-RU" sz="1600" dirty="0" smtClean="0"/>
          </a:p>
          <a:p>
            <a:pPr marL="452628" indent="-34290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Пример 2.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Используя метод электронного баланса, составьте уравнение реакции</a:t>
            </a:r>
          </a:p>
          <a:p>
            <a:pPr marL="452628" indent="-342900">
              <a:buNone/>
            </a:pPr>
            <a:r>
              <a:rPr lang="en-US" sz="1600" b="1" dirty="0" err="1" smtClean="0"/>
              <a:t>HCl</a:t>
            </a:r>
            <a:r>
              <a:rPr lang="en-US" sz="1600" b="1" dirty="0" smtClean="0"/>
              <a:t> + MnO</a:t>
            </a:r>
            <a:r>
              <a:rPr lang="en-US" sz="1600" b="1" baseline="-25000" dirty="0" smtClean="0"/>
              <a:t>2</a:t>
            </a:r>
            <a:r>
              <a:rPr lang="en-US" sz="1600" b="1" dirty="0" smtClean="0"/>
              <a:t> → MnCl</a:t>
            </a:r>
            <a:r>
              <a:rPr lang="en-US" sz="1600" b="1" baseline="-25000" dirty="0" smtClean="0"/>
              <a:t>2</a:t>
            </a:r>
            <a:r>
              <a:rPr lang="en-US" sz="1600" b="1" dirty="0" smtClean="0"/>
              <a:t> + Cl</a:t>
            </a:r>
            <a:r>
              <a:rPr lang="en-US" sz="1600" b="1" baseline="-25000" dirty="0" smtClean="0"/>
              <a:t>2</a:t>
            </a:r>
            <a:r>
              <a:rPr lang="en-US" sz="1600" b="1" dirty="0" smtClean="0"/>
              <a:t> + H</a:t>
            </a:r>
            <a:r>
              <a:rPr lang="en-US" sz="1600" b="1" baseline="-25000" dirty="0" smtClean="0"/>
              <a:t>2</a:t>
            </a:r>
            <a:r>
              <a:rPr lang="en-US" sz="1600" b="1" dirty="0" smtClean="0"/>
              <a:t>O</a:t>
            </a:r>
            <a:r>
              <a:rPr lang="ru-RU" sz="1600" b="1" dirty="0" smtClean="0"/>
              <a:t> </a:t>
            </a:r>
            <a:r>
              <a:rPr lang="ru-RU" sz="1600" dirty="0" smtClean="0"/>
              <a:t>Определите окислитель и восстановитель.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Элементы ответа: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Составлен электронный баланс:</a:t>
            </a:r>
          </a:p>
          <a:p>
            <a:pPr>
              <a:buNone/>
            </a:pPr>
            <a:r>
              <a:rPr lang="en-US" sz="1600" dirty="0" smtClean="0"/>
              <a:t>1| Mn</a:t>
            </a:r>
            <a:r>
              <a:rPr lang="en-US" sz="1600" baseline="30000" dirty="0" smtClean="0"/>
              <a:t>+4</a:t>
            </a:r>
            <a:r>
              <a:rPr lang="en-US" sz="1600" dirty="0" smtClean="0"/>
              <a:t> + 2ē → Mn</a:t>
            </a:r>
            <a:r>
              <a:rPr lang="en-US" sz="1600" baseline="30000" dirty="0" smtClean="0"/>
              <a:t>+2</a:t>
            </a:r>
            <a:endParaRPr lang="ru-RU" sz="1600" dirty="0" smtClean="0"/>
          </a:p>
          <a:p>
            <a:pPr>
              <a:buNone/>
            </a:pPr>
            <a:r>
              <a:rPr lang="en-US" sz="1600" dirty="0" smtClean="0"/>
              <a:t>1|</a:t>
            </a:r>
            <a:r>
              <a:rPr lang="en-US" sz="1600" b="1" dirty="0" smtClean="0"/>
              <a:t>2</a:t>
            </a:r>
            <a:r>
              <a:rPr lang="en-US" sz="1600" dirty="0" smtClean="0"/>
              <a:t>Cl</a:t>
            </a:r>
            <a:r>
              <a:rPr lang="en-US" sz="1600" baseline="30000" dirty="0" smtClean="0"/>
              <a:t>-1 </a:t>
            </a:r>
            <a:r>
              <a:rPr lang="en-US" sz="1600" dirty="0" smtClean="0"/>
              <a:t>- </a:t>
            </a:r>
            <a:r>
              <a:rPr lang="en-US" sz="1600" b="1" dirty="0" smtClean="0"/>
              <a:t>2</a:t>
            </a:r>
            <a:r>
              <a:rPr lang="en-US" sz="1600" dirty="0" smtClean="0"/>
              <a:t>ē → Cl</a:t>
            </a:r>
            <a:r>
              <a:rPr lang="en-US" sz="1600" b="1" baseline="-25000" dirty="0" smtClean="0"/>
              <a:t>2</a:t>
            </a:r>
            <a:r>
              <a:rPr lang="en-US" sz="1600" baseline="30000" dirty="0" smtClean="0"/>
              <a:t>0</a:t>
            </a:r>
          </a:p>
          <a:p>
            <a:pPr marL="0" indent="-342900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Указано, что хлор в степени окисления -1 (или </a:t>
            </a:r>
            <a:r>
              <a:rPr lang="en-US" sz="1600" dirty="0" err="1" smtClean="0"/>
              <a:t>HCl</a:t>
            </a:r>
            <a:r>
              <a:rPr lang="ru-RU" sz="1600" dirty="0" smtClean="0"/>
              <a:t>) является восстановителем, а марганец в с степени окисления +4 (или </a:t>
            </a:r>
            <a:r>
              <a:rPr lang="en-US" sz="1600" dirty="0" smtClean="0"/>
              <a:t>MnO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</a:t>
            </a:r>
            <a:r>
              <a:rPr lang="ru-RU" sz="1600" dirty="0" smtClean="0"/>
              <a:t>) – окислителем.</a:t>
            </a:r>
          </a:p>
          <a:p>
            <a:pPr marL="0" indent="-342900">
              <a:spcBef>
                <a:spcPts val="0"/>
              </a:spcBef>
              <a:buNone/>
            </a:pPr>
            <a:r>
              <a:rPr lang="ru-RU" sz="1600" dirty="0" smtClean="0"/>
              <a:t>4</a:t>
            </a:r>
            <a:r>
              <a:rPr lang="en-US" sz="1600" b="1" dirty="0" err="1" smtClean="0"/>
              <a:t>HCl</a:t>
            </a:r>
            <a:r>
              <a:rPr lang="en-US" sz="1600" b="1" dirty="0" smtClean="0"/>
              <a:t> + MnO</a:t>
            </a:r>
            <a:r>
              <a:rPr lang="en-US" sz="1600" b="1" baseline="-25000" dirty="0" smtClean="0"/>
              <a:t>2</a:t>
            </a:r>
            <a:r>
              <a:rPr lang="en-US" sz="1600" b="1" dirty="0" smtClean="0"/>
              <a:t> → MnCl</a:t>
            </a:r>
            <a:r>
              <a:rPr lang="en-US" sz="1600" b="1" baseline="-25000" dirty="0" smtClean="0"/>
              <a:t>2</a:t>
            </a:r>
            <a:r>
              <a:rPr lang="en-US" sz="1600" b="1" dirty="0" smtClean="0"/>
              <a:t> + Cl</a:t>
            </a:r>
            <a:r>
              <a:rPr lang="en-US" sz="1600" b="1" baseline="-25000" dirty="0" smtClean="0"/>
              <a:t>2</a:t>
            </a:r>
            <a:r>
              <a:rPr lang="en-US" sz="1600" b="1" dirty="0" smtClean="0"/>
              <a:t> + </a:t>
            </a:r>
            <a:r>
              <a:rPr lang="ru-RU" sz="1600" dirty="0" smtClean="0"/>
              <a:t>2</a:t>
            </a:r>
            <a:r>
              <a:rPr lang="en-US" sz="1600" b="1" dirty="0" smtClean="0"/>
              <a:t>H</a:t>
            </a:r>
            <a:r>
              <a:rPr lang="en-US" sz="1600" b="1" baseline="-25000" dirty="0" smtClean="0"/>
              <a:t>2</a:t>
            </a:r>
            <a:r>
              <a:rPr lang="en-US" sz="1600" b="1" dirty="0" smtClean="0"/>
              <a:t>O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57606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Задание № 21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  <a:solidFill>
            <a:schemeClr val="bg2"/>
          </a:solidFill>
        </p:spPr>
        <p:txBody>
          <a:bodyPr>
            <a:norm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составление формул веществ;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составление уравнений реакций;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вычисление массовой доли растворенного вещества в растворе;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вычисление массы и количества вещества;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определение объема газа;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Пример 1.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Вычислите массу осадка, который образуется при действии раствора избытка хлорида меди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на 80 г 10% раствора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гидроксида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натрия.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Пример 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 К 170 г раствора с массовой долей нитрата серебра 3% добавили избыток хлорида алюминия. Вычислите массу образовавшегося осадка.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Пример 3. </a:t>
            </a:r>
            <a:r>
              <a:rPr lang="ru-RU" sz="2000" dirty="0" smtClean="0"/>
              <a:t>Раствор азотной кислоты массой 25,2 г и массовой долей 10% прилили к избытку карбоната магния. Вычислите объем выделившегося газа.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случае если в записи уравнения реакции допущена ошибка в расстановке коэффициентов, которая привела к ошибке в арифметических расчетах, то оценка задания снижается на 1 балл.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Задание № 22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60640"/>
          </a:xfrm>
          <a:solidFill>
            <a:schemeClr val="bg2"/>
          </a:solidFill>
        </p:spPr>
        <p:txBody>
          <a:bodyPr>
            <a:normAutofit/>
          </a:bodyPr>
          <a:lstStyle/>
          <a:p>
            <a:pPr lvl="0"/>
            <a:r>
              <a:rPr lang="ru-RU" sz="1800" dirty="0" smtClean="0"/>
              <a:t>химические свойства простых и сложных веществ;</a:t>
            </a:r>
          </a:p>
          <a:p>
            <a:pPr lvl="0"/>
            <a:r>
              <a:rPr lang="ru-RU" sz="1800" dirty="0" smtClean="0"/>
              <a:t>качественные реакций на ионы: иодид, хлорид, сульфат, карбонат-ион, ион аммония;</a:t>
            </a:r>
          </a:p>
          <a:p>
            <a:pPr lvl="0"/>
            <a:r>
              <a:rPr lang="ru-RU" sz="1800" dirty="0" smtClean="0"/>
              <a:t>признаки, сопровождающие качественные реакции;</a:t>
            </a:r>
          </a:p>
          <a:p>
            <a:pPr lvl="0"/>
            <a:r>
              <a:rPr lang="ru-RU" sz="1800" dirty="0" smtClean="0"/>
              <a:t>составление уравнений химических реакций;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Пример 1: </a:t>
            </a:r>
            <a:r>
              <a:rPr lang="ru-RU" sz="1800" b="1" dirty="0" smtClean="0"/>
              <a:t>Даны вещества: </a:t>
            </a:r>
            <a:r>
              <a:rPr lang="en-US" sz="1800" b="1" dirty="0" smtClean="0"/>
              <a:t>AgNO</a:t>
            </a:r>
            <a:r>
              <a:rPr lang="en-US" sz="1800" b="1" baseline="-25000" dirty="0" smtClean="0"/>
              <a:t>3</a:t>
            </a:r>
            <a:r>
              <a:rPr lang="en-US" sz="1800" b="1" dirty="0" smtClean="0"/>
              <a:t>, CuSO</a:t>
            </a:r>
            <a:r>
              <a:rPr lang="en-US" sz="1800" b="1" baseline="-25000" dirty="0" smtClean="0"/>
              <a:t>4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NaCl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NaOH</a:t>
            </a:r>
            <a:r>
              <a:rPr lang="en-US" sz="1800" b="1" dirty="0" smtClean="0"/>
              <a:t>, </a:t>
            </a:r>
            <a:r>
              <a:rPr lang="ru-RU" sz="1800" b="1" dirty="0" smtClean="0"/>
              <a:t>раствор </a:t>
            </a:r>
            <a:r>
              <a:rPr lang="en-US" sz="1800" b="1" dirty="0" err="1" smtClean="0"/>
              <a:t>HCl</a:t>
            </a:r>
            <a:r>
              <a:rPr lang="ru-RU" sz="1800" b="1" dirty="0" smtClean="0"/>
              <a:t>. </a:t>
            </a:r>
            <a:r>
              <a:rPr lang="ru-RU" sz="1800" dirty="0" smtClean="0"/>
              <a:t>Используя воду и необходимые вещества только из этого списка, получите в две стадии </a:t>
            </a:r>
            <a:r>
              <a:rPr lang="ru-RU" sz="1800" b="1" dirty="0" smtClean="0"/>
              <a:t>раствор хлорида меди (</a:t>
            </a:r>
            <a:r>
              <a:rPr lang="en-US" sz="1800" b="1" dirty="0" smtClean="0"/>
              <a:t>II</a:t>
            </a:r>
            <a:r>
              <a:rPr lang="ru-RU" sz="1800" b="1" dirty="0" smtClean="0"/>
              <a:t>)</a:t>
            </a:r>
            <a:r>
              <a:rPr lang="ru-RU" sz="1800" dirty="0" smtClean="0"/>
              <a:t>. Опишите признаки проводимых реакций. Для второй реакции напишите сокращенное ионное уравнение реакции.</a:t>
            </a:r>
          </a:p>
          <a:p>
            <a:pPr>
              <a:buNone/>
            </a:pPr>
            <a:r>
              <a:rPr lang="ru-RU" sz="1800" dirty="0" smtClean="0"/>
              <a:t>Составлены два уравнения реакций:</a:t>
            </a:r>
          </a:p>
          <a:p>
            <a:pPr>
              <a:buNone/>
            </a:pPr>
            <a:r>
              <a:rPr lang="ru-RU" sz="1800" dirty="0" smtClean="0"/>
              <a:t>1)</a:t>
            </a:r>
            <a:r>
              <a:rPr lang="en-US" sz="1800" dirty="0" smtClean="0"/>
              <a:t> 2NaOH + CuSO</a:t>
            </a:r>
            <a:r>
              <a:rPr lang="en-US" sz="1800" baseline="-25000" dirty="0" smtClean="0"/>
              <a:t>4</a:t>
            </a:r>
            <a:r>
              <a:rPr lang="en-US" sz="1800" dirty="0" smtClean="0"/>
              <a:t> = Na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SO</a:t>
            </a:r>
            <a:r>
              <a:rPr lang="en-US" sz="1800" baseline="-25000" dirty="0" smtClean="0"/>
              <a:t>4</a:t>
            </a:r>
            <a:r>
              <a:rPr lang="en-US" sz="1800" dirty="0" smtClean="0"/>
              <a:t> + Cu(OH)</a:t>
            </a:r>
            <a:r>
              <a:rPr lang="en-US" sz="1800" baseline="-25000" dirty="0" smtClean="0"/>
              <a:t>2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2)</a:t>
            </a:r>
            <a:r>
              <a:rPr lang="en-US" sz="1800" dirty="0" smtClean="0"/>
              <a:t>Cu(OH)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+ 2HCl = CuCl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+ 2H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O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Описаны признаки протекания реакций:</a:t>
            </a:r>
          </a:p>
          <a:p>
            <a:pPr>
              <a:buNone/>
            </a:pPr>
            <a:r>
              <a:rPr lang="ru-RU" sz="1800" dirty="0" smtClean="0"/>
              <a:t>3)Для первой реакции выпадение </a:t>
            </a:r>
            <a:r>
              <a:rPr lang="ru-RU" sz="1800" b="1" dirty="0" smtClean="0"/>
              <a:t>голубого</a:t>
            </a:r>
            <a:r>
              <a:rPr lang="ru-RU" sz="1800" dirty="0" smtClean="0"/>
              <a:t> осадка</a:t>
            </a:r>
          </a:p>
          <a:p>
            <a:pPr>
              <a:buNone/>
            </a:pPr>
            <a:r>
              <a:rPr lang="ru-RU" sz="1800" dirty="0" smtClean="0"/>
              <a:t>4)Для второй реакции: растворение осадка, образование раствора </a:t>
            </a:r>
            <a:r>
              <a:rPr lang="ru-RU" sz="1800" b="1" dirty="0" smtClean="0"/>
              <a:t>сине-зеленого</a:t>
            </a:r>
            <a:r>
              <a:rPr lang="ru-RU" sz="1800" dirty="0" smtClean="0"/>
              <a:t> цвета;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en-US" sz="1800" dirty="0" smtClean="0"/>
              <a:t>Cu(OH)</a:t>
            </a:r>
            <a:r>
              <a:rPr lang="en-US" sz="1800" baseline="-25000" dirty="0" smtClean="0"/>
              <a:t>2 </a:t>
            </a:r>
            <a:r>
              <a:rPr lang="en-US" sz="1800" dirty="0" smtClean="0"/>
              <a:t>+ 2H</a:t>
            </a:r>
            <a:r>
              <a:rPr lang="en-US" sz="1800" baseline="30000" dirty="0" smtClean="0"/>
              <a:t>+</a:t>
            </a:r>
            <a:r>
              <a:rPr lang="en-US" sz="1800" dirty="0" smtClean="0"/>
              <a:t> = Cu</a:t>
            </a:r>
            <a:r>
              <a:rPr lang="en-US" sz="1800" baseline="30000" dirty="0" smtClean="0"/>
              <a:t>2+</a:t>
            </a:r>
            <a:r>
              <a:rPr lang="en-US" sz="1800" dirty="0" smtClean="0"/>
              <a:t> + 2H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O</a:t>
            </a:r>
            <a:endParaRPr lang="ru-RU" sz="1800" dirty="0" smtClean="0"/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Задание № 22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593808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b="1" dirty="0" smtClean="0"/>
              <a:t>Пример 2.</a:t>
            </a:r>
          </a:p>
          <a:p>
            <a:pPr marL="0" indent="-457200">
              <a:buNone/>
            </a:pPr>
            <a:r>
              <a:rPr lang="ru-RU" sz="1800" b="1" dirty="0" smtClean="0"/>
              <a:t> Для проведения эксперимента предложены следующие реактивы</a:t>
            </a:r>
            <a:r>
              <a:rPr lang="ru-RU" sz="1800" dirty="0" smtClean="0"/>
              <a:t>: </a:t>
            </a:r>
            <a:r>
              <a:rPr lang="en-US" sz="1800" dirty="0" smtClean="0"/>
              <a:t>Fe, Zn; </a:t>
            </a:r>
            <a:r>
              <a:rPr lang="ru-RU" sz="1800" dirty="0" smtClean="0"/>
              <a:t>растворы</a:t>
            </a:r>
            <a:r>
              <a:rPr lang="en-US" sz="1800" dirty="0" smtClean="0"/>
              <a:t>: FeSO</a:t>
            </a:r>
            <a:r>
              <a:rPr lang="en-US" sz="1800" baseline="-25000" dirty="0" smtClean="0"/>
              <a:t>4</a:t>
            </a:r>
            <a:r>
              <a:rPr lang="en-US" sz="1800" dirty="0" smtClean="0"/>
              <a:t>,Fe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(SO</a:t>
            </a:r>
            <a:r>
              <a:rPr lang="en-US" sz="1800" baseline="-25000" dirty="0" smtClean="0"/>
              <a:t>4</a:t>
            </a:r>
            <a:r>
              <a:rPr lang="en-US" sz="1800" dirty="0" smtClean="0"/>
              <a:t>)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, </a:t>
            </a:r>
            <a:r>
              <a:rPr lang="en-US" sz="1800" dirty="0" err="1" smtClean="0"/>
              <a:t>NaOH</a:t>
            </a:r>
            <a:r>
              <a:rPr lang="en-US" sz="1800" dirty="0" smtClean="0"/>
              <a:t>, H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SO</a:t>
            </a:r>
            <a:r>
              <a:rPr lang="en-US" sz="1800" baseline="-25000" dirty="0" smtClean="0"/>
              <a:t>4</a:t>
            </a:r>
            <a:r>
              <a:rPr lang="ru-RU" sz="1800" baseline="-25000" dirty="0" smtClean="0"/>
              <a:t>. </a:t>
            </a:r>
            <a:endParaRPr lang="ru-RU" sz="1800" dirty="0" smtClean="0"/>
          </a:p>
          <a:p>
            <a:pPr marL="0" indent="-457200">
              <a:buNone/>
            </a:pPr>
            <a:r>
              <a:rPr lang="ru-RU" sz="1800" dirty="0" smtClean="0"/>
              <a:t>Используя воду и необходимые вещества из этого списка, получите в две стадии </a:t>
            </a:r>
            <a:r>
              <a:rPr lang="ru-RU" sz="1800" b="1" dirty="0" err="1" smtClean="0"/>
              <a:t>гидроксид</a:t>
            </a:r>
            <a:r>
              <a:rPr lang="ru-RU" sz="1800" b="1" dirty="0" smtClean="0"/>
              <a:t> железа (</a:t>
            </a:r>
            <a:r>
              <a:rPr lang="en-US" sz="1800" b="1" dirty="0" smtClean="0"/>
              <a:t>II)</a:t>
            </a:r>
            <a:r>
              <a:rPr lang="ru-RU" sz="1800" b="1" dirty="0" smtClean="0"/>
              <a:t>. </a:t>
            </a:r>
            <a:r>
              <a:rPr lang="ru-RU" sz="1800" dirty="0" smtClean="0"/>
              <a:t>Опишите признаки проводимых реакций. Для второй реакции напишите сокращенное ионное уравнение.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dirty="0" smtClean="0"/>
              <a:t>Составлены два уравнения реакций:</a:t>
            </a:r>
          </a:p>
          <a:p>
            <a:pPr>
              <a:buNone/>
            </a:pPr>
            <a:r>
              <a:rPr lang="ru-RU" sz="1800" dirty="0" smtClean="0"/>
              <a:t>1)</a:t>
            </a:r>
            <a:r>
              <a:rPr lang="en-US" sz="1800" dirty="0" smtClean="0"/>
              <a:t> Fe + Fe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(SO</a:t>
            </a:r>
            <a:r>
              <a:rPr lang="en-US" sz="1800" baseline="-25000" dirty="0" smtClean="0"/>
              <a:t>4</a:t>
            </a:r>
            <a:r>
              <a:rPr lang="en-US" sz="1800" dirty="0" smtClean="0"/>
              <a:t>)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 = 3FeSO</a:t>
            </a:r>
            <a:r>
              <a:rPr lang="en-US" sz="1800" baseline="-25000" dirty="0" smtClean="0"/>
              <a:t>4</a:t>
            </a:r>
            <a:r>
              <a:rPr lang="en-US" sz="1800" dirty="0" smtClean="0"/>
              <a:t> </a:t>
            </a:r>
            <a:r>
              <a:rPr lang="ru-RU" sz="1800" dirty="0" smtClean="0"/>
              <a:t>или </a:t>
            </a:r>
            <a:r>
              <a:rPr lang="en-US" sz="1800" dirty="0" smtClean="0"/>
              <a:t>Fe + 2NaOH = Fe(OH)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↓ + Na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SO</a:t>
            </a:r>
            <a:r>
              <a:rPr lang="en-US" sz="1800" baseline="-25000" dirty="0" smtClean="0"/>
              <a:t>4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2)</a:t>
            </a:r>
            <a:r>
              <a:rPr lang="en-US" sz="1800" dirty="0" smtClean="0"/>
              <a:t>FeSO</a:t>
            </a:r>
            <a:r>
              <a:rPr lang="en-US" sz="1800" baseline="-25000" dirty="0" smtClean="0"/>
              <a:t>4</a:t>
            </a:r>
            <a:r>
              <a:rPr lang="en-US" sz="1800" dirty="0" smtClean="0"/>
              <a:t> + 2NaOH = Fe(OH)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↓ + Na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SO</a:t>
            </a:r>
            <a:r>
              <a:rPr lang="en-US" sz="1800" baseline="-25000" dirty="0" smtClean="0"/>
              <a:t>4</a:t>
            </a:r>
            <a:endParaRPr lang="ru-RU" sz="1800" baseline="-25000" dirty="0" smtClean="0"/>
          </a:p>
          <a:p>
            <a:pPr>
              <a:buNone/>
            </a:pPr>
            <a:r>
              <a:rPr lang="ru-RU" sz="1800" dirty="0" smtClean="0"/>
              <a:t>Описаны признаки протекания реакций:</a:t>
            </a:r>
          </a:p>
          <a:p>
            <a:pPr>
              <a:buNone/>
            </a:pPr>
            <a:r>
              <a:rPr lang="ru-RU" sz="1800" dirty="0" smtClean="0"/>
              <a:t>3)для первой реакции: растворение металл, изменение цвета раствора; или растворение металла и выделение газа</a:t>
            </a:r>
          </a:p>
          <a:p>
            <a:pPr>
              <a:buNone/>
            </a:pPr>
            <a:r>
              <a:rPr lang="ru-RU" sz="1800" dirty="0" smtClean="0"/>
              <a:t>4)Для второй реакции: выпадение </a:t>
            </a:r>
            <a:r>
              <a:rPr lang="ru-RU" sz="1800" b="1" dirty="0" smtClean="0"/>
              <a:t>серо-зеленого</a:t>
            </a:r>
            <a:r>
              <a:rPr lang="ru-RU" sz="1800" dirty="0" smtClean="0"/>
              <a:t> осадка;</a:t>
            </a:r>
          </a:p>
          <a:p>
            <a:pPr>
              <a:lnSpc>
                <a:spcPct val="150000"/>
              </a:lnSpc>
              <a:buNone/>
            </a:pPr>
            <a:r>
              <a:rPr lang="ru-RU" sz="1800" dirty="0" smtClean="0"/>
              <a:t>5)Составлено сокращенное ионное уравнение второй реакции: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 smtClean="0"/>
              <a:t>Fe</a:t>
            </a:r>
            <a:r>
              <a:rPr lang="en-US" sz="1800" baseline="30000" dirty="0" smtClean="0"/>
              <a:t>2+</a:t>
            </a:r>
            <a:r>
              <a:rPr lang="en-US" sz="1800" dirty="0" smtClean="0"/>
              <a:t> + 2OH</a:t>
            </a:r>
            <a:r>
              <a:rPr lang="en-US" sz="1800" baseline="30000" dirty="0" smtClean="0"/>
              <a:t>- 1 </a:t>
            </a:r>
            <a:r>
              <a:rPr lang="en-US" sz="1800" dirty="0" smtClean="0"/>
              <a:t>= Fe(OH)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↓</a:t>
            </a: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76672"/>
            <a:ext cx="9144000" cy="708931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indent="457200"/>
            <a:endParaRPr lang="ru-RU" dirty="0" smtClean="0"/>
          </a:p>
          <a:p>
            <a:pPr algn="ctr"/>
            <a:r>
              <a:rPr lang="ru-RU" b="1" dirty="0" smtClean="0"/>
              <a:t>Рекомендации специалистам-предметникам для дальнейшей подготовки обучающихся</a:t>
            </a:r>
          </a:p>
          <a:p>
            <a:pPr indent="457200">
              <a:buFont typeface="Arial" pitchFamily="34" charset="0"/>
              <a:buChar char="•"/>
            </a:pPr>
            <a:r>
              <a:rPr lang="ru-RU" b="1" dirty="0" smtClean="0"/>
              <a:t> </a:t>
            </a:r>
            <a:r>
              <a:rPr lang="ru-RU" dirty="0" smtClean="0"/>
              <a:t>При подготовке к решению заданий ОГЭ по химии необходимо сформировать комплексные умения по знаниям свойств и способов получения веществ, их состава и строения. Продолжать изучать взаимосвязь неорганических веществ, признаки и условия протекания химических реакций.</a:t>
            </a:r>
          </a:p>
          <a:p>
            <a:pPr indent="457200">
              <a:buFont typeface="Arial" pitchFamily="34" charset="0"/>
              <a:buChar char="•"/>
            </a:pPr>
            <a:r>
              <a:rPr lang="ru-RU" dirty="0" smtClean="0"/>
              <a:t>Задания с № 1-15 имеют высокий процент выполнения (65.2-95.4%).</a:t>
            </a:r>
          </a:p>
          <a:p>
            <a:pPr indent="457200">
              <a:buFont typeface="Arial" pitchFamily="34" charset="0"/>
              <a:buChar char="•"/>
            </a:pPr>
            <a:r>
              <a:rPr lang="ru-RU" dirty="0" smtClean="0"/>
              <a:t>Обратить внимание на задания № : 18, где элементы содержания почти усвоены(48,6%).</a:t>
            </a:r>
          </a:p>
          <a:p>
            <a:pPr indent="457200">
              <a:buFont typeface="Arial" pitchFamily="34" charset="0"/>
              <a:buChar char="•"/>
            </a:pPr>
            <a:r>
              <a:rPr lang="ru-RU" dirty="0" smtClean="0"/>
              <a:t>Требуют дополнительного изучения и отработки задания № 17,19, где элементы содержания не усвоены (41,8-43%).</a:t>
            </a:r>
          </a:p>
          <a:p>
            <a:pPr indent="457200">
              <a:buFont typeface="Arial" pitchFamily="34" charset="0"/>
              <a:buChar char="•"/>
            </a:pPr>
            <a:r>
              <a:rPr lang="ru-RU" dirty="0" smtClean="0"/>
              <a:t>Продолжить работу по отработке задания № 22,где элементы содержания не усвоены (13,6%).</a:t>
            </a:r>
          </a:p>
          <a:p>
            <a:r>
              <a:rPr lang="ru-RU" b="1" dirty="0" smtClean="0"/>
              <a:t>Обратить внимание на:</a:t>
            </a:r>
          </a:p>
          <a:p>
            <a:pPr lvl="0"/>
            <a:r>
              <a:rPr lang="ru-RU" dirty="0" smtClean="0"/>
              <a:t>расстановку коэффициентов в уравнениях химических реакций; определение окислителя и восстановителя;</a:t>
            </a:r>
          </a:p>
          <a:p>
            <a:pPr lvl="0"/>
            <a:r>
              <a:rPr lang="ru-RU" dirty="0" smtClean="0"/>
              <a:t>выполнение комбинированных  расчетов по химическим уравнениям;</a:t>
            </a:r>
          </a:p>
          <a:p>
            <a:pPr lvl="0"/>
            <a:r>
              <a:rPr lang="ru-RU" dirty="0" smtClean="0"/>
              <a:t>вычисление массовой доли химического элемента в веществе по формуле;</a:t>
            </a:r>
          </a:p>
          <a:p>
            <a:pPr lvl="0"/>
            <a:r>
              <a:rPr lang="ru-RU" dirty="0" smtClean="0"/>
              <a:t>вычисление массовой доли растворенного вещества в растворе;</a:t>
            </a:r>
          </a:p>
          <a:p>
            <a:pPr lvl="0"/>
            <a:r>
              <a:rPr lang="ru-RU" dirty="0" smtClean="0"/>
              <a:t>вычисление количества вещества, массы или объема данного вещества по формуле и уравнению химической реакции.</a:t>
            </a:r>
          </a:p>
          <a:p>
            <a:endParaRPr lang="ru-RU" b="1" i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1620557" y="274638"/>
            <a:ext cx="5326725" cy="149817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ВЫБОР  ВЫПУСКНИКАМИ </a:t>
            </a:r>
            <a:b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УЧЕБНЫХ ПРЕДМЕТОВ</a:t>
            </a:r>
            <a:r>
              <a:rPr lang="ru-RU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Объект 1"/>
          <p:cNvSpPr>
            <a:spLocks noGrp="1"/>
          </p:cNvSpPr>
          <p:nvPr>
            <p:ph idx="1"/>
          </p:nvPr>
        </p:nvSpPr>
        <p:spPr>
          <a:xfrm>
            <a:off x="179357" y="1268414"/>
            <a:ext cx="8753542" cy="540067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5013325"/>
            <a:ext cx="5553699" cy="719138"/>
          </a:xfrm>
          <a:prstGeom prst="rect">
            <a:avLst/>
          </a:prstGeom>
          <a:ln>
            <a:noFill/>
          </a:ln>
        </p:spPr>
        <p:txBody>
          <a:bodyPr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kern="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8197" name="Рисунок 11"/>
          <p:cNvPicPr>
            <a:picLocks noChangeAspect="1" noChangeArrowheads="1"/>
          </p:cNvPicPr>
          <p:nvPr/>
        </p:nvPicPr>
        <p:blipFill>
          <a:blip r:embed="rId4" cstate="print">
            <a:lum contrast="12000"/>
          </a:blip>
          <a:srcRect l="5005"/>
          <a:stretch>
            <a:fillRect/>
          </a:stretch>
        </p:blipFill>
        <p:spPr bwMode="auto">
          <a:xfrm>
            <a:off x="179357" y="188913"/>
            <a:ext cx="86503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6BB370-572B-406A-BDB2-4EF224030B4D}" type="slidenum">
              <a:rPr lang="ru-RU"/>
              <a:pPr>
                <a:defRPr/>
              </a:pPr>
              <a:t>3</a:t>
            </a:fld>
            <a:endParaRPr lang="ru-RU"/>
          </a:p>
        </p:txBody>
      </p:sp>
      <p:graphicFrame>
        <p:nvGraphicFramePr>
          <p:cNvPr id="8199" name="Диаграмма 4"/>
          <p:cNvGraphicFramePr>
            <a:graphicFrameLocks/>
          </p:cNvGraphicFramePr>
          <p:nvPr/>
        </p:nvGraphicFramePr>
        <p:xfrm>
          <a:off x="198404" y="1268760"/>
          <a:ext cx="8599582" cy="5235228"/>
        </p:xfrm>
        <a:graphic>
          <a:graphicData uri="http://schemas.openxmlformats.org/presentationml/2006/ole">
            <p:oleObj spid="_x0000_s1026" name="Диаграмма" r:id="rId5" imgW="8600998" imgH="4781609" progId="Excel.Sheet.8">
              <p:embed/>
            </p:oleObj>
          </a:graphicData>
        </a:graphic>
      </p:graphicFrame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15522" y="171451"/>
            <a:ext cx="1888797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1044394" y="188913"/>
            <a:ext cx="7761527" cy="7191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A88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РЕЗУЛЬТАТЫ ПРОВЕДЕНИЯ </a:t>
            </a:r>
            <a:br>
              <a:rPr lang="ru-RU" sz="2000" b="1" dirty="0" smtClean="0">
                <a:solidFill>
                  <a:srgbClr val="A88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A88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ПРЕДМЕТОВ ПО ВЫБОРУ</a:t>
            </a:r>
            <a:endParaRPr lang="ru-RU" sz="2000" b="1" dirty="0">
              <a:solidFill>
                <a:srgbClr val="A88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221" y="4652964"/>
            <a:ext cx="5553699" cy="720725"/>
          </a:xfrm>
          <a:prstGeom prst="rect">
            <a:avLst/>
          </a:prstGeom>
          <a:ln>
            <a:noFill/>
          </a:ln>
        </p:spPr>
        <p:txBody>
          <a:bodyPr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kern="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9220" name="Рисунок 11"/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179357" y="188913"/>
            <a:ext cx="86503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794" y="1773239"/>
          <a:ext cx="8656701" cy="40364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3821"/>
                <a:gridCol w="2290593"/>
                <a:gridCol w="1773363"/>
                <a:gridCol w="2068924"/>
              </a:tblGrid>
              <a:tr h="12278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%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преодолевших минимальный порог</a:t>
                      </a:r>
                    </a:p>
                    <a:p>
                      <a:pPr algn="ctr" fontAlgn="ctr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</a:p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%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преодолевших минимальный порог</a:t>
                      </a:r>
                    </a:p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(до пересдачи)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%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преодолевших минимальный порог</a:t>
                      </a:r>
                    </a:p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(после пересдачи)</a:t>
                      </a:r>
                      <a:endParaRPr lang="ru-RU" sz="14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33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193 (10,4%)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6,2%)</a:t>
                      </a:r>
                    </a:p>
                  </a:txBody>
                  <a:tcPr marL="9523" marR="9523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 (0,3%)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56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116  (7,1%)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2%)</a:t>
                      </a:r>
                    </a:p>
                  </a:txBody>
                  <a:tcPr marL="9523" marR="9523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 (0,6%)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14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и ИКТ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144 (10,8%)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3,2%)</a:t>
                      </a:r>
                    </a:p>
                  </a:txBody>
                  <a:tcPr marL="9523" marR="9523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 (0,7%)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22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233 (5,9%)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492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11,7%)</a:t>
                      </a:r>
                    </a:p>
                  </a:txBody>
                  <a:tcPr marL="9523" marR="9523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 (2,3%)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22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102 (12,6%)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17,7%)</a:t>
                      </a:r>
                    </a:p>
                  </a:txBody>
                  <a:tcPr marL="9523" marR="9523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 (4,7%)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22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 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1056 (30,7%)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183 (5,6%)</a:t>
                      </a:r>
                    </a:p>
                  </a:txBody>
                  <a:tcPr marL="9523" marR="9523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63 (1,9%)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22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язык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40 (6%)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 (2,9%)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(0,1%)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744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Немецкий язык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 (19,3%)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(1,8%)</a:t>
                      </a:r>
                    </a:p>
                  </a:txBody>
                  <a:tcPr marL="9523" marR="9523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96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Французский язык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(5%)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50%)</a:t>
                      </a:r>
                    </a:p>
                  </a:txBody>
                  <a:tcPr marL="9523" marR="9523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43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1179 (16,5%)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301</a:t>
                      </a:r>
                      <a:r>
                        <a:rPr lang="ru-RU" sz="14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4,2%)</a:t>
                      </a:r>
                    </a:p>
                  </a:txBody>
                  <a:tcPr marL="9523" marR="9523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102 (1,4%)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78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 (5,4%)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2,1%)</a:t>
                      </a:r>
                    </a:p>
                  </a:txBody>
                  <a:tcPr marL="9523" marR="9523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(0,3%)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22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400" b="1" i="0" u="none" strike="noStrike" dirty="0"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3101  (29%)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1287 (12%)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316 (3%)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650" y="6524625"/>
            <a:ext cx="2133230" cy="196850"/>
          </a:xfrm>
        </p:spPr>
        <p:txBody>
          <a:bodyPr/>
          <a:lstStyle/>
          <a:p>
            <a:pPr>
              <a:defRPr/>
            </a:pPr>
            <a:fld id="{1CC93883-0D89-449B-95E1-603D9DB63195}" type="slidenum">
              <a:rPr lang="ru-RU"/>
              <a:pPr>
                <a:defRPr/>
              </a:pPr>
              <a:t>4</a:t>
            </a:fld>
            <a:endParaRPr lang="ru-RU"/>
          </a:p>
        </p:txBody>
      </p:sp>
      <p:pic>
        <p:nvPicPr>
          <p:cNvPr id="929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1719" y="188914"/>
            <a:ext cx="1888797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A88000"/>
                </a:solidFill>
              </a:rPr>
              <a:t>ГОСУДАРСТВЕННЫЙ </a:t>
            </a:r>
            <a:br>
              <a:rPr lang="ru-RU" sz="2800" b="1" dirty="0" smtClean="0">
                <a:solidFill>
                  <a:srgbClr val="A88000"/>
                </a:solidFill>
              </a:rPr>
            </a:br>
            <a:r>
              <a:rPr lang="ru-RU" sz="2800" b="1" dirty="0" smtClean="0">
                <a:solidFill>
                  <a:srgbClr val="A88000"/>
                </a:solidFill>
              </a:rPr>
              <a:t>ВЫПУСКНОЙ ЭКЗАМЕН</a:t>
            </a: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Всего сдавало 469 человек, из  них лиц с ОВЗ - 409 человек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539C0F-7098-45E4-9027-82A368989A6F}" type="slidenum">
              <a:rPr lang="ru-RU"/>
              <a:pPr>
                <a:defRPr/>
              </a:pPr>
              <a:t>5</a:t>
            </a:fld>
            <a:endParaRPr lang="ru-RU"/>
          </a:p>
        </p:txBody>
      </p:sp>
      <p:pic>
        <p:nvPicPr>
          <p:cNvPr id="10245" name="Рисунок 4"/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179357" y="188913"/>
            <a:ext cx="86503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1719" y="188914"/>
            <a:ext cx="1888797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47" name="Диаграмма 6"/>
          <p:cNvGraphicFramePr>
            <a:graphicFrameLocks/>
          </p:cNvGraphicFramePr>
          <p:nvPr/>
        </p:nvGraphicFramePr>
        <p:xfrm>
          <a:off x="354013" y="2514600"/>
          <a:ext cx="8434387" cy="3773488"/>
        </p:xfrm>
        <a:graphic>
          <a:graphicData uri="http://schemas.openxmlformats.org/presentationml/2006/ole">
            <p:oleObj spid="_x0000_s4098" name="Worksheet" r:id="rId5" imgW="8437595" imgH="3779848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2696"/>
            <a:ext cx="8712968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2015-2017 г.г. в Тверской области экзамен по химии проводился по первой модели, то есть без проведения реального химического эксперимента.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Вариант экзаменационной работы построен по единому плану: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работа состояла из двух частей, включающих в себя 22 задания.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Часть 1 содержала 19 заданий с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кратким ответом, в их числе 15 заданий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базового уровня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сложности (1-15) и 4 задания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повышенного уровня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сложности (16-19).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Часть 2 содержала 3 задания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высокого уровня сложности</a:t>
            </a:r>
            <a:r>
              <a:rPr lang="ru-RU" sz="2000" i="1" u="sng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с развернутым ответом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(20-22).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Согласно правилам, разрешалось пользоваться непрограммируемым калькулятором и таблицами: Периодической системой химических элементов Д.И.Менделеева, рядом активности металлов и таблицей растворимости кислот, солей и оснований в воде.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Общее время выполнения работы - 120 минут.</a:t>
            </a:r>
          </a:p>
          <a:p>
            <a:pPr>
              <a:lnSpc>
                <a:spcPct val="150000"/>
              </a:lnSpc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928992" cy="230425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Аналитический отчет по результатам основного государственного экзамена (ОГЭ) по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химии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в 9-х классах по программам основного общего образования в Тверской области за  2015-2017 г.г. (основной и резервный день)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2924944"/>
          <a:ext cx="8856984" cy="3816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123"/>
                <a:gridCol w="1107123"/>
                <a:gridCol w="1107123"/>
                <a:gridCol w="1107123"/>
                <a:gridCol w="1107123"/>
                <a:gridCol w="1107123"/>
                <a:gridCol w="1107123"/>
                <a:gridCol w="1107123"/>
              </a:tblGrid>
              <a:tr h="399815"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Отчетный период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участников ОГЭ (чел.)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Получили отметки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тестовый балл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оценочный балл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72326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«5» чел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«4» чел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«3» чел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«2» чел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7214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2015-2016 учебный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1628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445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27,3%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592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36,4%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474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29,1%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117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7,2%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20, 64 (из 34 макс.)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3,84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7214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2016-2017 учебный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1594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546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34,4%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700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43,9%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318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19,9%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1,9%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22 (из 34 макс.)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2088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2017 году количество выпускников сдававших экзамен по химии незначительно уменьшилось, что составило 10%.  Происходит увеличение числа «5» и «4» и снижение числа «3» и «2».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412875"/>
          <a:ext cx="4038600" cy="5362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648200" y="1412875"/>
          <a:ext cx="4038600" cy="5362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273630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Обобщенные результаты ОГЭ по химии в 9-х классах в 2017 году в Тверской области (пересдача экзамена)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 прохождении ГИА-9 в 2017 наличие неудовлетворительного результата более чем по двум учебным предметам не позволяет выпускнику повторно участвовать в экзаменах по данным учебным предметам в дополнительные сроки. Два выпускника не были допущены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2924945"/>
          <a:ext cx="8928992" cy="3816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24"/>
                <a:gridCol w="1116124"/>
                <a:gridCol w="1116124"/>
                <a:gridCol w="1116124"/>
                <a:gridCol w="1116124"/>
                <a:gridCol w="1116124"/>
                <a:gridCol w="1116124"/>
                <a:gridCol w="1116124"/>
              </a:tblGrid>
              <a:tr h="437737"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Дата сдачи экзамена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участников ОГЭ (чел.)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Получили отметки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тестовый балл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оценочный балл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5064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«5» чел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«4» чел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«3» чел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«2» чел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3082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28.06.17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31,8%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45,5%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22,7%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14(из 34 макс.)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9280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29.06.17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33,3%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33,3%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33,3%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 (из 34 макс.)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5008" y="2924944"/>
          <a:ext cx="8928992" cy="3816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24"/>
                <a:gridCol w="1116124"/>
                <a:gridCol w="1116124"/>
                <a:gridCol w="1116124"/>
                <a:gridCol w="1116124"/>
                <a:gridCol w="1116124"/>
                <a:gridCol w="1116124"/>
                <a:gridCol w="1116124"/>
              </a:tblGrid>
              <a:tr h="437737"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Дата сдачи экзамена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участников ОГЭ (чел.)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Получили отметки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тестовый балл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оценочный балл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5064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«5» чел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«4» чел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«3» чел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«2» чел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3082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28.06.17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31,8%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45,5%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22,7%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14(из 34 макс.)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9280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29.06.17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33,3%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33,3%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33,3%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 (из 34 макс.)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1403</TotalTime>
  <Words>2761</Words>
  <Application>Microsoft Office PowerPoint</Application>
  <PresentationFormat>Экран (4:3)</PresentationFormat>
  <Paragraphs>555</Paragraphs>
  <Slides>25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28" baseType="lpstr">
      <vt:lpstr>Городская</vt:lpstr>
      <vt:lpstr>Диаграмма</vt:lpstr>
      <vt:lpstr>Worksheet</vt:lpstr>
      <vt:lpstr>Система работы учителя химии над типичными ошибками  заданий высокого уровня сложности по итогам ОГЭ 2017</vt:lpstr>
      <vt:lpstr>    </vt:lpstr>
      <vt:lpstr> ВЫБОР  ВЫПУСКНИКАМИ  УЧЕБНЫХ ПРЕДМЕТОВ </vt:lpstr>
      <vt:lpstr>РЕЗУЛЬТАТЫ ПРОВЕДЕНИЯ  ПРЕДМЕТОВ ПО ВЫБОРУ</vt:lpstr>
      <vt:lpstr>ГОСУДАРСТВЕННЫЙ  ВЫПУСКНОЙ ЭКЗАМЕН</vt:lpstr>
      <vt:lpstr>Слайд 6</vt:lpstr>
      <vt:lpstr> Аналитический отчет по результатам основного государственного экзамена (ОГЭ) по химии в 9-х классах по программам основного общего образования в Тверской области за  2015-2017 г.г. (основной и резервный день) </vt:lpstr>
      <vt:lpstr>В 2017 году количество выпускников сдававших экзамен по химии незначительно уменьшилось, что составило 10%.  Происходит увеличение числа «5» и «4» и снижение числа «3» и «2».</vt:lpstr>
      <vt:lpstr> Обобщенные результаты ОГЭ по химии в 9-х классах в 2017 году в Тверской области (пересдача экзамена)   При прохождении ГИА-9 в 2017 наличие неудовлетворительного результата более чем по двум учебным предметам не позволяет выпускнику повторно участвовать в экзаменах по данным учебным предметам в дополнительные сроки. Два выпускника не были допущены   </vt:lpstr>
      <vt:lpstr> Обобщенные результаты ОГЭ по химии в 9 классах с учетом пересдачи  </vt:lpstr>
      <vt:lpstr> Результаты  выполнения заданий ОГЭ по темам по химии в 2015-2016 г.г. </vt:lpstr>
      <vt:lpstr>Слайд 12</vt:lpstr>
      <vt:lpstr>Слайд 13</vt:lpstr>
      <vt:lpstr>Выводы: Неусвоенными можно считать элементы содержания, проверяемые заданиями, процент выполнения которых: для базового уровня – менее 65 % для повышенного уровня – менее 50% для высокого уровня – менее 40%  Результат усвоения элементов содержания заданий ОГЭ  </vt:lpstr>
      <vt:lpstr>  </vt:lpstr>
      <vt:lpstr>  </vt:lpstr>
      <vt:lpstr>Слайд 17</vt:lpstr>
      <vt:lpstr> В заданиях повышенного уровня сложности наибольшее затруднение у учащихся вызвали задания </vt:lpstr>
      <vt:lpstr> В заданиях повышенного уровня сложности наибольшее затруднение у учащихся вызвали задания </vt:lpstr>
      <vt:lpstr>  Типичные ошибки обучающихся в заданиях высокого уровня сложности:   Задание № 20  </vt:lpstr>
      <vt:lpstr>Задание № 21  </vt:lpstr>
      <vt:lpstr>Задание № 22</vt:lpstr>
      <vt:lpstr>Задание № 22</vt:lpstr>
      <vt:lpstr>Слайд 24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138</cp:revision>
  <dcterms:modified xsi:type="dcterms:W3CDTF">2017-10-29T13:39:19Z</dcterms:modified>
</cp:coreProperties>
</file>