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72" r:id="rId7"/>
    <p:sldId id="267" r:id="rId8"/>
    <p:sldId id="271" r:id="rId9"/>
    <p:sldId id="268" r:id="rId10"/>
    <p:sldId id="270" r:id="rId11"/>
    <p:sldId id="273" r:id="rId12"/>
    <p:sldId id="274" r:id="rId13"/>
    <p:sldId id="269" r:id="rId14"/>
    <p:sldId id="264" r:id="rId15"/>
    <p:sldId id="263" r:id="rId16"/>
    <p:sldId id="262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65" d="100"/>
          <a:sy n="65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lokolchik-yaroslavl.narod.ru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shkolu.ru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87624" y="1643050"/>
            <a:ext cx="6480720" cy="2362014"/>
          </a:xfrm>
        </p:spPr>
        <p:txBody>
          <a:bodyPr/>
          <a:lstStyle/>
          <a:p>
            <a:pPr eaLnBrk="1" hangingPunct="1"/>
            <a:r>
              <a:rPr lang="ru-RU" b="1" dirty="0" smtClean="0"/>
              <a:t>Формирование самооценки у младших школьников в рамках реализации ФГОС нового поколения</a:t>
            </a:r>
            <a:endParaRPr lang="ru-RU" dirty="0" smtClean="0"/>
          </a:p>
        </p:txBody>
      </p:sp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/>
          <a:lstStyle/>
          <a:p>
            <a:pPr algn="r"/>
            <a:r>
              <a:rPr lang="ru-RU" sz="2000" dirty="0" smtClean="0"/>
              <a:t>Краснова С.Б. </a:t>
            </a:r>
          </a:p>
          <a:p>
            <a:pPr algn="r"/>
            <a:r>
              <a:rPr lang="ru-RU" sz="2000" dirty="0" smtClean="0"/>
              <a:t>воспитатель ГПД МОУ НОШ №1 г.Твери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«Лесенка»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АМИНА ПАПКА\РАБОТА\СЕМИНАР 2016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564904"/>
            <a:ext cx="3672408" cy="244827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827584" y="2348880"/>
            <a:ext cx="3848100" cy="3856931"/>
          </a:xfrm>
        </p:spPr>
        <p:txBody>
          <a:bodyPr/>
          <a:lstStyle/>
          <a:p>
            <a:r>
              <a:rPr lang="ru-RU" sz="1800" dirty="0" smtClean="0"/>
              <a:t>Ученик хорошо усвоил новое знание, может самостоятельно выполнить работу без ошибок</a:t>
            </a:r>
          </a:p>
          <a:p>
            <a:r>
              <a:rPr lang="ru-RU" sz="2000" dirty="0" smtClean="0"/>
              <a:t>Остались вопросы, самостоятельная работа с  ошибками</a:t>
            </a:r>
          </a:p>
          <a:p>
            <a:r>
              <a:rPr lang="ru-RU" sz="2000" dirty="0" smtClean="0"/>
              <a:t>Не понял, не запомнил, с самостоятельным заданием не справился</a:t>
            </a:r>
            <a:endParaRPr lang="ru-RU" sz="2000" dirty="0"/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«Дерево успехов»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4469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971600" y="1981201"/>
            <a:ext cx="6912768" cy="943744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Итоги дня можно подводить на «Дереве успехов». После уроков дети прикрепляют на дерево (плакат) плод, цветок или лист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МАМИНА ПАПКА\РАБОТА\СЕМИНАР 2016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496855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382144" cy="414496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«Проигрывание ситуаций».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Учащимся предлагаются ситуации, в которых они должны изображать сами себя. Ситуации могут быть разными, придуманными или взятыми из жизни ребенка. </a:t>
            </a:r>
            <a:endParaRPr lang="ru-RU" sz="20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3968" y="1916832"/>
            <a:ext cx="4464496" cy="420933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/>
              <a:t>«Зеркало».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Один из учеников должен смотреться в «зеркало», которое повторяет все его движения, жесты, мимику. «Зеркалом» является школьник. Можно изображать не себя, а кого-нибудь другого, «Зеркало» должно отгадать, потом поменяться ролями.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193933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3400"/>
            <a:ext cx="6779096" cy="1143000"/>
          </a:xfrm>
        </p:spPr>
        <p:txBody>
          <a:bodyPr/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3600" b="1" dirty="0" smtClean="0"/>
              <a:t>Волшебные линеечки»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	</a:t>
            </a:r>
            <a:r>
              <a:rPr lang="ru-RU" sz="3600" dirty="0" smtClean="0"/>
              <a:t>Г. А. </a:t>
            </a:r>
            <a:r>
              <a:rPr lang="ru-RU" sz="3600" dirty="0" err="1" smtClean="0"/>
              <a:t>Цукерман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МАМИНА ПАПКА\РАБОТА\СЕМИНАР 2016\img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387" y="2917031"/>
            <a:ext cx="3705225" cy="22574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24744"/>
            <a:ext cx="6635080" cy="73536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Методики отслеживания результатов уровня </a:t>
            </a:r>
            <a:r>
              <a:rPr lang="ru-RU" sz="2000" b="1" dirty="0" err="1" smtClean="0">
                <a:latin typeface="Arial" pitchFamily="34" charset="0"/>
                <a:ea typeface="Calibri"/>
                <a:cs typeface="Arial" pitchFamily="34" charset="0"/>
              </a:rPr>
              <a:t>сформированности</a:t>
            </a:r>
            <a:r>
              <a:rPr lang="ru-RU" sz="2000" b="1" dirty="0" smtClean="0">
                <a:latin typeface="Arial" pitchFamily="34" charset="0"/>
                <a:ea typeface="Calibri"/>
                <a:cs typeface="Arial" pitchFamily="34" charset="0"/>
              </a:rPr>
              <a:t> адекватной самооценки младших школьников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48100" cy="3968080"/>
          </a:xfrm>
        </p:spPr>
        <p:txBody>
          <a:bodyPr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«Лесенка»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(В.Г. Щур)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i="1" dirty="0" smtClean="0">
                <a:latin typeface="Arial" pitchFamily="34" charset="0"/>
                <a:ea typeface="Calibri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: определение особенности самооценки ребенка (как общего отношения к себе) и представлений ребенка о том, как его оценивают другие люди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Рисуночный тест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    Оценивание  социального благополучия ребенка, уровня его самооценки.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   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63688" cy="193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D:\МАМИНА ПАПКА\фото\КАРТИНКИ ИЗ НЕТА\0cb2c0928637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827909" cy="195373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0"/>
            <a:ext cx="6645424" cy="807368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Для формирования </a:t>
            </a:r>
            <a:b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(или корректировки) адекватной самооценки младшего школьника рекомендуется:</a:t>
            </a:r>
            <a:b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1680" cy="18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988840"/>
            <a:ext cx="8064896" cy="3888432"/>
          </a:xfrm>
        </p:spPr>
        <p:txBody>
          <a:bodyPr/>
          <a:lstStyle/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1. педагогу идти путём развития возможностей детей, создания для них ситуации успеха;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2. педагогам и родителям рекомендуется не скупиться на похвалу, проявление эмоциональной поддержки по отношению к детям;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 3. работа по формированию самооценки должна осуществляться в разные режимные моменты и в разных видах деятельности;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4. педагогу учитывать принцип меры и принцип системы;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5. обучать ребёнка способам снятия мышечного и эмоционального напряжения;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6. проводить с детьми релаксационные игры;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7. предоставлять детям возможность делать то, чем они могут гордиться;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8. предоставлять детям возможность оценить себя положительно (в игре, в исследовании, в беседе);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9. предоставлять детям возможность делать выбор (</a:t>
            </a:r>
            <a:r>
              <a:rPr lang="ru-RU" sz="1000" dirty="0" err="1" smtClean="0">
                <a:latin typeface="Arial" pitchFamily="34" charset="0"/>
                <a:ea typeface="Calibri"/>
                <a:cs typeface="Arial" pitchFamily="34" charset="0"/>
              </a:rPr>
              <a:t>разноуровневые</a:t>
            </a: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 задания);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10. как можно чаще называть ребёнка по имени; </a:t>
            </a:r>
          </a:p>
          <a:p>
            <a:pPr indent="449580">
              <a:spcAft>
                <a:spcPts val="1000"/>
              </a:spcAft>
              <a:buNone/>
            </a:pPr>
            <a:r>
              <a:rPr lang="ru-RU" sz="1000" dirty="0" smtClean="0">
                <a:latin typeface="Arial" pitchFamily="34" charset="0"/>
                <a:ea typeface="Calibri"/>
                <a:cs typeface="Arial" pitchFamily="34" charset="0"/>
              </a:rPr>
              <a:t>11. хвалить ребёнка в присутствии других детей.</a:t>
            </a: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</a:t>
            </a: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Список литературы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841185"/>
            <a:ext cx="1835696" cy="201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060848"/>
            <a:ext cx="7704856" cy="437010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Виноградова Н.Ф. Контроль и оценка в начальной школе // Начальная школа. – 2006. – №15.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Воронцов А.Б. Педагогическая технология контроля и оценки учебной деятельности. – М., 2002.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Репкина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 Г.В. Оценка уровня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сформированности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 учебной деятельности / Г.В. 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Репкина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Times New Roman"/>
                <a:cs typeface="Times New Roman"/>
              </a:rPr>
              <a:t>, Е.В. Заика. – Томск: Пеленг, 1993.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Цукерман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Г.А. Оценка без отметки. Москва – Рига: П "Эксперимент", 1999.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 Щур В. Г. Методика «Лесенка». Методика изучения представлений ребенка об отношения к нему других людей/Психология личности: теория и эксперимент, М.,1982.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/>
                <a:cs typeface="Arial" pitchFamily="34" charset="0"/>
                <a:hlinkClick r:id="rId3"/>
              </a:rPr>
              <a:t>http://kolokolchik-yaroslavl.narod.ru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  <a:hlinkClick r:id="rId4"/>
              </a:rPr>
              <a:t>http://www.proshkolu.ru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Calibri"/>
                <a:cs typeface="Times New Roman"/>
              </a:rPr>
              <a:t>http://www.stranamam.ru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ИНА ПАПКА\фото\P_20160811_144412_1_p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45" y="0"/>
            <a:ext cx="921804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653136"/>
            <a:ext cx="8568952" cy="180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за 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27584" y="2420888"/>
            <a:ext cx="7560840" cy="288032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«Тот, кто сумел оценить свою работу, тот и получает преимущества в движении вперед» </a:t>
            </a:r>
          </a:p>
          <a:p>
            <a:pPr algn="r">
              <a:buNone/>
            </a:pPr>
            <a:r>
              <a:rPr lang="ru-RU" sz="3200" dirty="0" smtClean="0"/>
              <a:t>Евгений </a:t>
            </a:r>
            <a:r>
              <a:rPr lang="ru-RU" sz="3200" dirty="0" err="1" smtClean="0"/>
              <a:t>Доманский</a:t>
            </a:r>
            <a:r>
              <a:rPr lang="ru-RU" sz="3200" dirty="0" smtClean="0"/>
              <a:t> </a:t>
            </a: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7" name="Рисунок 4" descr="children_012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33400"/>
            <a:ext cx="663508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амоконтроль и самооценка представляют часть целостной учебной деятельности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71600" y="2285992"/>
            <a:ext cx="7200800" cy="359128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Самооценка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— это необходимый компонент развития самосознания, т.е. осознание человеком самого себя, своих физических сил, умственных способностей, поступков, мотивов и целей своего поведения, своего отношения к окружающим и самому себе.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285992"/>
            <a:ext cx="7776864" cy="3519272"/>
          </a:xfrm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перед началом работы спланировать ее;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изменить состав действий в соответствии с изменившимися условиями деятельности;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осознанно чередовать развернутые и сокращенные формулы контроля;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переходить от работы с натуральным объектом к работе с его знаково-символическим изображением;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умение самостоятельно составлять системы проверочных заданий.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764704"/>
            <a:ext cx="6408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Показатели </a:t>
            </a:r>
            <a:r>
              <a:rPr lang="ru-RU" sz="2800" b="1" dirty="0" err="1" smtClean="0"/>
              <a:t>сформированности</a:t>
            </a:r>
            <a:r>
              <a:rPr lang="ru-RU" sz="2800" b="1" dirty="0" smtClean="0"/>
              <a:t> самоконтроля и самооценки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3400"/>
            <a:ext cx="6779096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функции самооценки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285992"/>
            <a:ext cx="7632848" cy="3519272"/>
          </a:xfrm>
        </p:spPr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констатирующая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на основе самоконтроля (что я знаю и умею хорошо, а что недостаточно?);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мобилизационно-побудительная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(мне многое удалось в работе, но в этом вопросе я разобрался не до конца);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проектировочная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(чтобы не испытывать затруднений в дальнейшей работе, я обязательно должен повторить…).</a:t>
            </a: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3400"/>
            <a:ext cx="6984776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Результатом работы по формированию самооценки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младшего школьника является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285992"/>
            <a:ext cx="7632848" cy="3519272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осознанное восприятие учащимися учебного материала, понимание границ своих знаний;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повышение уровня ответственности за учебную деятельность;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переход самооценки и самоконтроля во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внеучебную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деятельность;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проявление в поступках детей умения предвидеть результаты их деятельности, прогнозировать последствия;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проявление способности к оценке собственных изменений на основе чувства долга, навыков самопознания;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уверенность в своей способности выполнить поставленную задачу;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умение оценить свое положение в системе социальных отношений «взрослый – сверстник - я».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3400"/>
            <a:ext cx="6563072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виды самооценки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85800" y="2636912"/>
            <a:ext cx="2734072" cy="3489251"/>
          </a:xfrm>
        </p:spPr>
        <p:txBody>
          <a:bodyPr/>
          <a:lstStyle/>
          <a:p>
            <a:pPr algn="ctr"/>
            <a:r>
              <a:rPr lang="ru-RU" sz="2400" dirty="0" smtClean="0"/>
              <a:t>адекватная самооценка; </a:t>
            </a:r>
          </a:p>
          <a:p>
            <a:pPr algn="ctr"/>
            <a:r>
              <a:rPr lang="ru-RU" sz="2400" dirty="0" smtClean="0"/>
              <a:t>завышенная самооценка;</a:t>
            </a:r>
          </a:p>
          <a:p>
            <a:pPr algn="ctr"/>
            <a:r>
              <a:rPr lang="ru-RU" sz="2400" dirty="0" smtClean="0"/>
              <a:t>заниженная самооценка.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 descr="D:\МАМИНА ПАПКА\РАБОТА\СЕМИНАР 2016\img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4976534" cy="37309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3400"/>
            <a:ext cx="6779096" cy="11430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Инструменты (методики), формирующие оценивание.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285992"/>
            <a:ext cx="7632848" cy="3519272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«Светофор».</a:t>
            </a:r>
          </a:p>
          <a:p>
            <a:r>
              <a:rPr lang="ru-RU" sz="2000" b="1" dirty="0" smtClean="0">
                <a:latin typeface="Times New Roman"/>
                <a:ea typeface="Times New Roman"/>
              </a:rPr>
              <a:t>«Смайлики»</a:t>
            </a:r>
          </a:p>
          <a:p>
            <a:r>
              <a:rPr lang="ru-RU" sz="2000" b="1" dirty="0" smtClean="0">
                <a:latin typeface="Times New Roman"/>
                <a:ea typeface="Times New Roman"/>
              </a:rPr>
              <a:t>«Лесенка успеха»</a:t>
            </a:r>
          </a:p>
          <a:p>
            <a:r>
              <a:rPr lang="ru-RU" sz="2000" b="1" dirty="0" smtClean="0">
                <a:latin typeface="Times New Roman"/>
                <a:ea typeface="Times New Roman"/>
              </a:rPr>
              <a:t>«Солнышко и туча»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</a:rPr>
              <a:t>«Дерево успехов»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«Проигрывание ситуаций». </a:t>
            </a: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«Зеркало». </a:t>
            </a:r>
          </a:p>
          <a:p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Волшебные линеечки»</a:t>
            </a:r>
          </a:p>
          <a:p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 smtClean="0">
                <a:latin typeface="Times New Roman"/>
                <a:ea typeface="Calibri"/>
                <a:cs typeface="Times New Roman"/>
              </a:rPr>
              <a:t>Портфолио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 smtClean="0">
              <a:latin typeface="Times New Roman"/>
              <a:ea typeface="Times New Roman"/>
            </a:endParaRPr>
          </a:p>
          <a:p>
            <a:endParaRPr lang="ru-RU" sz="3200" dirty="0" smtClean="0">
              <a:latin typeface="Times New Roman"/>
              <a:ea typeface="Times New Roman"/>
            </a:endParaRPr>
          </a:p>
          <a:p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 smtClean="0"/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88840"/>
            <a:ext cx="3048000" cy="4048125"/>
          </a:xfrm>
          <a:prstGeom prst="rect">
            <a:avLst/>
          </a:prstGeom>
        </p:spPr>
      </p:pic>
      <p:pic>
        <p:nvPicPr>
          <p:cNvPr id="8" name="Рисунок 7" descr="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933056"/>
            <a:ext cx="1354460" cy="19188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908720"/>
            <a:ext cx="6779096" cy="76768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«Светофор».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</a:b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285992"/>
            <a:ext cx="7632848" cy="638952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>
                <a:latin typeface="Arial" pitchFamily="34" charset="0"/>
                <a:ea typeface="Times New Roman"/>
                <a:cs typeface="Arial" pitchFamily="34" charset="0"/>
              </a:rPr>
              <a:t>    Применяется для самооценки детьми своего внутреннего состояния и самочувствия по отношению к выполняемым на занятии заданиям</a:t>
            </a:r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:\МАМИНА ПАПКА\РАБОТА\СЕМИНАР 2016\img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5285234" cy="29062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414</TotalTime>
  <Words>718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10069046</vt:lpstr>
      <vt:lpstr>Формирование самооценки у младших школьников в рамках реализации ФГОС нового поколения</vt:lpstr>
      <vt:lpstr>Слайд 2</vt:lpstr>
      <vt:lpstr>           самоконтроль и самооценка представляют часть целостной учебной деятельности</vt:lpstr>
      <vt:lpstr>            </vt:lpstr>
      <vt:lpstr>Основные функции самооценки</vt:lpstr>
      <vt:lpstr>Результатом работы по формированию самооценки младшего школьника является</vt:lpstr>
      <vt:lpstr>Основные виды самооценки</vt:lpstr>
      <vt:lpstr>Инструменты (методики), формирующие оценивание. </vt:lpstr>
      <vt:lpstr>«Светофор». </vt:lpstr>
      <vt:lpstr>«Лесенка»</vt:lpstr>
      <vt:lpstr>«Дерево успехов»</vt:lpstr>
      <vt:lpstr>Слайд 12</vt:lpstr>
      <vt:lpstr> «Волшебные линеечки»  Г. А. Цукерман </vt:lpstr>
      <vt:lpstr>Методики отслеживания результатов уровня сформированности адекватной самооценки младших школьников </vt:lpstr>
      <vt:lpstr>     Для формирования  (или корректировки) адекватной самооценки младшего школьника рекомендуется: </vt:lpstr>
      <vt:lpstr>          Список литературы </vt:lpstr>
      <vt:lpstr>            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2011-08-18T13:52:20Z</dcterms:created>
  <dcterms:modified xsi:type="dcterms:W3CDTF">2016-08-24T20:17:42Z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