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67" r:id="rId6"/>
    <p:sldId id="265" r:id="rId7"/>
    <p:sldId id="260" r:id="rId8"/>
    <p:sldId id="273" r:id="rId9"/>
    <p:sldId id="27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4267200"/>
          </a:xfrm>
        </p:spPr>
        <p:txBody>
          <a:bodyPr/>
          <a:lstStyle/>
          <a:p>
            <a:r>
              <a:rPr lang="ru-RU" sz="2800" b="1" dirty="0" smtClean="0"/>
              <a:t>ДУХОВНО-НРАВСТВЕННОЕ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ВОСПИТАНИЕ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/>
              <a:t> </a:t>
            </a:r>
            <a:r>
              <a:rPr lang="ru-RU" sz="4400" b="1" dirty="0" smtClean="0"/>
              <a:t> </a:t>
            </a:r>
            <a:r>
              <a:rPr lang="ru-RU" sz="2800" b="1" dirty="0" smtClean="0"/>
              <a:t>ЧЕРЕЗ ПРОЕКТНУЮ ДЕЯТЕЛЬНОСТЬ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 </a:t>
            </a:r>
            <a:r>
              <a:rPr lang="ru-RU" sz="2800" b="1" dirty="0" smtClean="0"/>
              <a:t> </a:t>
            </a:r>
            <a:r>
              <a:rPr lang="ru-RU" sz="2800" b="1" dirty="0" smtClean="0"/>
              <a:t>МЛАДШИХ ШКОЛЬНИКОВ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6400800" cy="12192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Выполнила:</a:t>
            </a:r>
          </a:p>
          <a:p>
            <a:r>
              <a:rPr lang="ru-RU" dirty="0"/>
              <a:t>Воспитатель </a:t>
            </a:r>
            <a:r>
              <a:rPr lang="ru-RU" dirty="0" smtClean="0"/>
              <a:t>ГПД  </a:t>
            </a:r>
            <a:r>
              <a:rPr lang="ru-RU" dirty="0" err="1" smtClean="0"/>
              <a:t>Алахвердян</a:t>
            </a:r>
            <a:r>
              <a:rPr lang="ru-RU" dirty="0" smtClean="0"/>
              <a:t> </a:t>
            </a:r>
            <a:r>
              <a:rPr lang="ru-RU" dirty="0"/>
              <a:t>Н.Е.</a:t>
            </a:r>
          </a:p>
          <a:p>
            <a:r>
              <a:rPr lang="ru-RU" dirty="0"/>
              <a:t>МОУ НОШ№</a:t>
            </a:r>
            <a:r>
              <a:rPr lang="ru-RU" dirty="0" smtClean="0"/>
              <a:t>1 г.Тверь </a:t>
            </a:r>
            <a:r>
              <a:rPr lang="ru-RU" dirty="0" err="1" smtClean="0"/>
              <a:t>2016г</a:t>
            </a:r>
            <a:r>
              <a:rPr lang="ru-RU" dirty="0" smtClean="0"/>
              <a:t>..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9013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39929"/>
            <a:ext cx="6394491" cy="4818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14290"/>
            <a:ext cx="8429684" cy="200026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3600" i="1" dirty="0" smtClean="0">
                <a:solidFill>
                  <a:srgbClr val="C00000"/>
                </a:solidFill>
                <a:latin typeface="+mn-lt"/>
              </a:rPr>
              <a:t>“</a:t>
            </a:r>
            <a:r>
              <a:rPr lang="ru-RU" sz="3600" b="1" i="1" dirty="0" smtClean="0">
                <a:solidFill>
                  <a:srgbClr val="C00000"/>
                </a:solidFill>
                <a:latin typeface="+mn-lt"/>
              </a:rPr>
              <a:t>Воспитав человека интеллектуально, не воспитав его нравственно, - значит вырастить угрозу для общества”.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rgbClr val="C00000"/>
                </a:solidFill>
                <a:latin typeface="+mn-lt"/>
              </a:rPr>
              <a:t>Теодор Рузвельт</a:t>
            </a:r>
            <a:r>
              <a:rPr lang="ru-RU" i="1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284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3843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Возрождение </a:t>
            </a:r>
            <a:r>
              <a:rPr lang="ru-RU" sz="3200" dirty="0"/>
              <a:t>национального самосознания, развитие личности воспитанника, сохранение и укрепление духовно-нравственных ценностей, идей преемственности поколений и исторической памяти.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431835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/>
              <a:t>• Развивать </a:t>
            </a:r>
            <a:r>
              <a:rPr lang="ru-RU" sz="2300" dirty="0"/>
              <a:t>познавательный, коммуникативный, </a:t>
            </a:r>
            <a:r>
              <a:rPr lang="ru-RU" sz="2300" dirty="0" smtClean="0"/>
              <a:t>         нравственный</a:t>
            </a:r>
            <a:r>
              <a:rPr lang="ru-RU" sz="2300" dirty="0"/>
              <a:t>, физический, эстетический потенциал личности ребёнка;</a:t>
            </a:r>
          </a:p>
          <a:p>
            <a:pPr marL="0" indent="0">
              <a:buNone/>
            </a:pPr>
            <a:r>
              <a:rPr lang="ru-RU" sz="2300" dirty="0" smtClean="0"/>
              <a:t>• Воспитывать </a:t>
            </a:r>
            <a:r>
              <a:rPr lang="ru-RU" sz="2300" dirty="0"/>
              <a:t>личность ребёнка знающей, уважающей историю и традиции своего народа;</a:t>
            </a:r>
          </a:p>
          <a:p>
            <a:pPr marL="0" indent="0">
              <a:buNone/>
            </a:pPr>
            <a:r>
              <a:rPr lang="ru-RU" sz="2300" dirty="0" smtClean="0"/>
              <a:t>• Создавать </a:t>
            </a:r>
            <a:r>
              <a:rPr lang="ru-RU" sz="2300" dirty="0"/>
              <a:t>условия для интеллектуального, нравственного и эмоционального самовыражения личности младшего школьника;</a:t>
            </a:r>
          </a:p>
          <a:p>
            <a:pPr marL="0" indent="0">
              <a:buNone/>
            </a:pPr>
            <a:r>
              <a:rPr lang="ru-RU" sz="2300" dirty="0" smtClean="0"/>
              <a:t>• Развивать </a:t>
            </a:r>
            <a:r>
              <a:rPr lang="ru-RU" sz="2300" dirty="0"/>
              <a:t>любознательность и познавательный интерес;</a:t>
            </a:r>
          </a:p>
          <a:p>
            <a:pPr marL="0" indent="0">
              <a:buNone/>
            </a:pPr>
            <a:r>
              <a:rPr lang="ru-RU" sz="2300" dirty="0" smtClean="0"/>
              <a:t>• Воспитывать </a:t>
            </a:r>
            <a:r>
              <a:rPr lang="ru-RU" sz="2300" dirty="0"/>
              <a:t>уважительное и бережное отношения к своему прошлому, истории и культуре своего народа;</a:t>
            </a:r>
          </a:p>
          <a:p>
            <a:pPr marL="0" indent="0">
              <a:buNone/>
            </a:pPr>
            <a:r>
              <a:rPr lang="ru-RU" sz="2300" dirty="0" smtClean="0"/>
              <a:t>• Создавать </a:t>
            </a:r>
            <a:r>
              <a:rPr lang="ru-RU" sz="2300" dirty="0"/>
              <a:t>условия для формирования классного коллектива и развития личности в нём.</a:t>
            </a:r>
          </a:p>
        </p:txBody>
      </p:sp>
    </p:spTree>
    <p:extLst>
      <p:ext uri="{BB962C8B-B14F-4D97-AF65-F5344CB8AC3E}">
        <p14:creationId xmlns="" xmlns:p14="http://schemas.microsoft.com/office/powerpoint/2010/main" val="652725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63314" cy="2169360"/>
          </a:xfrm>
        </p:spPr>
        <p:txBody>
          <a:bodyPr/>
          <a:lstStyle/>
          <a:p>
            <a:r>
              <a:rPr lang="ru-RU" sz="2800" dirty="0" smtClean="0"/>
              <a:t>О</a:t>
            </a:r>
            <a:r>
              <a:rPr lang="ru-RU" sz="2800" dirty="0" smtClean="0"/>
              <a:t>сновные направления духовно-нравственного развития и воспитания младших </a:t>
            </a:r>
            <a:r>
              <a:rPr lang="ru-RU" sz="2800" dirty="0" smtClean="0"/>
              <a:t>школьников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00174"/>
            <a:ext cx="4462786" cy="50874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1. воспитание гражданственности, патриотизма, уважения к правам, свободам и обязанностям человека;</a:t>
            </a:r>
          </a:p>
          <a:p>
            <a:r>
              <a:rPr lang="ru-RU" dirty="0" smtClean="0"/>
              <a:t>2. воспитание нравственных чувств и этического сознания;</a:t>
            </a:r>
          </a:p>
          <a:p>
            <a:r>
              <a:rPr lang="ru-RU" dirty="0" smtClean="0"/>
              <a:t>3. воспитание  трудолюбия, творческого отношения к учению, труду, жизни;</a:t>
            </a:r>
          </a:p>
          <a:p>
            <a:r>
              <a:rPr lang="ru-RU" dirty="0" smtClean="0"/>
              <a:t>4. формирование ценностного отношения к здоровью и здоровому образу жизни;</a:t>
            </a:r>
          </a:p>
          <a:p>
            <a:r>
              <a:rPr lang="ru-RU" dirty="0" smtClean="0"/>
              <a:t>5. воспитание ценностного отношения к прекрасному, формирование представлений об эстетических идеалах и ценностях (эстетическое воспитание)</a:t>
            </a:r>
            <a:endParaRPr lang="ru-RU" dirty="0"/>
          </a:p>
        </p:txBody>
      </p:sp>
      <p:pic>
        <p:nvPicPr>
          <p:cNvPr id="11270" name="Picture 6" descr="C:\Users\1\Desktop\Ярлыки\Фото\дружная семья\DSC0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71677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46267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Базовые </a:t>
            </a:r>
            <a:r>
              <a:rPr lang="ru-RU" dirty="0"/>
              <a:t>национальные ценности: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853136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/>
              <a:t>Патриотизм;</a:t>
            </a:r>
          </a:p>
          <a:p>
            <a:r>
              <a:rPr lang="ru-RU" dirty="0" smtClean="0"/>
              <a:t>  Гражданственность</a:t>
            </a:r>
            <a:r>
              <a:rPr lang="ru-RU" dirty="0"/>
              <a:t>;</a:t>
            </a:r>
          </a:p>
          <a:p>
            <a:r>
              <a:rPr lang="ru-RU" dirty="0" smtClean="0"/>
              <a:t>  Социальная </a:t>
            </a:r>
            <a:r>
              <a:rPr lang="ru-RU" dirty="0"/>
              <a:t>солидарность;</a:t>
            </a:r>
          </a:p>
          <a:p>
            <a:r>
              <a:rPr lang="ru-RU" dirty="0"/>
              <a:t> </a:t>
            </a:r>
            <a:r>
              <a:rPr lang="ru-RU" dirty="0" smtClean="0"/>
              <a:t> Человечество 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 Наука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 Семья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smtClean="0"/>
              <a:t> Труд </a:t>
            </a:r>
            <a:r>
              <a:rPr lang="ru-RU" dirty="0"/>
              <a:t>и творчество;</a:t>
            </a:r>
          </a:p>
          <a:p>
            <a:r>
              <a:rPr lang="ru-RU" dirty="0"/>
              <a:t> </a:t>
            </a:r>
            <a:r>
              <a:rPr lang="ru-RU" dirty="0" smtClean="0"/>
              <a:t> Традиционные </a:t>
            </a:r>
            <a:r>
              <a:rPr lang="ru-RU" dirty="0"/>
              <a:t>российские религии;</a:t>
            </a:r>
          </a:p>
          <a:p>
            <a:r>
              <a:rPr lang="ru-RU" dirty="0" smtClean="0"/>
              <a:t>  Искусство </a:t>
            </a:r>
            <a:r>
              <a:rPr lang="ru-RU" dirty="0"/>
              <a:t>и литература;</a:t>
            </a:r>
          </a:p>
          <a:p>
            <a:r>
              <a:rPr lang="ru-RU" dirty="0"/>
              <a:t> </a:t>
            </a:r>
            <a:r>
              <a:rPr lang="ru-RU" dirty="0" smtClean="0"/>
              <a:t> Природа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D:\Выпускной1\_DSC2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070"/>
          <a:stretch>
            <a:fillRect/>
          </a:stretch>
        </p:blipFill>
        <p:spPr bwMode="auto">
          <a:xfrm>
            <a:off x="5345500" y="1500174"/>
            <a:ext cx="3298466" cy="2357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Выпускной1\DSC_1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4972" y="4000504"/>
            <a:ext cx="3441870" cy="228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4300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Проект</a:t>
            </a:r>
            <a:br>
              <a:rPr lang="ru-RU" sz="4800" b="1" dirty="0" smtClean="0"/>
            </a:br>
            <a:r>
              <a:rPr lang="ru-RU" sz="4400" b="1" dirty="0" smtClean="0"/>
              <a:t>"Мои родственники </a:t>
            </a:r>
            <a:r>
              <a:rPr lang="ru-RU" sz="4400" b="1" dirty="0" smtClean="0"/>
              <a:t>в ВОВ" </a:t>
            </a:r>
            <a:endParaRPr lang="ru-RU" sz="4400" dirty="0"/>
          </a:p>
        </p:txBody>
      </p:sp>
      <p:pic>
        <p:nvPicPr>
          <p:cNvPr id="3" name="Picture 4" descr="H:\1419233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3643306" cy="2732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музей\14274489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428736"/>
            <a:ext cx="3571900" cy="2678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:\музей\1419492877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059"/>
          <a:stretch/>
        </p:blipFill>
        <p:spPr bwMode="auto">
          <a:xfrm>
            <a:off x="5072066" y="4000504"/>
            <a:ext cx="3571900" cy="2611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музей\14194928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7" y="4214818"/>
            <a:ext cx="4316733" cy="242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437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Проект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 smtClean="0"/>
              <a:t>«Мир увлечений моих родителей</a:t>
            </a:r>
            <a:r>
              <a:rPr lang="ru-RU" sz="3200" b="1" dirty="0" smtClean="0"/>
              <a:t>».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786190"/>
            <a:ext cx="4290534" cy="28574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4000527" cy="26432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9" name="Picture 1" descr="C:\Users\1\Desktop\Ярлыки\Фото\Скрапбукинг\20151126_160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00174"/>
            <a:ext cx="2857520" cy="5080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7834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8"/>
          </a:xfrm>
        </p:spPr>
        <p:txBody>
          <a:bodyPr/>
          <a:lstStyle/>
          <a:p>
            <a:r>
              <a:rPr lang="ru-RU" sz="3200" b="1" dirty="0" smtClean="0"/>
              <a:t>Проект</a:t>
            </a:r>
            <a:br>
              <a:rPr lang="ru-RU" sz="3200" b="1" dirty="0" smtClean="0"/>
            </a:br>
            <a:r>
              <a:rPr lang="ru-RU" sz="3200" b="1" dirty="0" smtClean="0"/>
              <a:t> «Мир увлечений моих родителей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pic>
        <p:nvPicPr>
          <p:cNvPr id="4" name="Picture 2" descr="C:\Users\1\Pictures\ФОТО Н.Г\IMG_17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57680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920.JPG"/>
          <p:cNvPicPr>
            <a:picLocks noChangeAspect="1"/>
          </p:cNvPicPr>
          <p:nvPr/>
        </p:nvPicPr>
        <p:blipFill>
          <a:blip r:embed="rId3" cstate="print"/>
          <a:srcRect t="2051"/>
          <a:stretch>
            <a:fillRect/>
          </a:stretch>
        </p:blipFill>
        <p:spPr>
          <a:xfrm>
            <a:off x="5072066" y="1285860"/>
            <a:ext cx="3571900" cy="262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9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0504"/>
            <a:ext cx="3571868" cy="267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1\Pictures\ФОТО Н.Г\IMG_1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000504"/>
            <a:ext cx="469903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Проект ( творческий конкурс)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  </a:t>
            </a:r>
            <a:r>
              <a:rPr lang="ru-RU" sz="2800" b="1" dirty="0" smtClean="0"/>
              <a:t> «Дом </a:t>
            </a:r>
            <a:r>
              <a:rPr lang="ru-RU" sz="2800" b="1" dirty="0" smtClean="0"/>
              <a:t>моделей  </a:t>
            </a:r>
            <a:r>
              <a:rPr lang="ru-RU" sz="2800" b="1" dirty="0" smtClean="0"/>
              <a:t>«Весеннее настроение»</a:t>
            </a:r>
            <a:endParaRPr lang="ru-RU" sz="2800" dirty="0"/>
          </a:p>
        </p:txBody>
      </p:sp>
      <p:pic>
        <p:nvPicPr>
          <p:cNvPr id="29698" name="Picture 2" descr="C:\Users\1\Desktop\Ярлыки\Подиум 8 марта\DSC00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5158516" cy="290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 descr="C:\Users\1\Desktop\Ярлыки\Подиум 8 марта\DSC0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596" y="3787331"/>
            <a:ext cx="5461404" cy="307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185</TotalTime>
  <Words>225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ДУХОВНО-НРАВСТВЕННОЕ  ВОСПИТАНИЕ   ЧЕРЕЗ ПРОЕКТНУЮ ДЕЯТЕЛЬНОСТЬ   МЛАДШИХ ШКОЛЬНИКОВ </vt:lpstr>
      <vt:lpstr>Цель:</vt:lpstr>
      <vt:lpstr>Задачи:</vt:lpstr>
      <vt:lpstr>Основные направления духовно-нравственного развития и воспитания младших школьников: </vt:lpstr>
      <vt:lpstr>Базовые национальные ценности:</vt:lpstr>
      <vt:lpstr>Проект "Мои родственники в ВОВ" </vt:lpstr>
      <vt:lpstr>Проект  «Мир увлечений моих родителей».</vt:lpstr>
      <vt:lpstr>Проект  «Мир увлечений моих родителей»</vt:lpstr>
      <vt:lpstr>Проект ( творческий конкурс)     «Дом моделей  «Весеннее настроение»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Духовно-нравственное воспитание младших школьников с  использованием информационных технологий</dc:title>
  <dc:creator>Наталья Геннадьевна</dc:creator>
  <cp:lastModifiedBy>1</cp:lastModifiedBy>
  <cp:revision>11</cp:revision>
  <dcterms:modified xsi:type="dcterms:W3CDTF">2016-08-24T11:15:54Z</dcterms:modified>
</cp:coreProperties>
</file>