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92" r:id="rId4"/>
    <p:sldId id="264" r:id="rId5"/>
    <p:sldId id="266" r:id="rId6"/>
    <p:sldId id="294" r:id="rId7"/>
    <p:sldId id="271" r:id="rId8"/>
    <p:sldId id="268" r:id="rId9"/>
    <p:sldId id="269" r:id="rId10"/>
    <p:sldId id="276" r:id="rId11"/>
    <p:sldId id="270" r:id="rId12"/>
    <p:sldId id="261" r:id="rId13"/>
    <p:sldId id="29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28" autoAdjust="0"/>
  </p:normalViewPr>
  <p:slideViewPr>
    <p:cSldViewPr>
      <p:cViewPr>
        <p:scale>
          <a:sx n="73" d="100"/>
          <a:sy n="73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32A04A-6AAE-45E7-8FEF-1ADFC2E2E354}" type="datetimeFigureOut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45AF5D-C7EC-4CB4-B159-1503DC3AC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35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5AF5D-C7EC-4CB4-B159-1503DC3ACF4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2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5AF5D-C7EC-4CB4-B159-1503DC3ACF4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2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CFBE-5F4A-4385-8CB2-2FDFD70CC336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62F-2EC0-4463-BA08-65583C873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972B-D951-45D1-BD00-8C3B5637A61B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D2A5-091F-4BB4-A5C8-C1DC411B5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3FBC-C468-4B56-997E-D368D4930F7A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F54B-FBB9-4047-AD66-123B8AF10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C719-C37C-48A3-8FF8-EB77FACFA96E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D7A8-CFFD-4D3D-AB5F-B462DFD1F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552B-227B-45F2-AAE5-BC8EC3E721B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6F4A-65EF-41E0-88FF-5A9D9D456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6295-F7D7-4F28-B93A-06BF55C74FE3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F30E-19E4-4CC3-862A-1805824A4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D6F7-3218-4753-BE16-99840478862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3E36-72EC-4C25-8291-E9370ADD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C65D-DF6E-43A7-8785-2A8EA2BC58D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8C87-37BA-46A6-8752-D1BE5A24B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7050-4D30-4468-A4FD-C8974A0D2C21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1F5E-8D16-4F99-A800-D64C19590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D413-4856-4F78-BED4-8D97142EB408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6B76-22D1-4A50-A0F8-31FBB9E3F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2D13-FD7D-4733-96E4-D1C13669CA4B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0CC1-141B-43B0-A7FF-566682556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622ED-FF7B-4497-94A8-7459A0B7930A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8C42D9-5166-4753-A75B-E29BE76A9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earnenglishkids.britishcouncil.org/ru/fun-games/alphabet-anti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earnenglishkids.britishcouncil.org/ru/fun-games/trolley-das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portal.com/" TargetMode="External"/><Relationship Id="rId2" Type="http://schemas.openxmlformats.org/officeDocument/2006/relationships/hyperlink" Target="http://www.marks-english-schoo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glishclub.net/" TargetMode="External"/><Relationship Id="rId4" Type="http://schemas.openxmlformats.org/officeDocument/2006/relationships/hyperlink" Target="http://www.manything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brain.com/" TargetMode="External"/><Relationship Id="rId2" Type="http://schemas.openxmlformats.org/officeDocument/2006/relationships/hyperlink" Target="http://www.languagegame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-english.com/" TargetMode="External"/><Relationship Id="rId4" Type="http://schemas.openxmlformats.org/officeDocument/2006/relationships/hyperlink" Target="http://www.learnenglish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928670"/>
            <a:ext cx="7772400" cy="4500594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ИГРОВЫЕ ТЕХНОЛОГИИ НА УРОКАХ АНГЛИЙСКОГО ЯЗЫКА В НАЧАЛЬНОЙ ШКОЛЕ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Подготовила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учитель английского языка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МБОУ СОШ № 34 г. Твери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Виноградова Екатерина Владимировна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2016 г.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841375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00063" y="6215063"/>
            <a:ext cx="100647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http://www.pe-english.ru/grammar-games.html</a:t>
            </a:r>
          </a:p>
          <a:p>
            <a:pPr>
              <a:buNone/>
            </a:pPr>
            <a:r>
              <a:rPr lang="ru-RU" dirty="0" smtClean="0"/>
              <a:t>Игры на грамматику английского языка: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1. </a:t>
            </a:r>
            <a:r>
              <a:rPr lang="ru-RU" sz="20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Alphabet</a:t>
            </a:r>
            <a:r>
              <a:rPr lang="ru-RU" sz="20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 </a:t>
            </a:r>
            <a:r>
              <a:rPr lang="ru-RU" sz="20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Antics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флеш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игра для изучения английского алфавита и звуков. Поможем обезьянке убежать от змеи. Есть три уровня сложности.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5" descr="Игра &quot;Выучи английский алфавит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4291330" cy="345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Игры на лексику: </a:t>
            </a:r>
          </a:p>
          <a:p>
            <a:pPr>
              <a:buNone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1. </a:t>
            </a:r>
            <a:r>
              <a:rPr lang="ru-RU" sz="18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Trolley</a:t>
            </a:r>
            <a:r>
              <a:rPr lang="ru-RU" sz="1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 </a:t>
            </a:r>
            <a:r>
              <a:rPr lang="ru-RU" sz="1800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Dash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одна из самых интересных онлайн игр! Вам предстоит сходить в супермаркет и купить там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продукты 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соответствии с заданным списком покупок за 60 секунд. Особенно полезна для тех, кто не знает, как правильно сказать следующие выражения: </a:t>
            </a:r>
            <a:r>
              <a:rPr lang="ru-RU" sz="1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"буханка хлеба, упаковка конфет, пакет молока, плитка шоколада"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 и т.п.</a:t>
            </a:r>
          </a:p>
          <a:p>
            <a:pPr>
              <a:buNone/>
            </a:pPr>
            <a:endParaRPr 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 descr="Тренировка лексики английского языка по теме &quot;магазин и покупки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14554"/>
            <a:ext cx="429133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800" dirty="0" smtClean="0">
                <a:solidFill>
                  <a:srgbClr val="0070C0"/>
                </a:solidFill>
                <a:latin typeface="Arial" pitchFamily="34" charset="0"/>
              </a:rPr>
              <a:t>Вывод: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800" dirty="0" smtClean="0">
                <a:latin typeface="Arial"/>
                <a:ea typeface="Calibri"/>
              </a:rPr>
              <a:t>Использование </a:t>
            </a:r>
            <a:r>
              <a:rPr lang="ru-RU" sz="2800" dirty="0">
                <a:latin typeface="Arial"/>
                <a:ea typeface="Calibri"/>
              </a:rPr>
              <a:t>игр на уроках иностранного языка помогает учителю глубже раскрыть личностный потенциал каждого ученика, способствуют формированию положительных личных качеств </a:t>
            </a:r>
            <a:r>
              <a:rPr lang="ru-RU" sz="2800" dirty="0" smtClean="0">
                <a:latin typeface="Arial"/>
                <a:ea typeface="Calibri"/>
              </a:rPr>
              <a:t>учащихся</a:t>
            </a:r>
            <a:r>
              <a:rPr lang="ru-RU" sz="2800" dirty="0">
                <a:latin typeface="Arial"/>
                <a:ea typeface="Calibri"/>
              </a:rPr>
              <a:t>(трудолюбие, активность, самостоятельность, инициативность, умение работать в сотрудничестве и т.д.),  обеспечивает сохранение  на высоком уровне  мотивации к учению.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432515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457200" y="476672"/>
            <a:ext cx="8229600" cy="1143000"/>
          </a:xfrm>
          <a:prstGeom prst="rect">
            <a:avLst/>
          </a:prstGeom>
          <a:solidFill>
            <a:srgbClr val="FF9900"/>
          </a:solidFill>
          <a:ln w="25400" cap="flat" algn="ctr">
            <a:solidFill>
              <a:srgbClr val="8C383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Спасибо за внимание!!!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0972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99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52" y="4220369"/>
            <a:ext cx="22256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E27-B4E7-41B8-97A3-E5DAAA974590}" type="datetime1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8C2-1D9E-44C5-8E3A-93E4462565A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2816770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76672"/>
            <a:ext cx="799288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… в игре человек испытывает такое же наслаждение</a:t>
            </a:r>
            <a:br>
              <a:rPr lang="ru-RU" sz="3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от свободного обнаружения своих способностей, </a:t>
            </a:r>
            <a:br>
              <a:rPr lang="ru-RU" sz="3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какое</a:t>
            </a:r>
            <a:r>
              <a:rPr lang="ru-RU" sz="3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художник испытывает во время творчества</a:t>
            </a:r>
            <a:br>
              <a:rPr lang="ru-RU" sz="3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Ф. Шиллер.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01" y="3573016"/>
            <a:ext cx="3313112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altLang="ru-RU" sz="4400" i="1" dirty="0">
                <a:solidFill>
                  <a:srgbClr val="000066"/>
                </a:solidFill>
              </a:rPr>
              <a:t>Игровые технологии</a:t>
            </a:r>
            <a:r>
              <a:rPr lang="ru-RU" altLang="ru-RU" sz="4400" dirty="0">
                <a:solidFill>
                  <a:srgbClr val="C00000"/>
                </a:solidFill>
              </a:rPr>
              <a:t> </a:t>
            </a:r>
            <a:r>
              <a:rPr lang="ru-RU" altLang="ru-RU" sz="4400" dirty="0"/>
              <a:t>- это современные образовательные (педагогические) технологии, основанные на активизации и интенсификации деятельности учащихся.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5E27-B4E7-41B8-97A3-E5DAAA974590}" type="datetime1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28C2-1D9E-44C5-8E3A-93E4462565A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2816770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31208" y="260648"/>
            <a:ext cx="1428749" cy="142875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737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Игра на занятиях по иностранному языку – </a:t>
            </a:r>
            <a:r>
              <a:rPr lang="ru-RU" dirty="0" smtClean="0"/>
              <a:t>это не просто коллективное развлечение, </a:t>
            </a:r>
          </a:p>
          <a:p>
            <a:pPr algn="ctr">
              <a:buNone/>
            </a:pPr>
            <a:r>
              <a:rPr lang="ru-RU" dirty="0" smtClean="0"/>
              <a:t>а основной способ достижения определенных задач обучения на </a:t>
            </a:r>
            <a:r>
              <a:rPr lang="ru-RU" smtClean="0"/>
              <a:t>раннем этапе.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Игровые технологии </a:t>
            </a:r>
            <a:r>
              <a:rPr lang="ru-RU" dirty="0" smtClean="0"/>
              <a:t>обеспечивают коммуникативно-психологическую адаптацию младших школьников к новому языковому миру для преодоления в дальнейшем психологического барьера и использования иностранного языка как средства общения.</a:t>
            </a: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Arial"/>
                <a:ea typeface="Calibri"/>
                <a:cs typeface="Times New Roman"/>
              </a:rPr>
              <a:t>       Классификация </a:t>
            </a:r>
            <a:r>
              <a:rPr lang="ru-RU" b="1" dirty="0">
                <a:latin typeface="Arial"/>
                <a:ea typeface="Calibri"/>
                <a:cs typeface="Times New Roman"/>
              </a:rPr>
              <a:t>учебных </a:t>
            </a:r>
            <a:r>
              <a:rPr lang="ru-RU" b="1" dirty="0" smtClean="0">
                <a:latin typeface="Arial"/>
                <a:ea typeface="Calibri"/>
                <a:cs typeface="Times New Roman"/>
              </a:rPr>
              <a:t>игр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/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одготовительные игры: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фонетические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грамматические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лексические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орфографические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/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игры: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ролевые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игры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сюжетно-ролевые игры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7687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776" y="1628800"/>
            <a:ext cx="3744416" cy="27363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ИГРОВЫЕ ПРИЁМЫ</a:t>
            </a:r>
            <a:endParaRPr lang="ru-RU" sz="32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796136" y="620688"/>
            <a:ext cx="3205020" cy="2736874"/>
          </a:xfrm>
          <a:prstGeom prst="cloudCallout">
            <a:avLst>
              <a:gd name="adj1" fmla="val -57075"/>
              <a:gd name="adj2" fmla="val 586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Фонетические игры:</a:t>
            </a:r>
            <a:endParaRPr lang="ru-RU" dirty="0" smtClean="0"/>
          </a:p>
          <a:p>
            <a:pPr marL="342900" indent="-342900"/>
            <a:r>
              <a:rPr lang="ru-RU" dirty="0" smtClean="0"/>
              <a:t>«Поймай звук»</a:t>
            </a:r>
          </a:p>
          <a:p>
            <a:pPr marL="342900" indent="-342900"/>
            <a:r>
              <a:rPr lang="ru-RU" dirty="0" smtClean="0"/>
              <a:t>«Долгий и</a:t>
            </a:r>
          </a:p>
          <a:p>
            <a:pPr marL="342900" indent="-342900"/>
            <a:r>
              <a:rPr lang="ru-RU" dirty="0" smtClean="0"/>
              <a:t>краткий»</a:t>
            </a:r>
          </a:p>
          <a:p>
            <a:pPr marL="342900" indent="-342900"/>
            <a:r>
              <a:rPr lang="ru-RU" dirty="0" smtClean="0"/>
              <a:t>«Какое слово звучит?»</a:t>
            </a:r>
          </a:p>
          <a:p>
            <a:pPr algn="ctr"/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1547664" y="0"/>
            <a:ext cx="3953030" cy="1643050"/>
          </a:xfrm>
          <a:prstGeom prst="cloudCallout">
            <a:avLst>
              <a:gd name="adj1" fmla="val 4074"/>
              <a:gd name="adj2" fmla="val 8064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Грамматические игры:</a:t>
            </a:r>
            <a:endParaRPr lang="ru-RU" dirty="0"/>
          </a:p>
          <a:p>
            <a:pPr algn="ctr"/>
            <a:r>
              <a:rPr lang="ru-RU" dirty="0" smtClean="0"/>
              <a:t>«Изобрази действие»</a:t>
            </a:r>
          </a:p>
          <a:p>
            <a:pPr algn="ctr"/>
            <a:r>
              <a:rPr lang="ru-RU" dirty="0" smtClean="0"/>
              <a:t>«Подарки»</a:t>
            </a:r>
          </a:p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154486" y="1052736"/>
            <a:ext cx="2689322" cy="2519116"/>
          </a:xfrm>
          <a:prstGeom prst="cloudCallout">
            <a:avLst>
              <a:gd name="adj1" fmla="val 64508"/>
              <a:gd name="adj2" fmla="val 5463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Лексические игры:</a:t>
            </a:r>
          </a:p>
          <a:p>
            <a:pPr algn="ctr"/>
            <a:r>
              <a:rPr lang="ru-RU" dirty="0" smtClean="0"/>
              <a:t>«Переводчики»</a:t>
            </a:r>
          </a:p>
          <a:p>
            <a:pPr algn="ctr"/>
            <a:r>
              <a:rPr lang="ru-RU" dirty="0" smtClean="0"/>
              <a:t>«Кто убежал?»</a:t>
            </a:r>
          </a:p>
          <a:p>
            <a:pPr algn="ctr"/>
            <a:r>
              <a:rPr lang="ru-RU" dirty="0" smtClean="0"/>
              <a:t>«Расположи правильно»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4473772" y="4077072"/>
            <a:ext cx="4527384" cy="1931082"/>
          </a:xfrm>
          <a:prstGeom prst="cloudCallout">
            <a:avLst>
              <a:gd name="adj1" fmla="val -84186"/>
              <a:gd name="adj2" fmla="val -60298"/>
            </a:avLst>
          </a:prstGeom>
          <a:solidFill>
            <a:srgbClr val="00B0F0"/>
          </a:solidFill>
          <a:ln w="50800" cap="flat" cmpd="sng" algn="ctr">
            <a:solidFill>
              <a:srgbClr val="3B4F18">
                <a:shade val="50000"/>
              </a:srgbClr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Орфографические игры: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" lastClr="FFFFFF"/>
                </a:solidFill>
                <a:latin typeface="Cambria"/>
              </a:rPr>
              <a:t>«Дежурная буква»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«Одно из двух»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" lastClr="FFFFFF"/>
                </a:solidFill>
                <a:latin typeface="Cambria"/>
              </a:rPr>
              <a:t>«Вставь буквы»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23528" y="4077072"/>
            <a:ext cx="3456384" cy="1656184"/>
          </a:xfrm>
          <a:prstGeom prst="cloudCallout">
            <a:avLst>
              <a:gd name="adj1" fmla="val 74509"/>
              <a:gd name="adj2" fmla="val -554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Творческие игры:</a:t>
            </a:r>
          </a:p>
          <a:p>
            <a:pPr algn="ctr"/>
            <a:r>
              <a:rPr lang="ru-RU" dirty="0" smtClean="0"/>
              <a:t>«Описание времени года»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2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571480"/>
            <a:ext cx="3362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Полезные сайты:</a:t>
            </a:r>
            <a:endParaRPr lang="ru-RU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098582"/>
            <a:ext cx="8429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http://www.homeenglish.ru/Games.htm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1314955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 этой страничке вы можете найти различные компьютерные игры или ссылки на них в Интернете, которые помогут вам в изучении английского языка.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63035"/>
              </p:ext>
            </p:extLst>
          </p:nvPr>
        </p:nvGraphicFramePr>
        <p:xfrm>
          <a:off x="2411760" y="2071678"/>
          <a:ext cx="5299968" cy="5867980"/>
        </p:xfrm>
        <a:graphic>
          <a:graphicData uri="http://schemas.openxmlformats.org/drawingml/2006/table">
            <a:tbl>
              <a:tblPr/>
              <a:tblGrid>
                <a:gridCol w="2017364"/>
                <a:gridCol w="3090448"/>
                <a:gridCol w="192156"/>
              </a:tblGrid>
              <a:tr h="3571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по изучению английского языка 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онлайн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Описание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 marL="83378" marR="83378" marT="41689" marB="41689">
                    <a:lnL>
                      <a:noFill/>
                    </a:lnL>
                    <a:lnT>
                      <a:noFill/>
                    </a:lnT>
                  </a:tcPr>
                </a:tc>
              </a:tr>
              <a:tr h="118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Wordz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 должны составлять слова из английских букв на разные темы: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Songs&amp;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Artists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Movies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&amp;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Actors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Soccer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Teams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World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Capitals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 marL="83378" marR="83378" marT="41689" marB="41689">
                    <a:lnL>
                      <a:noFill/>
                    </a:lnL>
                  </a:tcPr>
                </a:tc>
              </a:tr>
              <a:tr h="2363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Trolley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Dash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Покупка в магазине различных товаров: молочных продуктов, одежды, кондитерских товаров, цветов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детских товаров, напитков и т.д. Все товары проговариваются голосом.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3378" marR="83378" marT="41689" marB="41689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</a:tcPr>
                </a:tc>
              </a:tr>
              <a:tr h="944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3378" marR="83378" marT="41689" marB="41689">
                    <a:lnL>
                      <a:noFill/>
                    </a:lnL>
                    <a:lnR w="12700" cmpd="sng">
                      <a:noFill/>
                      <a:prstDash val="solid"/>
                    </a:lnR>
                  </a:tcPr>
                </a:tc>
              </a:tr>
              <a:tr h="707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8685" marR="8685" marT="8685" marB="8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3378" marR="83378" marT="41689" marB="41689">
                    <a:lnL>
                      <a:noFill/>
                    </a:lnL>
                    <a:lnR w="12700" cmpd="sng">
                      <a:noFill/>
                      <a:prstDash val="soli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Ссылки на сайты с играми по изучению английского языка</a:t>
            </a:r>
          </a:p>
          <a:p>
            <a:pPr>
              <a:buNone/>
            </a:pPr>
            <a:r>
              <a:rPr lang="ru-RU" b="1" dirty="0" smtClean="0"/>
              <a:t>Адрес сайта                            Описание</a:t>
            </a:r>
            <a:endParaRPr lang="ru-RU" dirty="0" smtClean="0"/>
          </a:p>
          <a:p>
            <a:pPr>
              <a:buNone/>
            </a:pPr>
            <a:r>
              <a:rPr lang="ru-RU" sz="2400" dirty="0" err="1" smtClean="0">
                <a:hlinkClick r:id="rId2"/>
              </a:rPr>
              <a:t>www.marks-english-school.com</a:t>
            </a:r>
            <a:r>
              <a:rPr lang="ru-RU" sz="2400" dirty="0" smtClean="0"/>
              <a:t>     Грамматические игры, игры   для пополнения словарного запаса и др.</a:t>
            </a:r>
          </a:p>
          <a:p>
            <a:pPr>
              <a:buNone/>
            </a:pPr>
            <a:r>
              <a:rPr lang="ru-RU" sz="2400" dirty="0" err="1" smtClean="0">
                <a:hlinkClick r:id="rId3"/>
              </a:rPr>
              <a:t>www.english-portal.com</a:t>
            </a:r>
            <a:r>
              <a:rPr lang="ru-RU" sz="2400" dirty="0" smtClean="0"/>
              <a:t>                  На сайте находятся игры</a:t>
            </a:r>
            <a:r>
              <a:rPr lang="en-US" sz="2400" dirty="0" smtClean="0"/>
              <a:t>: Hangman, Spelling Power, Grammar Talk, True or False, Mystery Squares, Great Walk </a:t>
            </a:r>
            <a:r>
              <a:rPr lang="ru-RU" sz="2400" dirty="0" smtClean="0"/>
              <a:t>а также кроссворды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>
                <a:hlinkClick r:id="rId4"/>
              </a:rPr>
              <a:t>www.manythings.org</a:t>
            </a:r>
            <a:r>
              <a:rPr lang="ru-RU" sz="2400" dirty="0" smtClean="0"/>
              <a:t>                         Сайт на английском языке: игры, тесты, викторины, двуязычные игры и т.д.</a:t>
            </a:r>
          </a:p>
          <a:p>
            <a:pPr>
              <a:buNone/>
            </a:pPr>
            <a:r>
              <a:rPr lang="ru-RU" sz="2400" dirty="0" err="1" smtClean="0">
                <a:hlinkClick r:id="rId5"/>
              </a:rPr>
              <a:t>www.englishclub.net</a:t>
            </a:r>
            <a:r>
              <a:rPr lang="ru-RU" sz="2400" dirty="0" smtClean="0"/>
              <a:t>                          На сайте находятся различные интересные игры по изучению английского языка, а также английские кроссворды.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Адрес сайта                            Описание</a:t>
            </a:r>
          </a:p>
          <a:p>
            <a:pPr>
              <a:buNone/>
            </a:pPr>
            <a:r>
              <a:rPr lang="ru-RU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www.languagegames.org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Сайт включает в себя несколько различных игр для изучения английского языка, плюс кроссворды.</a:t>
            </a:r>
          </a:p>
          <a:p>
            <a:pPr>
              <a:buNone/>
            </a:pPr>
            <a:r>
              <a:rPr lang="ru-RU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www.funbrain.com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Огромное количество обучающих </a:t>
            </a:r>
            <a:r>
              <a:rPr lang="ru-RU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flash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 для детей.</a:t>
            </a:r>
          </a:p>
          <a:p>
            <a:pPr>
              <a:buNone/>
            </a:pP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www.learnenglish.de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На сайте представлены следующие категории игр и не только игр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Battleships, Crosswords, Ding Things, Fiendish Games, Forum Games, Hangman, Homophones, Memory, Odd One Out, Scramble, Vocabulary Game, </a:t>
            </a:r>
            <a:r>
              <a:rPr 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Wordsearch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Game, </a:t>
            </a:r>
            <a:r>
              <a:rPr 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Wordsquare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Game, Quizzes Page, English Tests Page.</a:t>
            </a: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www.free-english.com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Кто сказал, что грамматические упражнения не могут быть интересными? Учитесь, практикуйтесь и совершенствуйте ваши знания в этой важной области английского языка с помощью различных игр представленных на этом сайте.</a:t>
            </a:r>
          </a:p>
          <a:p>
            <a:pPr>
              <a:buNone/>
            </a:pP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06.11.2016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.яз.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517</Words>
  <Application>Microsoft Office PowerPoint</Application>
  <PresentationFormat>Экран (4:3)</PresentationFormat>
  <Paragraphs>93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ин.яз.10</vt:lpstr>
      <vt:lpstr>ИГРОВЫЕ ТЕХНОЛОГИИ НА УРОКАХ АНГЛИЙСКОГО ЯЗЫКА В НАЧАЛЬНОЙ ШКОЛЕ  Подготовила                          учитель английского языка                          МБОУ СОШ № 34 г. Твери                                          Виноградова Екатерина Владимировна                                                                                                 2016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НА УРОКАХ АНГЛИЙСКОГО ЯЗЫКА В МЛАДШЕЙ ШКОЛЕ КАК ОДНО ИЗ СРЕДСТВ РЕАЛИЗАЦИИ СИСТЕМНО-ДЕЯТЕЛЬНОСТНОГО ПОДХОДА В РАМКАХ ФГОС</dc:title>
  <dc:creator>Admin</dc:creator>
  <dc:description>http://aida.ucoz.ru</dc:description>
  <cp:lastModifiedBy>HOME</cp:lastModifiedBy>
  <cp:revision>123</cp:revision>
  <dcterms:created xsi:type="dcterms:W3CDTF">2013-09-26T14:58:27Z</dcterms:created>
  <dcterms:modified xsi:type="dcterms:W3CDTF">2016-11-06T09:59:30Z</dcterms:modified>
</cp:coreProperties>
</file>