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81" r:id="rId4"/>
    <p:sldId id="262" r:id="rId5"/>
    <p:sldId id="263" r:id="rId6"/>
    <p:sldId id="288" r:id="rId7"/>
    <p:sldId id="279" r:id="rId8"/>
    <p:sldId id="264" r:id="rId9"/>
    <p:sldId id="265" r:id="rId10"/>
    <p:sldId id="274" r:id="rId11"/>
    <p:sldId id="282" r:id="rId12"/>
    <p:sldId id="275" r:id="rId13"/>
    <p:sldId id="289" r:id="rId14"/>
    <p:sldId id="267" r:id="rId15"/>
    <p:sldId id="273" r:id="rId16"/>
    <p:sldId id="285" r:id="rId17"/>
    <p:sldId id="266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7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82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265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26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7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55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925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24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17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E7AB-6B6D-4672-B1EB-2ACE848554EB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EC31-7918-43BC-BAE0-D42C98D88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26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0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20" y="-2187624"/>
            <a:ext cx="1032036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78" y="-1401763"/>
            <a:ext cx="648073" cy="29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832" y="-2924176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63688" y="-5427984"/>
            <a:ext cx="3810000" cy="2874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00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5427984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Шаблоны презентаций &quot;Тетрадь на спирали&quot; (Часть 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08" y="-3367088"/>
            <a:ext cx="3778501" cy="2835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060848"/>
          </a:xfrm>
        </p:spPr>
        <p:txBody>
          <a:bodyPr>
            <a:noAutofit/>
          </a:bodyPr>
          <a:lstStyle/>
          <a:p>
            <a:r>
              <a:rPr lang="ru-RU" b="1" i="1" u="sng" spc="-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литературы в 11 классе</a:t>
            </a:r>
            <a:endParaRPr lang="ru-RU" b="1" i="1" u="sng" spc="-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93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spc="-300" dirty="0" smtClean="0">
                <a:solidFill>
                  <a:srgbClr val="FF0000"/>
                </a:solidFill>
              </a:rPr>
              <a:t>Загадочная и таинственная  любовь в рассказе И. А. Бунина   «Чистый понедельник</a:t>
            </a:r>
            <a:r>
              <a:rPr lang="ru-RU" sz="4000" b="1" i="1" spc="-300" dirty="0" smtClean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79937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40"/>
            <a:ext cx="9144000" cy="6826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00B0F0"/>
                </a:solidFill>
              </a:rPr>
              <a:t>Любовь и Счастье</a:t>
            </a:r>
            <a:endParaRPr lang="ru-RU" sz="4800" b="1" u="sng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04" y="1052736"/>
            <a:ext cx="8686800" cy="5783122"/>
          </a:xfrm>
        </p:spPr>
        <p:txBody>
          <a:bodyPr>
            <a:normAutofit lnSpcReduction="10000"/>
          </a:bodyPr>
          <a:lstStyle/>
          <a:p>
            <a:r>
              <a:rPr lang="ru-RU" sz="4000" b="1" i="1" dirty="0" smtClean="0"/>
              <a:t>«Какое это огромное счастье -любить  и быть любимым»</a:t>
            </a:r>
            <a:r>
              <a:rPr lang="ru-RU" b="1" i="1" dirty="0" smtClean="0"/>
              <a:t>( </a:t>
            </a:r>
            <a:r>
              <a:rPr lang="ru-RU" b="1" i="1" dirty="0" err="1" smtClean="0"/>
              <a:t>А.Чехов</a:t>
            </a:r>
            <a:r>
              <a:rPr lang="ru-RU" b="1" i="1" dirty="0" smtClean="0"/>
              <a:t>) </a:t>
            </a:r>
            <a:r>
              <a:rPr lang="ru-RU" sz="4000" b="1" i="1" u="sng" dirty="0" smtClean="0"/>
              <a:t>Любовь </a:t>
            </a:r>
            <a:r>
              <a:rPr lang="ru-RU" b="1" i="1" dirty="0" smtClean="0"/>
              <a:t>подарила герою мгновения ликующей радости, дала возможность понять, что значит быть счастливым. Он навсегда запомнил, как «закрывал глаза  от счастья, целовал мокрый мех её воротника и в какой восторженности  летел к Красным воротам. И завтра и послезавтра будет… всё та же мука и всё то же счастье…»</a:t>
            </a:r>
            <a:endParaRPr lang="ru-RU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97407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7030A0"/>
                </a:solidFill>
              </a:rPr>
              <a:t>Образная система рассказа</a:t>
            </a:r>
          </a:p>
          <a:p>
            <a:r>
              <a:rPr lang="ru-RU" sz="5400" b="1" i="1" dirty="0" smtClean="0">
                <a:solidFill>
                  <a:srgbClr val="7030A0"/>
                </a:solidFill>
              </a:rPr>
              <a:t>         </a:t>
            </a:r>
            <a:r>
              <a:rPr lang="ru-RU" sz="5400" b="1" i="1" u="sng" dirty="0" smtClean="0">
                <a:solidFill>
                  <a:schemeClr val="tx1"/>
                </a:solidFill>
              </a:rPr>
              <a:t>Герой и героиня </a:t>
            </a:r>
          </a:p>
          <a:p>
            <a:r>
              <a:rPr lang="ru-RU" sz="5400" b="1" i="1" dirty="0" smtClean="0">
                <a:solidFill>
                  <a:schemeClr val="tx1"/>
                </a:solidFill>
              </a:rPr>
              <a:t>богаты, здоровы</a:t>
            </a:r>
            <a:r>
              <a:rPr lang="ru-RU" sz="5400" b="1" i="1" dirty="0">
                <a:solidFill>
                  <a:schemeClr val="tx1"/>
                </a:solidFill>
              </a:rPr>
              <a:t>,</a:t>
            </a:r>
            <a:r>
              <a:rPr lang="ru-RU" sz="5400" b="1" i="1" dirty="0" smtClean="0">
                <a:solidFill>
                  <a:schemeClr val="tx1"/>
                </a:solidFill>
              </a:rPr>
              <a:t> </a:t>
            </a:r>
            <a:r>
              <a:rPr lang="ru-RU" sz="5400" b="1" i="1" dirty="0">
                <a:solidFill>
                  <a:schemeClr val="tx1"/>
                </a:solidFill>
              </a:rPr>
              <a:t>м</a:t>
            </a:r>
            <a:r>
              <a:rPr lang="ru-RU" sz="5400" b="1" i="1" dirty="0" smtClean="0">
                <a:solidFill>
                  <a:schemeClr val="tx1"/>
                </a:solidFill>
              </a:rPr>
              <a:t>олоды и настолько хороши собой, что в ресторане и на концертах их провожают взглядами.</a:t>
            </a:r>
            <a:endParaRPr lang="ru-RU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11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60" cy="8553008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Образная система рассказа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30" y="1628800"/>
            <a:ext cx="8229600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u="sng" dirty="0" smtClean="0"/>
              <a:t>О н – ослепительный красавец.</a:t>
            </a:r>
          </a:p>
          <a:p>
            <a:r>
              <a:rPr lang="ru-RU" sz="5400" b="1" i="1" u="sng" dirty="0" smtClean="0"/>
              <a:t>«</a:t>
            </a:r>
            <a:r>
              <a:rPr lang="ru-RU" sz="6600" b="1" i="1" u="sng" dirty="0" smtClean="0"/>
              <a:t>Всякая  любовь </a:t>
            </a:r>
            <a:r>
              <a:rPr lang="ru-RU" sz="5400" b="1" i="1" u="sng" dirty="0" smtClean="0"/>
              <a:t>-ВЕЛИКОЕ СЧАСТЬЕ»</a:t>
            </a:r>
            <a:endParaRPr lang="ru-RU" sz="5400" b="1" i="1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 flipH="1" flipV="1">
            <a:off x="9097963" y="1628775"/>
            <a:ext cx="46037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11556776" y="1340768"/>
            <a:ext cx="1224136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Она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8935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Герой рассказа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i="1" dirty="0" smtClean="0"/>
              <a:t>Главное психологическое состояние </a:t>
            </a:r>
            <a:r>
              <a:rPr lang="ru-RU" b="1" i="1" dirty="0" smtClean="0">
                <a:solidFill>
                  <a:srgbClr val="FF0000"/>
                </a:solidFill>
              </a:rPr>
              <a:t>ГЕРОЯ-</a:t>
            </a:r>
            <a:r>
              <a:rPr lang="ru-RU" b="1" i="1" dirty="0" smtClean="0"/>
              <a:t> ослепительная влюблённость. Именно  </a:t>
            </a:r>
            <a:r>
              <a:rPr lang="ru-RU" sz="4400" b="1" i="1" dirty="0" smtClean="0"/>
              <a:t>такой </a:t>
            </a:r>
            <a:r>
              <a:rPr lang="ru-RU" b="1" i="1" dirty="0" smtClean="0">
                <a:solidFill>
                  <a:srgbClr val="FF0000"/>
                </a:solidFill>
              </a:rPr>
              <a:t>ВЛЮБЛЁННОСТЬЮ</a:t>
            </a:r>
            <a:r>
              <a:rPr lang="ru-RU" b="1" i="1" dirty="0" smtClean="0"/>
              <a:t> объясняются и мотивируются все его действия и  поступки.</a:t>
            </a:r>
          </a:p>
          <a:p>
            <a:r>
              <a:rPr lang="ru-RU" b="1" i="1" dirty="0" smtClean="0"/>
              <a:t>Герой не пытается и не хочет понять возлюбленную, не хочет увидеть, какая огромная внутренняя борьба идёт в женской душе. « Он старался не думать, не додумывать». </a:t>
            </a:r>
          </a:p>
          <a:p>
            <a:r>
              <a:rPr lang="ru-RU" b="1" i="1" dirty="0" smtClean="0"/>
              <a:t>Герой </a:t>
            </a:r>
            <a:r>
              <a:rPr lang="ru-RU" b="1" i="1" dirty="0" smtClean="0">
                <a:solidFill>
                  <a:srgbClr val="FF0000"/>
                </a:solidFill>
              </a:rPr>
              <a:t>не понимает ХАРАКТЕР и НАТУРУ </a:t>
            </a:r>
            <a:r>
              <a:rPr lang="ru-RU" b="1" i="1" dirty="0" smtClean="0"/>
              <a:t>героини.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78795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8" y="0"/>
            <a:ext cx="951920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7" y="-3771799"/>
            <a:ext cx="1905000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Героиня И. </a:t>
            </a:r>
            <a:r>
              <a:rPr lang="ru-RU" b="1" i="1" dirty="0" err="1" smtClean="0">
                <a:solidFill>
                  <a:srgbClr val="7030A0"/>
                </a:solidFill>
              </a:rPr>
              <a:t>А.Бунина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Непостижимый , </a:t>
            </a:r>
            <a:r>
              <a:rPr lang="ru-RU" sz="5400" b="1" i="1" dirty="0">
                <a:solidFill>
                  <a:srgbClr val="7030A0"/>
                </a:solidFill>
              </a:rPr>
              <a:t>н</a:t>
            </a:r>
            <a:r>
              <a:rPr lang="ru-RU" sz="5400" b="1" i="1" dirty="0" smtClean="0">
                <a:solidFill>
                  <a:srgbClr val="7030A0"/>
                </a:solidFill>
              </a:rPr>
              <a:t>епонятный человек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6964"/>
            <a:ext cx="3200400" cy="38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8" y="23810"/>
            <a:ext cx="9740086" cy="7311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thebestebooks.tu1.ru/images/title/ponedel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8" y="332656"/>
            <a:ext cx="3014802" cy="6879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llustrators.ru/illustrations/399868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44" y="183332"/>
            <a:ext cx="6446791" cy="7165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061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9269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Героиня в рассказе И.А. Бунина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604867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Не верит в возможность </a:t>
            </a:r>
            <a:r>
              <a:rPr lang="ru-RU" sz="3600" b="1" i="1" dirty="0" err="1" smtClean="0"/>
              <a:t>счастья,ей</a:t>
            </a:r>
            <a:r>
              <a:rPr lang="ru-RU" sz="3600" b="1" i="1" dirty="0" smtClean="0"/>
              <a:t> присущи страстность, холодность, </a:t>
            </a:r>
            <a:r>
              <a:rPr lang="ru-RU" sz="3600" b="1" i="1" dirty="0" err="1" smtClean="0"/>
              <a:t>легкомыслие,скромность</a:t>
            </a:r>
            <a:r>
              <a:rPr lang="ru-RU" sz="3600" b="1" i="1" dirty="0" smtClean="0"/>
              <a:t>, весёлость, задумчивость, любовь к </a:t>
            </a:r>
            <a:r>
              <a:rPr lang="ru-RU" sz="3600" b="1" i="1" dirty="0" err="1" smtClean="0"/>
              <a:t>роскоши,нарядам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развлечения,красота</a:t>
            </a:r>
            <a:r>
              <a:rPr lang="ru-RU" sz="3600" b="1" i="1" dirty="0" smtClean="0"/>
              <a:t> , образованность.  </a:t>
            </a:r>
            <a:endParaRPr lang="ru-RU" sz="3600" b="1" i="1" dirty="0"/>
          </a:p>
        </p:txBody>
      </p:sp>
      <p:pic>
        <p:nvPicPr>
          <p:cNvPr id="8194" name="Picture 2" descr="http://reshebnik.masterotvetov.com/image/687474703a2f2f706564736f7665742e73752f5f6c642f3136302f3234343030333736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3185592"/>
            <a:ext cx="3953159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eshebnik.masterotvetov.com/image/687474703a2f2f706564736f7665742e73752f5f6c642f3136302f3234343030333736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98" y="-3127204"/>
            <a:ext cx="2808313" cy="4584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lmanahschool3-5.narod.ru/images/123455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312368" cy="436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277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lmanahschool3-5.narod.ru/images/123455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940"/>
            <a:ext cx="2555776" cy="5286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16016" y="49659"/>
            <a:ext cx="4298776" cy="15071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Не верит в возможность </a:t>
            </a:r>
            <a:r>
              <a:rPr lang="ru-RU" sz="3200" b="1" i="1" dirty="0" smtClean="0">
                <a:solidFill>
                  <a:srgbClr val="7030A0"/>
                </a:solidFill>
              </a:rPr>
              <a:t>счастья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2924928" y="274638"/>
            <a:ext cx="21602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620672" y="1600200"/>
            <a:ext cx="144016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132" y="127484"/>
            <a:ext cx="4135836" cy="1202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Счастье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3324" y="1842274"/>
            <a:ext cx="3867160" cy="19116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/>
              <a:t>Странная любовь  </a:t>
            </a:r>
            <a:r>
              <a:rPr lang="ru-RU" sz="2400" b="1" i="1" dirty="0" smtClean="0"/>
              <a:t>между ослепительным красавцем и «</a:t>
            </a:r>
            <a:r>
              <a:rPr lang="ru-RU" sz="2400" b="1" i="1" dirty="0" err="1"/>
              <a:t>Ш</a:t>
            </a:r>
            <a:r>
              <a:rPr lang="ru-RU" sz="2400" b="1" i="1" dirty="0" err="1" smtClean="0"/>
              <a:t>амаханской</a:t>
            </a:r>
            <a:r>
              <a:rPr lang="ru-RU" sz="2400" dirty="0" smtClean="0"/>
              <a:t> </a:t>
            </a:r>
            <a:r>
              <a:rPr lang="ru-RU" sz="2800" b="1" i="1" dirty="0" smtClean="0"/>
              <a:t>царицей»</a:t>
            </a:r>
            <a:endParaRPr lang="ru-RU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0720" y="3836040"/>
            <a:ext cx="3866728" cy="1300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Счастливо -несчастная ЛЮБОВЬ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3324" y="5301208"/>
            <a:ext cx="3836640" cy="15567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Отрицает возможности брака, пребывает в раздумьях,  не может найти себя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6050" y="1452228"/>
            <a:ext cx="3254905" cy="190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Любовь -</a:t>
            </a:r>
            <a:r>
              <a:rPr lang="ru-RU" sz="3200" b="1" dirty="0" smtClean="0">
                <a:solidFill>
                  <a:srgbClr val="FFFF00"/>
                </a:solidFill>
              </a:rPr>
              <a:t>таинственная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и загадочная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2172" y="3501008"/>
            <a:ext cx="2600496" cy="11521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Странности любви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2624" y="4867768"/>
            <a:ext cx="2300044" cy="199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Тянется к религии, к святости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08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7" y="21285"/>
            <a:ext cx="9251504" cy="6836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Кульминация произведения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646820" cy="5649491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Кульминацией является  ночь вместе с возлюбленным.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14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6600" b="1" i="1" u="sng" dirty="0" smtClean="0">
                <a:solidFill>
                  <a:srgbClr val="7030A0"/>
                </a:solidFill>
              </a:rPr>
              <a:t>Темы рассказа</a:t>
            </a:r>
            <a:endParaRPr lang="ru-RU" sz="6600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1.Тема любви.</a:t>
            </a:r>
          </a:p>
          <a:p>
            <a:r>
              <a:rPr lang="ru-RU" sz="6600" b="1" i="1" dirty="0" smtClean="0"/>
              <a:t>2.Тема духовного очищения.</a:t>
            </a:r>
            <a:endParaRPr lang="ru-RU" sz="6600" b="1" i="1" dirty="0"/>
          </a:p>
        </p:txBody>
      </p:sp>
    </p:spTree>
    <p:extLst>
      <p:ext uri="{BB962C8B-B14F-4D97-AF65-F5344CB8AC3E}">
        <p14:creationId xmlns="" xmlns:p14="http://schemas.microsoft.com/office/powerpoint/2010/main" val="330728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7424"/>
            <a:ext cx="9130562" cy="7245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В чём смысл названия рассказа?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Название рассказа соотносится с православным </a:t>
            </a:r>
            <a:r>
              <a:rPr lang="ru-RU" b="1" dirty="0" smtClean="0"/>
              <a:t>праздником.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Чистый понедельник </a:t>
            </a:r>
            <a:r>
              <a:rPr lang="ru-RU" b="1" dirty="0" smtClean="0"/>
              <a:t>- первый день Великого поста после Масленицы. Самого Чистого понедельника  ,в сущности, нет.</a:t>
            </a:r>
          </a:p>
          <a:p>
            <a:r>
              <a:rPr lang="ru-RU" b="1" dirty="0" smtClean="0"/>
              <a:t>В этот день героиня принимает решение, очень важное для себя,- отойти  от мирской суеты  и стать монахиней.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6903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7030A0"/>
                </a:solidFill>
              </a:rPr>
              <a:t>Жемчужина бунинского творчества</a:t>
            </a:r>
            <a:endParaRPr lang="ru-RU" sz="3600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556057"/>
          </a:xfrm>
        </p:spPr>
        <p:txBody>
          <a:bodyPr/>
          <a:lstStyle/>
          <a:p>
            <a:r>
              <a:rPr lang="ru-RU" sz="3600" b="1" i="1" dirty="0" smtClean="0"/>
              <a:t>В сборник И.А. Бунина «Тёмные аллеи» входит 38 рассказов. </a:t>
            </a:r>
          </a:p>
          <a:p>
            <a:r>
              <a:rPr lang="ru-RU" b="1" i="1" dirty="0"/>
              <a:t>Р</a:t>
            </a:r>
            <a:r>
              <a:rPr lang="ru-RU" b="1" i="1" dirty="0" smtClean="0"/>
              <a:t>ассказы раскрывают не только тему любви, они показывают  глубины человеческой личности. </a:t>
            </a:r>
          </a:p>
          <a:p>
            <a:r>
              <a:rPr lang="ru-RU" sz="3600" b="1" i="1" dirty="0" smtClean="0"/>
              <a:t>Бунин  проницательно и тонко показывает  лишь мгновения любви, ради которых стоит пережить и </a:t>
            </a:r>
            <a:r>
              <a:rPr lang="ru-RU" sz="4400" b="1" i="1" dirty="0" smtClean="0"/>
              <a:t>всё остальное.</a:t>
            </a:r>
            <a:endParaRPr lang="ru-RU" sz="4400" b="1" i="1" dirty="0"/>
          </a:p>
        </p:txBody>
      </p:sp>
      <p:pic>
        <p:nvPicPr>
          <p:cNvPr id="5124" name="Picture 4" descr="http://flowstorage.ru/img/?src=http://www.e5.ru/image/big/53/03/5340353.jpg&amp;h=350&amp;q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37842" y="7043386"/>
            <a:ext cx="2601129" cy="3487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lowstorage.ru/img/?src=http://www.e5.ru/image/big/53/03/5340353.jpg&amp;h=350&amp;q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30" y="-6481815"/>
            <a:ext cx="1938661" cy="4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lowstorage.ru/img/?src=http://www.e5.ru/image/big/53/03/5340353.jpg&amp;h=350&amp;q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648" y="-5860032"/>
            <a:ext cx="3324225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flowstorage.ru/img/?src=http://www.e5.ru/image/big/53/03/5340353.jpg&amp;h=350&amp;q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0744" y="-227096"/>
            <a:ext cx="2477178" cy="248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l.weburg.net/00/events/3/13733/original/428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880" y="-656947"/>
            <a:ext cx="32956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l.weburg.net/00/events/3/13733/original/428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66760" y="-1035496"/>
            <a:ext cx="3295650" cy="161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587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25705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Тёмные аллеи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0" y="0"/>
            <a:ext cx="9144000" cy="260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2920" y="260648"/>
            <a:ext cx="9144000" cy="65973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0096" y="1439184"/>
            <a:ext cx="3638716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12492880" y="-1059392"/>
            <a:ext cx="2943619" cy="2498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01836" y="0"/>
            <a:ext cx="3243728" cy="1402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Солнечный удар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360" y="2280124"/>
            <a:ext cx="2411760" cy="1364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Натали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10948" y="2193789"/>
            <a:ext cx="2734616" cy="1290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Чистый </a:t>
            </a:r>
            <a:r>
              <a:rPr lang="ru-RU" sz="3200" b="1" dirty="0" smtClean="0">
                <a:solidFill>
                  <a:srgbClr val="FF0000"/>
                </a:solidFill>
              </a:rPr>
              <a:t>понедельник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368" y="280120"/>
            <a:ext cx="2822456" cy="1238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Тёмные аллеи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790013"/>
            <a:ext cx="31261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Холодная осень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3724" y="4790013"/>
            <a:ext cx="3131840" cy="1573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Митина любовь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2232" y="1386488"/>
            <a:ext cx="3638716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artslider.com/image/paint/bun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04" y="1456263"/>
            <a:ext cx="26289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226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935"/>
            <a:ext cx="9173556" cy="731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52128"/>
          </a:xfrm>
        </p:spPr>
        <p:txBody>
          <a:bodyPr/>
          <a:lstStyle/>
          <a:p>
            <a:r>
              <a:rPr lang="ru-RU" sz="6000" b="1" u="sng" dirty="0" smtClean="0">
                <a:solidFill>
                  <a:srgbClr val="7030A0"/>
                </a:solidFill>
              </a:rPr>
              <a:t>«Чистый понедельник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422" y="764704"/>
            <a:ext cx="8229600" cy="590465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«Благодарю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Бога,что</a:t>
            </a:r>
            <a:r>
              <a:rPr lang="ru-RU" sz="6000" b="1" i="1" dirty="0" smtClean="0">
                <a:solidFill>
                  <a:srgbClr val="FF0000"/>
                </a:solidFill>
              </a:rPr>
              <a:t> он дал мне возможность написать «Чистый понедельник».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И.Бунин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ru-RU" sz="6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www.ast.ru/upload/iblock/260/260b4a2dc185aa69dc80b6563a39ab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792" y="-3915816"/>
            <a:ext cx="5715000" cy="883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9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u="sng" dirty="0" smtClean="0">
                <a:solidFill>
                  <a:srgbClr val="7030A0"/>
                </a:solidFill>
              </a:rPr>
              <a:t>Композиция рассказа</a:t>
            </a:r>
            <a:endParaRPr lang="ru-RU" sz="6000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89" y="404664"/>
            <a:ext cx="8712968" cy="6356077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3657600" lvl="8" indent="0">
              <a:buNone/>
            </a:pPr>
            <a:endParaRPr lang="ru-RU" sz="3600" b="1" i="1" dirty="0" smtClean="0"/>
          </a:p>
          <a:p>
            <a:pPr marL="3657600" lvl="8" indent="0">
              <a:buNone/>
            </a:pPr>
            <a:endParaRPr lang="ru-RU" sz="3600" b="1" i="1" dirty="0" smtClean="0"/>
          </a:p>
          <a:p>
            <a:pPr marL="3657600" lvl="8" indent="0">
              <a:buNone/>
            </a:pPr>
            <a:r>
              <a:rPr lang="ru-RU" sz="3600" b="1" i="1" u="sng" dirty="0" smtClean="0"/>
              <a:t>Первая часть </a:t>
            </a:r>
            <a:r>
              <a:rPr lang="ru-RU" sz="3600" b="1" i="1" dirty="0" smtClean="0"/>
              <a:t>-взаимоотношения героев и их время препровождения. </a:t>
            </a:r>
          </a:p>
          <a:p>
            <a:endParaRPr lang="ru-RU" sz="3600" b="1" i="1" u="sng" dirty="0" smtClean="0"/>
          </a:p>
          <a:p>
            <a:r>
              <a:rPr lang="ru-RU" sz="3600" b="1" i="1" u="sng" dirty="0" smtClean="0"/>
              <a:t>Вторая часть – </a:t>
            </a:r>
            <a:r>
              <a:rPr lang="ru-RU" sz="3600" b="1" i="1" dirty="0"/>
              <a:t>с</a:t>
            </a:r>
            <a:r>
              <a:rPr lang="ru-RU" sz="3600" b="1" i="1" dirty="0" smtClean="0"/>
              <a:t>обытия Прощёного воскресения и Чистого </a:t>
            </a:r>
            <a:r>
              <a:rPr lang="ru-RU" sz="4000" b="1" i="1" dirty="0" smtClean="0"/>
              <a:t>понедельника. </a:t>
            </a:r>
          </a:p>
          <a:p>
            <a:endParaRPr lang="ru-RU" sz="3600" b="1" i="1" u="sng" dirty="0" smtClean="0"/>
          </a:p>
          <a:p>
            <a:r>
              <a:rPr lang="ru-RU" sz="3600" b="1" i="1" u="sng" dirty="0" smtClean="0"/>
              <a:t>Третья часть </a:t>
            </a:r>
            <a:r>
              <a:rPr lang="ru-RU" sz="3600" b="1" i="1" dirty="0" smtClean="0"/>
              <a:t>– герой опускается, спивается, потом оправился  и стал жить «</a:t>
            </a:r>
            <a:r>
              <a:rPr lang="ru-RU" sz="4400" b="1" i="1" dirty="0" err="1" smtClean="0"/>
              <a:t>равнодушно,безнадёжно</a:t>
            </a:r>
            <a:r>
              <a:rPr lang="ru-RU" sz="4400" b="1" i="1" dirty="0" smtClean="0"/>
              <a:t>» .</a:t>
            </a:r>
            <a:endParaRPr lang="ru-RU" sz="4400" b="1" i="1" dirty="0"/>
          </a:p>
        </p:txBody>
      </p:sp>
      <p:pic>
        <p:nvPicPr>
          <p:cNvPr id="3074" name="Picture 2" descr="http://rpp.nashaucheba.ru/pars_docs/refs/22/21121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51920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433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0712" y="1052736"/>
            <a:ext cx="1152128" cy="3649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500" b="1" i="1" dirty="0" smtClean="0"/>
              <a:t>Композиция </a:t>
            </a:r>
            <a:r>
              <a:rPr lang="ru-RU" sz="7200" b="1" i="1" dirty="0"/>
              <a:t>р</a:t>
            </a:r>
            <a:r>
              <a:rPr lang="ru-RU" sz="7200" b="1" i="1" dirty="0" smtClean="0"/>
              <a:t>ассказа несёт </a:t>
            </a:r>
          </a:p>
          <a:p>
            <a:r>
              <a:rPr lang="ru-RU" sz="7200" b="1" i="1" dirty="0" smtClean="0"/>
              <a:t>    </a:t>
            </a:r>
            <a:r>
              <a:rPr lang="ru-RU" sz="7200" b="1" i="1" u="sng" dirty="0" smtClean="0"/>
              <a:t>огромную </a:t>
            </a:r>
            <a:r>
              <a:rPr lang="ru-RU" sz="7200" b="1" i="1" dirty="0" smtClean="0"/>
              <a:t>смысловую нагрузку</a:t>
            </a:r>
            <a:endParaRPr lang="ru-RU" sz="11500" b="1" i="1" dirty="0"/>
          </a:p>
        </p:txBody>
      </p:sp>
    </p:spTree>
    <p:extLst>
      <p:ext uri="{BB962C8B-B14F-4D97-AF65-F5344CB8AC3E}">
        <p14:creationId xmlns="" xmlns:p14="http://schemas.microsoft.com/office/powerpoint/2010/main" val="152522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t.ru/upload/iblock/260/260b4a2dc185aa69dc80b6563a39ab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720" y="-5572000"/>
            <a:ext cx="2114600" cy="883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migunova.com/images/stories/Film/monday/monday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31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2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7030A0"/>
                </a:solidFill>
              </a:rPr>
              <a:t>Пейзаж в рассказе</a:t>
            </a:r>
            <a:endParaRPr lang="ru-RU" sz="5400" b="1" i="1" u="sng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3254"/>
            <a:ext cx="9252520" cy="577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22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Шаблоны презентаций PowerPoint, новые шаблоны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-685799"/>
            <a:ext cx="1521023" cy="82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i="1" u="sng" dirty="0" smtClean="0">
                <a:solidFill>
                  <a:srgbClr val="7030A0"/>
                </a:solidFill>
              </a:rPr>
              <a:t>Пейзаж в  рассказе</a:t>
            </a:r>
            <a:endParaRPr lang="ru-RU" sz="6000" b="1" i="1" u="sng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6000" b="1" i="1" dirty="0" smtClean="0"/>
              <a:t>Какую роль играет пейзаж в рассказе?</a:t>
            </a:r>
          </a:p>
          <a:p>
            <a:r>
              <a:rPr lang="ru-RU" sz="6000" b="1" i="1" dirty="0" smtClean="0"/>
              <a:t>Выпишите цитаты и дайте развёрнутый ответ на данный вопро</a:t>
            </a:r>
            <a:r>
              <a:rPr lang="ru-RU" sz="5800" b="1" i="1" dirty="0" smtClean="0"/>
              <a:t>с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4100398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498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литературы в 11 классе</vt:lpstr>
      <vt:lpstr>Жемчужина бунинского творчества</vt:lpstr>
      <vt:lpstr> </vt:lpstr>
      <vt:lpstr>«Чистый понедельник»</vt:lpstr>
      <vt:lpstr>Композиция рассказа</vt:lpstr>
      <vt:lpstr>Слайд 6</vt:lpstr>
      <vt:lpstr>Слайд 7</vt:lpstr>
      <vt:lpstr>Пейзаж в рассказе</vt:lpstr>
      <vt:lpstr>Пейзаж в  рассказе</vt:lpstr>
      <vt:lpstr>Любовь и Счастье</vt:lpstr>
      <vt:lpstr>Слайд 11</vt:lpstr>
      <vt:lpstr>Образная система рассказа</vt:lpstr>
      <vt:lpstr>Герой рассказа</vt:lpstr>
      <vt:lpstr>Героиня И. А.Бунина</vt:lpstr>
      <vt:lpstr>Героиня в рассказе И.А. Бунина</vt:lpstr>
      <vt:lpstr>Слайд 16</vt:lpstr>
      <vt:lpstr>Кульминация произведения</vt:lpstr>
      <vt:lpstr>Темы рассказа</vt:lpstr>
      <vt:lpstr>В чём смысл названия рассказа?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Репина</dc:creator>
  <cp:lastModifiedBy>Larisa</cp:lastModifiedBy>
  <cp:revision>56</cp:revision>
  <dcterms:created xsi:type="dcterms:W3CDTF">2015-08-26T05:40:01Z</dcterms:created>
  <dcterms:modified xsi:type="dcterms:W3CDTF">2017-09-13T17:07:43Z</dcterms:modified>
</cp:coreProperties>
</file>