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0" r:id="rId2"/>
    <p:sldId id="257" r:id="rId3"/>
    <p:sldId id="256" r:id="rId4"/>
    <p:sldId id="260" r:id="rId5"/>
    <p:sldId id="266" r:id="rId6"/>
    <p:sldId id="267" r:id="rId7"/>
    <p:sldId id="270" r:id="rId8"/>
    <p:sldId id="269" r:id="rId9"/>
    <p:sldId id="258" r:id="rId10"/>
    <p:sldId id="259" r:id="rId11"/>
    <p:sldId id="264" r:id="rId12"/>
    <p:sldId id="271" r:id="rId13"/>
    <p:sldId id="272" r:id="rId14"/>
    <p:sldId id="277" r:id="rId15"/>
    <p:sldId id="274" r:id="rId16"/>
    <p:sldId id="275" r:id="rId17"/>
    <p:sldId id="276" r:id="rId18"/>
    <p:sldId id="279" r:id="rId19"/>
    <p:sldId id="261" r:id="rId20"/>
    <p:sldId id="26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fld id="{6D4425F4-E437-4521-8389-210C80E76584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19F6A150-4CFB-4A8B-8EE1-B11E917C00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2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85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9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494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82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3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54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72815-809A-48D9-A762-238FCF764F00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9D625-3AB1-4A38-AAED-B4F126E287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86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fld id="{F0D37C53-8358-48BC-BE5F-172C4A41408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5B3059AF-725A-41AE-AA08-431B048825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2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1B412-7125-4A7A-A6FB-D6B879D0BB86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6D1BA-9F20-4B2F-866D-2CBDD173B4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6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fld id="{B17144A0-0C19-4CEC-ABAC-05ADE15119DD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B1B55D99-DCB7-4DA4-B296-F661351FEE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5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B72B3-F8E2-4471-99C8-EE09D5992A3B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9DB1A-BBF4-49B2-80E9-1EC2A67CD5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1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59072-FA82-45A9-A566-D735320B926F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FFE25-F6DD-4ED7-9A5F-A73B0E5AF4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8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57CA0-7505-49D9-A37D-44073EBDC5B8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FD213-5348-4492-861F-3A4F765AF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1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1B747-FA73-4291-A9B9-702F805A26C5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D644B-DAC9-43BB-B861-2A0AEA092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8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80701-7333-4463-B721-D8188FA125BD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40D9C-CC3B-40BA-9EE3-C2718338F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9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B2C0A-BEE9-4C81-969E-78055653BAA6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9CC34-6A93-4780-9D65-7EBE3AE04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4DD6A9-409B-4302-9F25-BD7E51FDFC7A}" type="datetimeFigureOut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9DEC7B-8D32-492B-88E4-1F7960C9F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19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05800" cy="1981200"/>
          </a:xfrm>
        </p:spPr>
        <p:txBody>
          <a:bodyPr/>
          <a:lstStyle/>
          <a:p>
            <a:r>
              <a:rPr lang="ru-RU" dirty="0" smtClean="0"/>
              <a:t>Первая медицинская помощь</a:t>
            </a:r>
            <a:br>
              <a:rPr lang="ru-RU" dirty="0" smtClean="0"/>
            </a:br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Преподаватель-организатор ОБЖ</a:t>
            </a:r>
          </a:p>
          <a:p>
            <a:pPr algn="r"/>
            <a:r>
              <a:rPr lang="ru-RU" dirty="0" smtClean="0"/>
              <a:t>МОУ СОШ №40 </a:t>
            </a:r>
          </a:p>
          <a:p>
            <a:pPr algn="r"/>
            <a:r>
              <a:rPr lang="ru-RU" dirty="0" smtClean="0"/>
              <a:t>Винник Дмитрий Иванович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81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C:\Users\User\Desktop\инфаркт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7" b="21037"/>
          <a:stretch>
            <a:fillRect/>
          </a:stretch>
        </p:blipFill>
        <p:spPr>
          <a:xfrm>
            <a:off x="0" y="1071563"/>
            <a:ext cx="5486400" cy="4114800"/>
          </a:xfrm>
        </p:spPr>
      </p:pic>
      <p:sp>
        <p:nvSpPr>
          <p:cNvPr id="10242" name="Текст 3"/>
          <p:cNvSpPr>
            <a:spLocks noGrp="1"/>
          </p:cNvSpPr>
          <p:nvPr>
            <p:ph type="body" sz="half" idx="2"/>
          </p:nvPr>
        </p:nvSpPr>
        <p:spPr>
          <a:xfrm>
            <a:off x="5715000" y="785813"/>
            <a:ext cx="3214688" cy="5286375"/>
          </a:xfrm>
        </p:spPr>
        <p:txBody>
          <a:bodyPr/>
          <a:lstStyle/>
          <a:p>
            <a:pPr eaLnBrk="1" hangingPunct="1"/>
            <a:r>
              <a:rPr lang="ru-RU" altLang="ru-RU" sz="3600" b="1" smtClean="0"/>
              <a:t>ПМП:</a:t>
            </a:r>
          </a:p>
          <a:p>
            <a:pPr eaLnBrk="1" hangingPunct="1"/>
            <a:endParaRPr lang="ru-RU" altLang="ru-RU" sz="3600" b="1" smtClean="0"/>
          </a:p>
          <a:p>
            <a:pPr eaLnBrk="1" hangingPunct="1">
              <a:buFont typeface="Arial" charset="0"/>
              <a:buChar char="•"/>
            </a:pPr>
            <a:r>
              <a:rPr lang="ru-RU" altLang="ru-RU" sz="2000" smtClean="0">
                <a:solidFill>
                  <a:schemeClr val="accent1"/>
                </a:solidFill>
              </a:rPr>
              <a:t>Вызов</a:t>
            </a:r>
            <a:r>
              <a:rPr lang="ru-RU" altLang="ru-RU" sz="2000" smtClean="0"/>
              <a:t> скорой помощи по телефону 03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000" smtClean="0">
                <a:solidFill>
                  <a:schemeClr val="accent1"/>
                </a:solidFill>
              </a:rPr>
              <a:t>Успокоить,</a:t>
            </a:r>
            <a:r>
              <a:rPr lang="ru-RU" altLang="ru-RU" sz="2000" smtClean="0"/>
              <a:t> придать полусидячее положение, расстегнуть одежду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000" smtClean="0">
                <a:solidFill>
                  <a:schemeClr val="accent1"/>
                </a:solidFill>
              </a:rPr>
              <a:t>Нитроглицерин</a:t>
            </a:r>
            <a:r>
              <a:rPr lang="ru-RU" altLang="ru-RU" sz="2000" smtClean="0"/>
              <a:t> под язык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000" smtClean="0">
                <a:solidFill>
                  <a:schemeClr val="accent1"/>
                </a:solidFill>
              </a:rPr>
              <a:t>Кислород</a:t>
            </a:r>
          </a:p>
          <a:p>
            <a:pPr eaLnBrk="1" hangingPunct="1"/>
            <a:endParaRPr lang="ru-RU" altLang="ru-RU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7" b="1701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4286250"/>
            <a:ext cx="8686800" cy="2571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2800" b="1" smtClean="0"/>
              <a:t>Причины:</a:t>
            </a:r>
          </a:p>
          <a:p>
            <a:pPr eaLnBrk="1" hangingPunct="1"/>
            <a:r>
              <a:rPr lang="ru-RU" altLang="ru-RU" sz="2000" smtClean="0"/>
              <a:t>Психоэмоциональный </a:t>
            </a:r>
            <a:r>
              <a:rPr lang="ru-RU" altLang="ru-RU" sz="2000" smtClean="0">
                <a:solidFill>
                  <a:schemeClr val="accent1"/>
                </a:solidFill>
              </a:rPr>
              <a:t>стресс</a:t>
            </a:r>
          </a:p>
          <a:p>
            <a:pPr eaLnBrk="1" hangingPunct="1"/>
            <a:r>
              <a:rPr lang="ru-RU" altLang="ru-RU" sz="2000" smtClean="0">
                <a:solidFill>
                  <a:schemeClr val="accent1"/>
                </a:solidFill>
              </a:rPr>
              <a:t>Метеорологическое</a:t>
            </a:r>
            <a:r>
              <a:rPr lang="ru-RU" altLang="ru-RU" sz="2000" smtClean="0"/>
              <a:t> влияние</a:t>
            </a:r>
          </a:p>
          <a:p>
            <a:pPr eaLnBrk="1" hangingPunct="1"/>
            <a:r>
              <a:rPr lang="ru-RU" altLang="ru-RU" sz="2000" smtClean="0">
                <a:solidFill>
                  <a:schemeClr val="accent1"/>
                </a:solidFill>
              </a:rPr>
              <a:t>Избыточное потребление соли</a:t>
            </a:r>
            <a:r>
              <a:rPr lang="ru-RU" altLang="ru-RU" sz="2000" smtClean="0"/>
              <a:t> и воды</a:t>
            </a:r>
          </a:p>
          <a:p>
            <a:pPr eaLnBrk="1" hangingPunct="1"/>
            <a:r>
              <a:rPr lang="ru-RU" altLang="ru-RU" sz="2000" smtClean="0"/>
              <a:t>Преходящее ухудшение почечного кровотока</a:t>
            </a:r>
          </a:p>
          <a:p>
            <a:pPr eaLnBrk="1" hangingPunct="1"/>
            <a:r>
              <a:rPr lang="ru-RU" altLang="ru-RU" sz="2000" smtClean="0"/>
              <a:t>Острая ишемия мозга</a:t>
            </a:r>
          </a:p>
          <a:p>
            <a:pPr eaLnBrk="1" hangingPunct="1"/>
            <a:endParaRPr lang="ru-RU" altLang="ru-RU" sz="2000" smtClean="0"/>
          </a:p>
        </p:txBody>
      </p:sp>
      <p:pic>
        <p:nvPicPr>
          <p:cNvPr id="12291" name="Picture 2" descr="C:\Users\User\Desktop\002-01-590x4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14313"/>
            <a:ext cx="8215312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600" smtClean="0"/>
              <a:t>Симптомы: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214938" y="714375"/>
            <a:ext cx="3929062" cy="5853113"/>
          </a:xfrm>
        </p:spPr>
        <p:txBody>
          <a:bodyPr/>
          <a:lstStyle/>
          <a:p>
            <a:pPr algn="just" eaLnBrk="1" hangingPunct="1"/>
            <a:r>
              <a:rPr lang="ru-RU" altLang="ru-RU" sz="2400" smtClean="0">
                <a:solidFill>
                  <a:schemeClr val="accent1"/>
                </a:solidFill>
              </a:rPr>
              <a:t>Распирающие, разламывающие</a:t>
            </a:r>
            <a:r>
              <a:rPr lang="ru-RU" altLang="ru-RU" sz="2400" smtClean="0"/>
              <a:t> интенсивные </a:t>
            </a:r>
            <a:r>
              <a:rPr lang="ru-RU" altLang="ru-RU" sz="2400" smtClean="0">
                <a:solidFill>
                  <a:schemeClr val="accent1"/>
                </a:solidFill>
              </a:rPr>
              <a:t>головные боли</a:t>
            </a:r>
            <a:r>
              <a:rPr lang="ru-RU" altLang="ru-RU" sz="2400" smtClean="0"/>
              <a:t> в области затылка, иногда диффузные</a:t>
            </a:r>
          </a:p>
          <a:p>
            <a:pPr algn="just" eaLnBrk="1" hangingPunct="1"/>
            <a:r>
              <a:rPr lang="ru-RU" altLang="ru-RU" sz="2400" smtClean="0">
                <a:solidFill>
                  <a:schemeClr val="accent1"/>
                </a:solidFill>
              </a:rPr>
              <a:t>Головокружение</a:t>
            </a:r>
            <a:r>
              <a:rPr lang="ru-RU" altLang="ru-RU" sz="2400" smtClean="0"/>
              <a:t>, шум в голове и ушах</a:t>
            </a:r>
          </a:p>
          <a:p>
            <a:pPr algn="just" eaLnBrk="1" hangingPunct="1"/>
            <a:r>
              <a:rPr lang="ru-RU" altLang="ru-RU" sz="2400" smtClean="0">
                <a:solidFill>
                  <a:schemeClr val="accent1"/>
                </a:solidFill>
              </a:rPr>
              <a:t>Тошнота</a:t>
            </a:r>
            <a:r>
              <a:rPr lang="ru-RU" altLang="ru-RU" sz="2400" smtClean="0"/>
              <a:t>, рвота</a:t>
            </a:r>
          </a:p>
          <a:p>
            <a:pPr algn="just" eaLnBrk="1" hangingPunct="1"/>
            <a:r>
              <a:rPr lang="ru-RU" altLang="ru-RU" sz="2400" smtClean="0"/>
              <a:t>Может быть </a:t>
            </a:r>
            <a:r>
              <a:rPr lang="ru-RU" altLang="ru-RU" sz="2400" smtClean="0">
                <a:solidFill>
                  <a:schemeClr val="accent1"/>
                </a:solidFill>
              </a:rPr>
              <a:t>понижение зрения,</a:t>
            </a:r>
            <a:r>
              <a:rPr lang="ru-RU" altLang="ru-RU" sz="2400" smtClean="0"/>
              <a:t> «туман», «мушки» перед глазами</a:t>
            </a:r>
          </a:p>
          <a:p>
            <a:pPr algn="just" eaLnBrk="1" hangingPunct="1"/>
            <a:r>
              <a:rPr lang="ru-RU" altLang="ru-RU" sz="2400" smtClean="0"/>
              <a:t>Может быть тяжесть, </a:t>
            </a:r>
            <a:r>
              <a:rPr lang="ru-RU" altLang="ru-RU" sz="2400" smtClean="0">
                <a:solidFill>
                  <a:schemeClr val="accent1"/>
                </a:solidFill>
              </a:rPr>
              <a:t>стеснение в груди</a:t>
            </a:r>
          </a:p>
          <a:p>
            <a:pPr eaLnBrk="1" hangingPunct="1"/>
            <a:endParaRPr lang="ru-RU" altLang="ru-RU" smtClean="0">
              <a:solidFill>
                <a:schemeClr val="accent1"/>
              </a:solidFill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5286375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3"/>
            <a:ext cx="9144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угольник 5"/>
          <p:cNvSpPr>
            <a:spLocks noChangeArrowheads="1"/>
          </p:cNvSpPr>
          <p:nvPr/>
        </p:nvSpPr>
        <p:spPr bwMode="auto">
          <a:xfrm>
            <a:off x="0" y="3500438"/>
            <a:ext cx="892968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>
                <a:latin typeface="Arial" charset="0"/>
              </a:rPr>
              <a:t>Абсолютный покой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>
                <a:latin typeface="Arial" charset="0"/>
              </a:rPr>
              <a:t>Полусидячее положение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>
                <a:latin typeface="Arial" charset="0"/>
              </a:rPr>
              <a:t>Андипал 1т,можно настойку валерианы или пустырника в дозировке 1 капля на год жизни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>
                <a:solidFill>
                  <a:srgbClr val="000000"/>
                </a:solidFill>
                <a:latin typeface="Arial" charset="0"/>
              </a:rPr>
              <a:t>корвалол – при тахикардии -1капля на год жизни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>
                <a:solidFill>
                  <a:srgbClr val="000000"/>
                </a:solidFill>
                <a:latin typeface="Arial" charset="0"/>
              </a:rPr>
              <a:t>Кислород</a:t>
            </a:r>
            <a:endParaRPr lang="ru-RU" altLang="ru-RU" sz="240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400">
                <a:latin typeface="Arial" charset="0"/>
              </a:rPr>
              <a:t>Вызвать скорую помощь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charset="0"/>
              </a:rPr>
              <a:t> </a:t>
            </a:r>
          </a:p>
        </p:txBody>
      </p:sp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142875" y="2928938"/>
            <a:ext cx="857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charset="0"/>
              </a:rPr>
              <a:t>Задача – </a:t>
            </a:r>
            <a:r>
              <a:rPr lang="ru-RU" altLang="ru-RU" sz="2000" b="1">
                <a:solidFill>
                  <a:schemeClr val="accent1"/>
                </a:solidFill>
                <a:latin typeface="Arial" charset="0"/>
              </a:rPr>
              <a:t>предупредить развитие инсульта, инфаркта миокарда</a:t>
            </a:r>
          </a:p>
        </p:txBody>
      </p:sp>
      <p:sp>
        <p:nvSpPr>
          <p:cNvPr id="14341" name="Прямоугольник 7"/>
          <p:cNvSpPr>
            <a:spLocks noChangeArrowheads="1"/>
          </p:cNvSpPr>
          <p:nvPr/>
        </p:nvSpPr>
        <p:spPr bwMode="auto">
          <a:xfrm>
            <a:off x="5072063" y="4643438"/>
            <a:ext cx="600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Arial" charset="0"/>
              </a:rPr>
              <a:t>,</a:t>
            </a: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86750" cy="11620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smtClean="0"/>
              <a:t>Инсульт – кровоизлияние в мозг.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pic>
        <p:nvPicPr>
          <p:cNvPr id="15363" name="Picture 2" descr="C:\Users\User\Desktop\insult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14438"/>
            <a:ext cx="7078663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3008313" cy="11620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smtClean="0"/>
              <a:t>Симптомы: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857750" y="357188"/>
            <a:ext cx="4286250" cy="65008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400" smtClean="0">
                <a:solidFill>
                  <a:schemeClr val="accent1"/>
                </a:solidFill>
              </a:rPr>
              <a:t>Внезапная потеря сознания</a:t>
            </a:r>
            <a:r>
              <a:rPr lang="ru-RU" altLang="ru-RU" sz="2400" smtClean="0"/>
              <a:t>, чаще днём после волнения или физического усилия</a:t>
            </a:r>
          </a:p>
          <a:p>
            <a:pPr eaLnBrk="1" hangingPunct="1"/>
            <a:r>
              <a:rPr lang="ru-RU" altLang="ru-RU" sz="2400" smtClean="0"/>
              <a:t>На внешние раздражители не реагирует</a:t>
            </a:r>
          </a:p>
          <a:p>
            <a:pPr eaLnBrk="1" hangingPunct="1"/>
            <a:r>
              <a:rPr lang="ru-RU" altLang="ru-RU" sz="2400" smtClean="0">
                <a:solidFill>
                  <a:schemeClr val="accent1"/>
                </a:solidFill>
              </a:rPr>
              <a:t>Лицо багрово-синюшное</a:t>
            </a:r>
            <a:r>
              <a:rPr lang="ru-RU" altLang="ru-RU" sz="2400" smtClean="0"/>
              <a:t>, ассиметричное</a:t>
            </a:r>
          </a:p>
          <a:p>
            <a:pPr eaLnBrk="1" hangingPunct="1"/>
            <a:r>
              <a:rPr lang="ru-RU" altLang="ru-RU" sz="2400" smtClean="0">
                <a:solidFill>
                  <a:schemeClr val="accent1"/>
                </a:solidFill>
              </a:rPr>
              <a:t>Рот полуоткрыт</a:t>
            </a:r>
            <a:r>
              <a:rPr lang="ru-RU" altLang="ru-RU" sz="2400" smtClean="0"/>
              <a:t>, щека парусит при дыхании</a:t>
            </a:r>
          </a:p>
          <a:p>
            <a:pPr eaLnBrk="1" hangingPunct="1"/>
            <a:r>
              <a:rPr lang="ru-RU" altLang="ru-RU" sz="2400" smtClean="0"/>
              <a:t>Глаза закрыты, зрачки сужены</a:t>
            </a:r>
          </a:p>
          <a:p>
            <a:pPr eaLnBrk="1" hangingPunct="1"/>
            <a:r>
              <a:rPr lang="ru-RU" altLang="ru-RU" sz="2400" smtClean="0"/>
              <a:t>Пульс </a:t>
            </a:r>
            <a:r>
              <a:rPr lang="ru-RU" altLang="ru-RU" sz="2400" smtClean="0">
                <a:solidFill>
                  <a:schemeClr val="accent1"/>
                </a:solidFill>
              </a:rPr>
              <a:t>редкий</a:t>
            </a:r>
            <a:r>
              <a:rPr lang="ru-RU" altLang="ru-RU" sz="2400" smtClean="0"/>
              <a:t>, АД повышено</a:t>
            </a:r>
          </a:p>
          <a:p>
            <a:pPr eaLnBrk="1" hangingPunct="1"/>
            <a:r>
              <a:rPr lang="ru-RU" altLang="ru-RU" sz="2400" smtClean="0"/>
              <a:t>Признаки </a:t>
            </a:r>
            <a:r>
              <a:rPr lang="ru-RU" altLang="ru-RU" sz="2400" smtClean="0">
                <a:solidFill>
                  <a:schemeClr val="accent1"/>
                </a:solidFill>
              </a:rPr>
              <a:t>паралича</a:t>
            </a:r>
          </a:p>
          <a:p>
            <a:pPr eaLnBrk="1" hangingPunct="1"/>
            <a:r>
              <a:rPr lang="ru-RU" altLang="ru-RU" sz="2400" smtClean="0"/>
              <a:t>Непроизвольные естественные отправления 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6388" name="Picture 2" descr="C:\Users\User\Desktop\184112_image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4929188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600" smtClean="0"/>
              <a:t>ПМП: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0" y="1357313"/>
            <a:ext cx="4357688" cy="52816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Максимальный покой</a:t>
            </a:r>
          </a:p>
          <a:p>
            <a:pPr eaLnBrk="1" hangingPunct="1"/>
            <a:r>
              <a:rPr lang="ru-RU" altLang="ru-RU" smtClean="0"/>
              <a:t>Вызов бригады скорой помощи</a:t>
            </a:r>
          </a:p>
          <a:p>
            <a:pPr eaLnBrk="1" hangingPunct="1"/>
            <a:r>
              <a:rPr lang="ru-RU" altLang="ru-RU" smtClean="0"/>
              <a:t>Уход за больным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7412" name="Picture 2" descr="C:\Users\User\Desktop\6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785938"/>
            <a:ext cx="39052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/>
              <a:t>Глоссарий!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539750" y="256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smtClean="0"/>
              <a:t>Пульс </a:t>
            </a:r>
            <a:r>
              <a:rPr lang="ru-RU" altLang="ru-RU" sz="2400" smtClean="0"/>
              <a:t>– это ритмическое колебание артериальной стенки, возникающее при каждом сокращении сердца. </a:t>
            </a:r>
            <a:endParaRPr lang="ru-RU" altLang="ru-RU" sz="2400" b="1" smtClean="0"/>
          </a:p>
          <a:p>
            <a:pPr>
              <a:lnSpc>
                <a:spcPct val="90000"/>
              </a:lnSpc>
            </a:pPr>
            <a:r>
              <a:rPr lang="ru-RU" altLang="ru-RU" sz="2400" b="1" smtClean="0"/>
              <a:t>Тахикардия</a:t>
            </a:r>
            <a:r>
              <a:rPr lang="ru-RU" altLang="ru-RU" sz="2400" smtClean="0"/>
              <a:t> – учащение пульса</a:t>
            </a:r>
            <a:endParaRPr lang="ru-RU" altLang="ru-RU" sz="2400" b="1" smtClean="0"/>
          </a:p>
          <a:p>
            <a:pPr>
              <a:lnSpc>
                <a:spcPct val="90000"/>
              </a:lnSpc>
            </a:pPr>
            <a:r>
              <a:rPr lang="ru-RU" altLang="ru-RU" sz="2400" b="1" smtClean="0"/>
              <a:t>Брадикардия</a:t>
            </a:r>
            <a:r>
              <a:rPr lang="ru-RU" altLang="ru-RU" sz="2400" smtClean="0"/>
              <a:t> – урежение пульса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Стойкое повышение кровяного давления в состоянии покоя организма называется </a:t>
            </a:r>
            <a:r>
              <a:rPr lang="ru-RU" altLang="ru-RU" sz="2400" b="1" smtClean="0"/>
              <a:t>гипертонией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/>
              <a:t>Гипотония -</a:t>
            </a:r>
            <a:r>
              <a:rPr lang="ru-RU" altLang="ru-RU" sz="2400" smtClean="0"/>
              <a:t> понижение АД 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/>
              <a:t>Гипертонический криз -  э</a:t>
            </a:r>
            <a:r>
              <a:rPr lang="ru-RU" altLang="ru-RU" sz="2400" smtClean="0"/>
              <a:t>то резкое повышение АД для данного человека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/>
              <a:t>Инсульт</a:t>
            </a:r>
            <a:r>
              <a:rPr lang="ru-RU" altLang="ru-RU" sz="2400" smtClean="0"/>
              <a:t> – кровоизлияние в мозг.</a:t>
            </a:r>
          </a:p>
        </p:txBody>
      </p:sp>
      <p:pic>
        <p:nvPicPr>
          <p:cNvPr id="18436" name="Picture 2" descr="C:\Users\User\Desktop\38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14313"/>
            <a:ext cx="1785937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3"/>
          <p:cNvSpPr>
            <a:spLocks noGrp="1"/>
          </p:cNvSpPr>
          <p:nvPr>
            <p:ph type="body" sz="half" idx="2"/>
          </p:nvPr>
        </p:nvSpPr>
        <p:spPr>
          <a:xfrm>
            <a:off x="0" y="428625"/>
            <a:ext cx="8858250" cy="10715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ПРАВИЛО 1.</a:t>
            </a:r>
            <a:r>
              <a:rPr lang="ru-RU" altLang="ru-RU" sz="2000" b="1" dirty="0" smtClean="0"/>
              <a:t> </a:t>
            </a:r>
            <a:r>
              <a:rPr lang="ru-RU" altLang="ru-RU" sz="2000" b="1" dirty="0" smtClean="0">
                <a:solidFill>
                  <a:schemeClr val="accent1"/>
                </a:solidFill>
              </a:rPr>
              <a:t>Не теряйтесь, что бы с вами не случилось</a:t>
            </a:r>
            <a:r>
              <a:rPr lang="ru-RU" altLang="ru-RU" sz="2000" dirty="0" smtClean="0"/>
              <a:t>. Постарайтесь побыстрее взять себя в руки, сожмите волю в кулак и начинайте действовать. Только так вы справитесь с неожиданной неприятностью или бедой.</a:t>
            </a:r>
          </a:p>
          <a:p>
            <a:pPr eaLnBrk="1" hangingPunct="1"/>
            <a:endParaRPr lang="ru-RU" altLang="ru-RU" dirty="0" smtClean="0"/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0" y="13811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000" dirty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ea typeface="Calibri" pitchFamily="34" charset="0"/>
                <a:cs typeface="Times New Roman" pitchFamily="18" charset="0"/>
              </a:rPr>
              <a:t>ПРАВИЛО 2</a:t>
            </a:r>
            <a:r>
              <a:rPr lang="ru-RU" altLang="ru-RU" sz="2000" dirty="0">
                <a:ea typeface="Calibri" pitchFamily="34" charset="0"/>
                <a:cs typeface="Times New Roman" pitchFamily="18" charset="0"/>
              </a:rPr>
              <a:t>. </a:t>
            </a:r>
            <a:r>
              <a:rPr lang="ru-RU" altLang="ru-RU" sz="20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В любой ситуации всегда боритесь до конца</a:t>
            </a:r>
            <a:r>
              <a:rPr lang="ru-RU" altLang="ru-RU" sz="2000" dirty="0">
                <a:ea typeface="Calibri" pitchFamily="34" charset="0"/>
                <a:cs typeface="Times New Roman" pitchFamily="18" charset="0"/>
              </a:rPr>
              <a:t>. Помните сказку про двух лягушек, попавших в кувшин с молоком. Одна лягушка побарахталась немного и подумала: “Всё равно отсюда не выбраться, зачем же зря мучиться”. И утонула. Другая барахталась до тех пор, пока не взбила молоко в масло, а затем выпрыгнула из кувшина. В этой старой мудрой сказке заключена большая правда жизни – только упорный, не поддающийся отчаянию человек сможет победить любые жизненные обстоятельства.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ea typeface="Calibri" pitchFamily="34" charset="0"/>
                <a:cs typeface="Times New Roman" pitchFamily="18" charset="0"/>
              </a:rPr>
              <a:t>ПРАВИЛО 3. </a:t>
            </a:r>
            <a:r>
              <a:rPr lang="ru-RU" altLang="ru-RU" sz="20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Никогда не пренебрегайте советами опытных</a:t>
            </a:r>
            <a:r>
              <a:rPr lang="ru-RU" altLang="ru-RU" sz="2000" dirty="0">
                <a:ea typeface="Calibri" pitchFamily="34" charset="0"/>
                <a:cs typeface="Times New Roman" pitchFamily="18" charset="0"/>
              </a:rPr>
              <a:t>, знающих людей. Не надо считать, что вы всё знаете по данному вопросу. Жизнь безгранична. Любая мелочь в ней – тоже.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ea typeface="Calibri" pitchFamily="34" charset="0"/>
                <a:cs typeface="Times New Roman" pitchFamily="18" charset="0"/>
              </a:rPr>
              <a:t>ПРАВИЛО 4. </a:t>
            </a:r>
            <a:r>
              <a:rPr lang="ru-RU" altLang="ru-RU" sz="20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Будьте добры к людям, попавшим в беду</a:t>
            </a:r>
            <a:r>
              <a:rPr lang="ru-RU" altLang="ru-RU" sz="2000" dirty="0">
                <a:ea typeface="Calibri" pitchFamily="34" charset="0"/>
                <a:cs typeface="Times New Roman" pitchFamily="18" charset="0"/>
              </a:rPr>
              <a:t>. Никогда не проходите мимо, если можете чем-то им помочь. Помните: добро – это бумеранг, оно всегда возвращается к тому, от кого исходит.</a:t>
            </a:r>
            <a:endParaRPr lang="ru-RU" altLang="ru-RU" sz="20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4483974674875d3f51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0"/>
            <a:ext cx="673735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3"/>
          <p:cNvSpPr>
            <a:spLocks noGrp="1"/>
          </p:cNvSpPr>
          <p:nvPr>
            <p:ph type="title"/>
          </p:nvPr>
        </p:nvSpPr>
        <p:spPr>
          <a:xfrm>
            <a:off x="0" y="4941888"/>
            <a:ext cx="8569325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smtClean="0">
                <a:solidFill>
                  <a:srgbClr val="7030A0"/>
                </a:solidFill>
              </a:rPr>
              <a:t/>
            </a:r>
            <a:br>
              <a:rPr lang="ru-RU" altLang="ru-RU" sz="3600" smtClean="0">
                <a:solidFill>
                  <a:srgbClr val="7030A0"/>
                </a:solidFill>
              </a:rPr>
            </a:br>
            <a:r>
              <a:rPr lang="ru-RU" altLang="ru-RU" sz="3600" smtClean="0">
                <a:solidFill>
                  <a:srgbClr val="7030A0"/>
                </a:solidFill>
              </a:rPr>
              <a:t/>
            </a:r>
            <a:br>
              <a:rPr lang="ru-RU" altLang="ru-RU" sz="3600" smtClean="0">
                <a:solidFill>
                  <a:srgbClr val="7030A0"/>
                </a:solidFill>
              </a:rPr>
            </a:br>
            <a:r>
              <a:rPr lang="ru-RU" altLang="ru-RU" sz="3600" smtClean="0">
                <a:solidFill>
                  <a:srgbClr val="7030A0"/>
                </a:solidFill>
              </a:rPr>
              <a:t/>
            </a:r>
            <a:br>
              <a:rPr lang="ru-RU" altLang="ru-RU" sz="3600" smtClean="0">
                <a:solidFill>
                  <a:srgbClr val="7030A0"/>
                </a:solidFill>
              </a:rPr>
            </a:br>
            <a:r>
              <a:rPr lang="ru-RU" altLang="ru-RU" sz="2800" smtClean="0">
                <a:solidFill>
                  <a:srgbClr val="7030A0"/>
                </a:solidFill>
              </a:rPr>
              <a:t>ПМП при острой сердечной недостаточности и инсульте. </a:t>
            </a:r>
            <a:br>
              <a:rPr lang="ru-RU" altLang="ru-RU" sz="2800" smtClean="0">
                <a:solidFill>
                  <a:srgbClr val="7030A0"/>
                </a:solidFill>
              </a:rPr>
            </a:br>
            <a:r>
              <a:rPr lang="ru-RU" altLang="ru-RU" sz="2800" smtClean="0">
                <a:solidFill>
                  <a:srgbClr val="7030A0"/>
                </a:solidFill>
              </a:rPr>
              <a:t>11 класс.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:\4c7c28ebf2b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285750"/>
            <a:ext cx="9161463" cy="635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63"/>
            <a:ext cx="7772400" cy="5138737"/>
          </a:xfrm>
        </p:spPr>
        <p:txBody>
          <a:bodyPr/>
          <a:lstStyle/>
          <a:p>
            <a:pPr marL="609600" indent="-609600" eaLnBrk="1" hangingPunct="1"/>
            <a:r>
              <a:rPr lang="ru-RU" altLang="ru-RU" sz="3600" b="1" dirty="0" smtClean="0">
                <a:solidFill>
                  <a:schemeClr val="tx1"/>
                </a:solidFill>
              </a:rPr>
              <a:t>Вопросы урока:</a:t>
            </a:r>
          </a:p>
          <a:p>
            <a:pPr marL="609600" indent="-609600" algn="l" eaLnBrk="1" hangingPunct="1">
              <a:buFont typeface="Arial" charset="0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</a:rPr>
              <a:t> Строение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сердечнососудистой</a:t>
            </a:r>
            <a:r>
              <a:rPr lang="ru-RU" altLang="ru-RU" sz="2400" dirty="0" smtClean="0">
                <a:solidFill>
                  <a:schemeClr val="tx1"/>
                </a:solidFill>
              </a:rPr>
              <a:t> системы.</a:t>
            </a:r>
          </a:p>
          <a:p>
            <a:pPr marL="609600" indent="-609600" algn="l" eaLnBrk="1" hangingPunct="1">
              <a:buFont typeface="Calibri" pitchFamily="34" charset="0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</a:rPr>
              <a:t>Острый инфаркт миокарда</a:t>
            </a:r>
          </a:p>
          <a:p>
            <a:pPr marL="609600" indent="-609600" algn="l" eaLnBrk="1" hangingPunct="1">
              <a:buFont typeface="Calibri" pitchFamily="34" charset="0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</a:rPr>
              <a:t>Гипертонический криз</a:t>
            </a:r>
          </a:p>
          <a:p>
            <a:pPr marL="609600" indent="-609600" algn="l" eaLnBrk="1" hangingPunct="1">
              <a:buFont typeface="Calibri" pitchFamily="34" charset="0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</a:rPr>
              <a:t>Инсульт</a:t>
            </a:r>
            <a:endParaRPr lang="en-US" altLang="ru-RU" sz="2400" dirty="0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buFont typeface="Calibri" pitchFamily="34" charset="0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</a:rPr>
              <a:t>Решение задач</a:t>
            </a:r>
            <a:r>
              <a:rPr lang="en-US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</a:rPr>
              <a:t>по теме урока.</a:t>
            </a:r>
            <a:endParaRPr lang="en-US" altLang="ru-RU" sz="2400" dirty="0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buFont typeface="Calibri" pitchFamily="34" charset="0"/>
              <a:buNone/>
            </a:pPr>
            <a:endParaRPr lang="ru-RU" altLang="ru-RU" sz="2400" dirty="0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buFont typeface="Calibri" pitchFamily="34" charset="0"/>
              <a:buNone/>
            </a:pPr>
            <a:r>
              <a:rPr lang="ru-RU" altLang="ru-RU" sz="2400" dirty="0" smtClean="0">
                <a:solidFill>
                  <a:schemeClr val="tx1"/>
                </a:solidFill>
              </a:rPr>
              <a:t>Подготовиться к зачётному </a:t>
            </a:r>
          </a:p>
          <a:p>
            <a:pPr marL="609600" indent="-609600" algn="l" eaLnBrk="1" hangingPunct="1">
              <a:buFont typeface="Calibri" pitchFamily="34" charset="0"/>
              <a:buNone/>
            </a:pPr>
            <a:r>
              <a:rPr lang="ru-RU" altLang="ru-RU" sz="2400" dirty="0" smtClean="0">
                <a:solidFill>
                  <a:schemeClr val="tx1"/>
                </a:solidFill>
              </a:rPr>
              <a:t>занятию по теме  ПМП</a:t>
            </a:r>
          </a:p>
        </p:txBody>
      </p:sp>
      <p:pic>
        <p:nvPicPr>
          <p:cNvPr id="3075" name="Picture 2" descr="C:\Users\User\Desktop\autof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1" y="3356992"/>
            <a:ext cx="4071937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articles39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" r="152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ulce15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023" y="2336800"/>
            <a:ext cx="2896917" cy="35988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</a:rPr>
              <a:t>Как сосчитать пульс?</a:t>
            </a:r>
          </a:p>
        </p:txBody>
      </p:sp>
      <p:pic>
        <p:nvPicPr>
          <p:cNvPr id="6147" name="Picture 4" descr="2003-4-129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4" y="2993231"/>
            <a:ext cx="2619375" cy="2286000"/>
          </a:xfrm>
        </p:spPr>
      </p:pic>
      <p:pic>
        <p:nvPicPr>
          <p:cNvPr id="6148" name="Picture 7" descr="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44" y="2864644"/>
            <a:ext cx="2857500" cy="2543175"/>
          </a:xfrm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4954588"/>
            <a:ext cx="84978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Пульс </a:t>
            </a:r>
            <a:r>
              <a:rPr lang="ru-RU" altLang="ru-RU" sz="2000">
                <a:latin typeface="Arial" charset="0"/>
              </a:rPr>
              <a:t>– </a:t>
            </a:r>
            <a:r>
              <a:rPr lang="ru-RU" altLang="ru-RU" sz="2000">
                <a:solidFill>
                  <a:schemeClr val="accent1"/>
                </a:solidFill>
                <a:latin typeface="Arial" charset="0"/>
              </a:rPr>
              <a:t>это ритмическое колебание артериальной стенки, возникающее при каждом сокращении сердца.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Тахикардия</a:t>
            </a:r>
            <a:r>
              <a:rPr lang="ru-RU" altLang="ru-RU" sz="2000">
                <a:latin typeface="Arial" charset="0"/>
              </a:rPr>
              <a:t> – </a:t>
            </a:r>
            <a:r>
              <a:rPr lang="ru-RU" altLang="ru-RU" sz="2000">
                <a:solidFill>
                  <a:schemeClr val="accent1"/>
                </a:solidFill>
                <a:latin typeface="Arial" charset="0"/>
              </a:rPr>
              <a:t>учащение пульса</a:t>
            </a:r>
            <a:endParaRPr lang="ru-RU" altLang="ru-RU" sz="2000" b="1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Брадикардия</a:t>
            </a:r>
            <a:r>
              <a:rPr lang="ru-RU" altLang="ru-RU" sz="2000">
                <a:latin typeface="Arial" charset="0"/>
              </a:rPr>
              <a:t> – </a:t>
            </a:r>
            <a:r>
              <a:rPr lang="ru-RU" altLang="ru-RU" sz="2000">
                <a:solidFill>
                  <a:schemeClr val="accent1"/>
                </a:solidFill>
                <a:latin typeface="Arial" charset="0"/>
              </a:rPr>
              <a:t>урежение пульса.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at7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484784"/>
            <a:ext cx="7070799" cy="5162550"/>
          </a:xfrm>
        </p:spPr>
      </p:pic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116013" y="0"/>
            <a:ext cx="64976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latin typeface="Arial" charset="0"/>
              </a:rPr>
              <a:t>Острый инфаркт миокарда.</a:t>
            </a:r>
            <a:br>
              <a:rPr lang="ru-RU" altLang="ru-RU" sz="3600" b="1">
                <a:latin typeface="Arial" charset="0"/>
              </a:rPr>
            </a:br>
            <a:r>
              <a:rPr lang="ru-RU" altLang="ru-RU" sz="3600" b="1">
                <a:latin typeface="Arial" charset="0"/>
              </a:rPr>
              <a:t>Причины: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63944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b="1" smtClean="0"/>
              <a:t>Признаки:</a:t>
            </a:r>
            <a:br>
              <a:rPr lang="ru-RU" altLang="ru-RU" sz="3600" b="1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000" smtClean="0"/>
              <a:t>Интенсивная </a:t>
            </a:r>
            <a:r>
              <a:rPr lang="ru-RU" altLang="ru-RU" sz="2000" smtClean="0">
                <a:solidFill>
                  <a:schemeClr val="accent1"/>
                </a:solidFill>
              </a:rPr>
              <a:t>боль в загрудинной области,</a:t>
            </a:r>
            <a:r>
              <a:rPr lang="ru-RU" altLang="ru-RU" sz="2000" smtClean="0"/>
              <a:t> иррадиирущая в левую руку, плечо, лопатку</a:t>
            </a:r>
            <a:br>
              <a:rPr lang="ru-RU" altLang="ru-RU" sz="2000" smtClean="0"/>
            </a:br>
            <a:r>
              <a:rPr lang="ru-RU" altLang="ru-RU" sz="2000" smtClean="0"/>
              <a:t>не снимается </a:t>
            </a:r>
            <a:r>
              <a:rPr lang="ru-RU" altLang="ru-RU" sz="2000" smtClean="0">
                <a:solidFill>
                  <a:schemeClr val="accent1"/>
                </a:solidFill>
              </a:rPr>
              <a:t>нитроглицерином.</a:t>
            </a:r>
            <a:br>
              <a:rPr lang="ru-RU" altLang="ru-RU" sz="2000" smtClean="0">
                <a:solidFill>
                  <a:schemeClr val="accent1"/>
                </a:solidFill>
              </a:rPr>
            </a:br>
            <a:r>
              <a:rPr lang="ru-RU" altLang="ru-RU" sz="2000" smtClean="0">
                <a:solidFill>
                  <a:schemeClr val="accent1"/>
                </a:solidFill>
              </a:rPr>
              <a:t>резкая слабость , головокружение</a:t>
            </a:r>
            <a:r>
              <a:rPr lang="ru-RU" altLang="ru-RU" sz="2000" smtClean="0"/>
              <a:t>, головная боль, рвота, обморок, тошнота, рвота. </a:t>
            </a:r>
            <a:r>
              <a:rPr lang="en-US" altLang="ru-RU" sz="2000" smtClean="0"/>
              <a:t/>
            </a:r>
            <a:br>
              <a:rPr lang="en-US" altLang="ru-RU" sz="2000" smtClean="0"/>
            </a:br>
            <a:r>
              <a:rPr lang="ru-RU" altLang="ru-RU" sz="2000" smtClean="0"/>
              <a:t>В первые сутки – </a:t>
            </a:r>
            <a:r>
              <a:rPr lang="ru-RU" altLang="ru-RU" sz="2000" smtClean="0">
                <a:solidFill>
                  <a:schemeClr val="accent1"/>
                </a:solidFill>
              </a:rPr>
              <a:t>тахикардия,</a:t>
            </a:r>
            <a:r>
              <a:rPr lang="ru-RU" altLang="ru-RU" sz="2000" smtClean="0"/>
              <a:t> может быть нарушение ритма. </a:t>
            </a:r>
            <a:r>
              <a:rPr lang="en-US" altLang="ru-RU" sz="2000" smtClean="0"/>
              <a:t/>
            </a:r>
            <a:br>
              <a:rPr lang="en-US" altLang="ru-RU" sz="2000" smtClean="0"/>
            </a:br>
            <a:r>
              <a:rPr lang="ru-RU" altLang="ru-RU" sz="2000" smtClean="0"/>
              <a:t>У 20-40% -развивается шок, отёк лёгких. </a:t>
            </a:r>
            <a:r>
              <a:rPr lang="en-US" altLang="ru-RU" sz="2000" smtClean="0"/>
              <a:t/>
            </a:r>
            <a:br>
              <a:rPr lang="en-US" altLang="ru-RU" sz="2000" smtClean="0"/>
            </a:br>
            <a:r>
              <a:rPr lang="ru-RU" altLang="ru-RU" sz="2000" smtClean="0"/>
              <a:t>К концу 2-х суток –</a:t>
            </a:r>
            <a:r>
              <a:rPr lang="ru-RU" altLang="ru-RU" sz="2000" smtClean="0">
                <a:solidFill>
                  <a:schemeClr val="accent1"/>
                </a:solidFill>
              </a:rPr>
              <a:t>температура 37-38 градусов.</a:t>
            </a:r>
            <a:br>
              <a:rPr lang="ru-RU" altLang="ru-RU" sz="2000" smtClean="0">
                <a:solidFill>
                  <a:schemeClr val="accent1"/>
                </a:solidFill>
              </a:rPr>
            </a:br>
            <a:endParaRPr lang="ru-RU" altLang="ru-RU" sz="2000" smtClean="0">
              <a:solidFill>
                <a:schemeClr val="accent1"/>
              </a:solidFill>
            </a:endParaRPr>
          </a:p>
        </p:txBody>
      </p:sp>
      <p:pic>
        <p:nvPicPr>
          <p:cNvPr id="8195" name="Picture 4" descr="1258595794_9685_1234963611_fu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549275"/>
            <a:ext cx="4111625" cy="6010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051050" y="260350"/>
            <a:ext cx="5486400" cy="5667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smtClean="0">
                <a:latin typeface="Arial" charset="0"/>
              </a:rPr>
              <a:t>Иррадиация болей:</a:t>
            </a:r>
          </a:p>
        </p:txBody>
      </p:sp>
      <p:pic>
        <p:nvPicPr>
          <p:cNvPr id="9219" name="Picture 2" descr="C:\Users\User\Desktop\боль при инфаркте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9" b="15909"/>
          <a:stretch>
            <a:fillRect/>
          </a:stretch>
        </p:blipFill>
        <p:spPr>
          <a:xfrm>
            <a:off x="0" y="1916113"/>
            <a:ext cx="4427538" cy="3321050"/>
          </a:xfrm>
        </p:spPr>
      </p:pic>
      <p:pic>
        <p:nvPicPr>
          <p:cNvPr id="9220" name="Picture 3" descr="C:\Users\User\Desktop\боль при инфар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7798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355</TotalTime>
  <Words>510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Берлин</vt:lpstr>
      <vt:lpstr>Первая медицинская помощь 11 класс</vt:lpstr>
      <vt:lpstr>   ПМП при острой сердечной недостаточности и инсульте.  11 класс.</vt:lpstr>
      <vt:lpstr>Презентация PowerPoint</vt:lpstr>
      <vt:lpstr>Презентация PowerPoint</vt:lpstr>
      <vt:lpstr>Презентация PowerPoint</vt:lpstr>
      <vt:lpstr>Как сосчитать пульс?</vt:lpstr>
      <vt:lpstr>Презентация PowerPoint</vt:lpstr>
      <vt:lpstr>Признаки:  Интенсивная боль в загрудинной области, иррадиирущая в левую руку, плечо, лопатку не снимается нитроглицерином. резкая слабость , головокружение, головная боль, рвота, обморок, тошнота, рвота.  В первые сутки – тахикардия, может быть нарушение ритма.  У 20-40% -развивается шок, отёк лёгких.  К концу 2-х суток –температура 37-38 градусов. </vt:lpstr>
      <vt:lpstr>Иррадиация болей:</vt:lpstr>
      <vt:lpstr>Презентация PowerPoint</vt:lpstr>
      <vt:lpstr>Презентация PowerPoint</vt:lpstr>
      <vt:lpstr>Презентация PowerPoint</vt:lpstr>
      <vt:lpstr>Симптомы: </vt:lpstr>
      <vt:lpstr>Презентация PowerPoint</vt:lpstr>
      <vt:lpstr>Инсульт – кровоизлияние в мозг. </vt:lpstr>
      <vt:lpstr>Симптомы: </vt:lpstr>
      <vt:lpstr>ПМП:</vt:lpstr>
      <vt:lpstr>Глоссарий!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1Б</cp:lastModifiedBy>
  <cp:revision>24</cp:revision>
  <dcterms:created xsi:type="dcterms:W3CDTF">2010-01-18T15:33:30Z</dcterms:created>
  <dcterms:modified xsi:type="dcterms:W3CDTF">2017-03-16T08:21:54Z</dcterms:modified>
</cp:coreProperties>
</file>