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2" r:id="rId2"/>
    <p:sldId id="313" r:id="rId3"/>
    <p:sldId id="257" r:id="rId4"/>
    <p:sldId id="260" r:id="rId5"/>
    <p:sldId id="314" r:id="rId6"/>
    <p:sldId id="265" r:id="rId7"/>
    <p:sldId id="274" r:id="rId8"/>
    <p:sldId id="315" r:id="rId9"/>
    <p:sldId id="322" r:id="rId10"/>
    <p:sldId id="317" r:id="rId11"/>
    <p:sldId id="320" r:id="rId12"/>
    <p:sldId id="324" r:id="rId13"/>
    <p:sldId id="321" r:id="rId14"/>
    <p:sldId id="267" r:id="rId15"/>
    <p:sldId id="264" r:id="rId16"/>
    <p:sldId id="280" r:id="rId17"/>
    <p:sldId id="281" r:id="rId18"/>
    <p:sldId id="282" r:id="rId19"/>
    <p:sldId id="283" r:id="rId20"/>
    <p:sldId id="285" r:id="rId21"/>
    <p:sldId id="293" r:id="rId22"/>
    <p:sldId id="295" r:id="rId23"/>
    <p:sldId id="296" r:id="rId24"/>
    <p:sldId id="297" r:id="rId25"/>
    <p:sldId id="298" r:id="rId26"/>
    <p:sldId id="300" r:id="rId27"/>
    <p:sldId id="306" r:id="rId28"/>
    <p:sldId id="307" r:id="rId29"/>
    <p:sldId id="308" r:id="rId30"/>
    <p:sldId id="310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3300"/>
    <a:srgbClr val="0080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15" autoAdjust="0"/>
  </p:normalViewPr>
  <p:slideViewPr>
    <p:cSldViewPr>
      <p:cViewPr varScale="1">
        <p:scale>
          <a:sx n="79" d="100"/>
          <a:sy n="79" d="100"/>
        </p:scale>
        <p:origin x="-14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C9D42-DF9F-4E60-B07F-7C4C55F4796D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/>
      <dgm:spPr/>
    </dgm:pt>
    <dgm:pt modelId="{C62851DA-22B2-43F8-B478-C38186A5C8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</a:rPr>
            <a:t>Множество можно задать…</a:t>
          </a:r>
        </a:p>
      </dgm:t>
    </dgm:pt>
    <dgm:pt modelId="{6F0D6350-110E-41DA-959F-9CB6B32000C1}" type="parTrans" cxnId="{CC40A93C-4DEE-455A-8B87-E0FEA59A0A96}">
      <dgm:prSet/>
      <dgm:spPr/>
      <dgm:t>
        <a:bodyPr/>
        <a:lstStyle/>
        <a:p>
          <a:endParaRPr lang="ru-RU"/>
        </a:p>
      </dgm:t>
    </dgm:pt>
    <dgm:pt modelId="{0762FAB8-319D-4059-9824-D37809E84DAA}" type="sibTrans" cxnId="{CC40A93C-4DEE-455A-8B87-E0FEA59A0A96}">
      <dgm:prSet/>
      <dgm:spPr/>
      <dgm:t>
        <a:bodyPr/>
        <a:lstStyle/>
        <a:p>
          <a:endParaRPr lang="ru-RU"/>
        </a:p>
      </dgm:t>
    </dgm:pt>
    <dgm:pt modelId="{95718ECB-D277-4DA6-B2DA-0A566B0F23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</a:rPr>
            <a:t>Перечислив все 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</a:rPr>
            <a:t>элементы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52C03492-75EF-493B-AE33-5C0CCE9506C9}" type="parTrans" cxnId="{77915510-3E4E-4940-BC93-C56F8F944CF5}">
      <dgm:prSet/>
      <dgm:spPr/>
      <dgm:t>
        <a:bodyPr/>
        <a:lstStyle/>
        <a:p>
          <a:endParaRPr lang="ru-RU"/>
        </a:p>
      </dgm:t>
    </dgm:pt>
    <dgm:pt modelId="{A1F76499-F845-4047-8B2F-25E24E9421F1}" type="sibTrans" cxnId="{77915510-3E4E-4940-BC93-C56F8F944CF5}">
      <dgm:prSet/>
      <dgm:spPr/>
      <dgm:t>
        <a:bodyPr/>
        <a:lstStyle/>
        <a:p>
          <a:endParaRPr lang="ru-RU"/>
        </a:p>
      </dgm:t>
    </dgm:pt>
    <dgm:pt modelId="{ED844466-8DC4-420F-9165-1B9E6E3FB1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</a:rPr>
            <a:t>Указав характеристическое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</a:rPr>
            <a:t>свойство </a:t>
          </a: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</a:rPr>
            <a:t>его элементов</a:t>
          </a:r>
        </a:p>
      </dgm:t>
    </dgm:pt>
    <dgm:pt modelId="{57E910B2-A852-4A98-A937-5CDA714E51AC}" type="parTrans" cxnId="{7E038C0D-859D-4BF0-B2B8-850AAA3D747B}">
      <dgm:prSet/>
      <dgm:spPr/>
      <dgm:t>
        <a:bodyPr/>
        <a:lstStyle/>
        <a:p>
          <a:endParaRPr lang="ru-RU"/>
        </a:p>
      </dgm:t>
    </dgm:pt>
    <dgm:pt modelId="{AD7B4E02-F068-44FC-ADA5-971DACF0A12A}" type="sibTrans" cxnId="{7E038C0D-859D-4BF0-B2B8-850AAA3D747B}">
      <dgm:prSet/>
      <dgm:spPr/>
      <dgm:t>
        <a:bodyPr/>
        <a:lstStyle/>
        <a:p>
          <a:endParaRPr lang="ru-RU"/>
        </a:p>
      </dgm:t>
    </dgm:pt>
    <dgm:pt modelId="{D3B77FBF-1A8B-44D9-9361-29764F1F6988}" type="pres">
      <dgm:prSet presAssocID="{C58C9D42-DF9F-4E60-B07F-7C4C55F479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260780-6A5A-42FE-B4C8-055E629B1B5A}" type="pres">
      <dgm:prSet presAssocID="{C62851DA-22B2-43F8-B478-C38186A5C8C1}" presName="hierRoot1" presStyleCnt="0"/>
      <dgm:spPr/>
    </dgm:pt>
    <dgm:pt modelId="{F8954EA1-8E8B-414A-B65B-B1A878C89B20}" type="pres">
      <dgm:prSet presAssocID="{C62851DA-22B2-43F8-B478-C38186A5C8C1}" presName="composite" presStyleCnt="0"/>
      <dgm:spPr/>
    </dgm:pt>
    <dgm:pt modelId="{ECEACB00-8327-410C-914C-9CEB0A70B23F}" type="pres">
      <dgm:prSet presAssocID="{C62851DA-22B2-43F8-B478-C38186A5C8C1}" presName="background" presStyleLbl="node0" presStyleIdx="0" presStyleCnt="1"/>
      <dgm:spPr/>
    </dgm:pt>
    <dgm:pt modelId="{87D4DA18-EB99-4431-85D8-54D864FF0D49}" type="pres">
      <dgm:prSet presAssocID="{C62851DA-22B2-43F8-B478-C38186A5C8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C74F3-C4C2-4C07-B1D4-359F3E52052B}" type="pres">
      <dgm:prSet presAssocID="{C62851DA-22B2-43F8-B478-C38186A5C8C1}" presName="hierChild2" presStyleCnt="0"/>
      <dgm:spPr/>
    </dgm:pt>
    <dgm:pt modelId="{C3FD6CF8-8980-42B2-839C-BB7C84022F37}" type="pres">
      <dgm:prSet presAssocID="{52C03492-75EF-493B-AE33-5C0CCE9506C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FC01CFA-69EB-4E07-8F42-A19CFF3D6728}" type="pres">
      <dgm:prSet presAssocID="{95718ECB-D277-4DA6-B2DA-0A566B0F236B}" presName="hierRoot2" presStyleCnt="0"/>
      <dgm:spPr/>
    </dgm:pt>
    <dgm:pt modelId="{C6E8DFA1-FC50-4086-9D90-E3CCE062C0C7}" type="pres">
      <dgm:prSet presAssocID="{95718ECB-D277-4DA6-B2DA-0A566B0F236B}" presName="composite2" presStyleCnt="0"/>
      <dgm:spPr/>
    </dgm:pt>
    <dgm:pt modelId="{1E1B06A9-B3DD-4593-80A8-167B88DC2F9F}" type="pres">
      <dgm:prSet presAssocID="{95718ECB-D277-4DA6-B2DA-0A566B0F236B}" presName="background2" presStyleLbl="node2" presStyleIdx="0" presStyleCnt="2"/>
      <dgm:spPr/>
    </dgm:pt>
    <dgm:pt modelId="{BBFBFE7D-95F6-47B6-A3B6-42F6E7109F31}" type="pres">
      <dgm:prSet presAssocID="{95718ECB-D277-4DA6-B2DA-0A566B0F236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209E0A-E53E-4207-899A-E45FA926B825}" type="pres">
      <dgm:prSet presAssocID="{95718ECB-D277-4DA6-B2DA-0A566B0F236B}" presName="hierChild3" presStyleCnt="0"/>
      <dgm:spPr/>
    </dgm:pt>
    <dgm:pt modelId="{64092318-D1DA-4F0B-B62D-DD2BB836FE92}" type="pres">
      <dgm:prSet presAssocID="{57E910B2-A852-4A98-A937-5CDA714E51A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855DC1C-C2CD-4BB5-98AC-E22B1DCBE222}" type="pres">
      <dgm:prSet presAssocID="{ED844466-8DC4-420F-9165-1B9E6E3FB10E}" presName="hierRoot2" presStyleCnt="0"/>
      <dgm:spPr/>
    </dgm:pt>
    <dgm:pt modelId="{38DB9242-3F02-4B26-8936-39976ED80A6A}" type="pres">
      <dgm:prSet presAssocID="{ED844466-8DC4-420F-9165-1B9E6E3FB10E}" presName="composite2" presStyleCnt="0"/>
      <dgm:spPr/>
    </dgm:pt>
    <dgm:pt modelId="{170DEC9C-6EAA-4490-8745-646E884B2C87}" type="pres">
      <dgm:prSet presAssocID="{ED844466-8DC4-420F-9165-1B9E6E3FB10E}" presName="background2" presStyleLbl="node2" presStyleIdx="1" presStyleCnt="2"/>
      <dgm:spPr/>
    </dgm:pt>
    <dgm:pt modelId="{4B1644B7-8CBC-45C9-A6CB-D63D174F2DA2}" type="pres">
      <dgm:prSet presAssocID="{ED844466-8DC4-420F-9165-1B9E6E3FB10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2B3410-462A-4895-A216-96C49CD44D6B}" type="pres">
      <dgm:prSet presAssocID="{ED844466-8DC4-420F-9165-1B9E6E3FB10E}" presName="hierChild3" presStyleCnt="0"/>
      <dgm:spPr/>
    </dgm:pt>
  </dgm:ptLst>
  <dgm:cxnLst>
    <dgm:cxn modelId="{0D66FBC9-C7F1-49E5-AA71-A89309921A74}" type="presOf" srcId="{95718ECB-D277-4DA6-B2DA-0A566B0F236B}" destId="{BBFBFE7D-95F6-47B6-A3B6-42F6E7109F31}" srcOrd="0" destOrd="0" presId="urn:microsoft.com/office/officeart/2005/8/layout/hierarchy1"/>
    <dgm:cxn modelId="{C786A7C5-21CE-4E3C-BBA1-D68889A1CC7E}" type="presOf" srcId="{ED844466-8DC4-420F-9165-1B9E6E3FB10E}" destId="{4B1644B7-8CBC-45C9-A6CB-D63D174F2DA2}" srcOrd="0" destOrd="0" presId="urn:microsoft.com/office/officeart/2005/8/layout/hierarchy1"/>
    <dgm:cxn modelId="{CC40A93C-4DEE-455A-8B87-E0FEA59A0A96}" srcId="{C58C9D42-DF9F-4E60-B07F-7C4C55F4796D}" destId="{C62851DA-22B2-43F8-B478-C38186A5C8C1}" srcOrd="0" destOrd="0" parTransId="{6F0D6350-110E-41DA-959F-9CB6B32000C1}" sibTransId="{0762FAB8-319D-4059-9824-D37809E84DAA}"/>
    <dgm:cxn modelId="{866A663B-E139-4D85-8F4E-634367D06ABA}" type="presOf" srcId="{52C03492-75EF-493B-AE33-5C0CCE9506C9}" destId="{C3FD6CF8-8980-42B2-839C-BB7C84022F37}" srcOrd="0" destOrd="0" presId="urn:microsoft.com/office/officeart/2005/8/layout/hierarchy1"/>
    <dgm:cxn modelId="{7E038C0D-859D-4BF0-B2B8-850AAA3D747B}" srcId="{C62851DA-22B2-43F8-B478-C38186A5C8C1}" destId="{ED844466-8DC4-420F-9165-1B9E6E3FB10E}" srcOrd="1" destOrd="0" parTransId="{57E910B2-A852-4A98-A937-5CDA714E51AC}" sibTransId="{AD7B4E02-F068-44FC-ADA5-971DACF0A12A}"/>
    <dgm:cxn modelId="{77915510-3E4E-4940-BC93-C56F8F944CF5}" srcId="{C62851DA-22B2-43F8-B478-C38186A5C8C1}" destId="{95718ECB-D277-4DA6-B2DA-0A566B0F236B}" srcOrd="0" destOrd="0" parTransId="{52C03492-75EF-493B-AE33-5C0CCE9506C9}" sibTransId="{A1F76499-F845-4047-8B2F-25E24E9421F1}"/>
    <dgm:cxn modelId="{AC9A67E5-0F46-4CC7-96ED-57B283A345C6}" type="presOf" srcId="{C62851DA-22B2-43F8-B478-C38186A5C8C1}" destId="{87D4DA18-EB99-4431-85D8-54D864FF0D49}" srcOrd="0" destOrd="0" presId="urn:microsoft.com/office/officeart/2005/8/layout/hierarchy1"/>
    <dgm:cxn modelId="{B047BF27-24B0-46D1-9A0C-8019EFD95E9C}" type="presOf" srcId="{C58C9D42-DF9F-4E60-B07F-7C4C55F4796D}" destId="{D3B77FBF-1A8B-44D9-9361-29764F1F6988}" srcOrd="0" destOrd="0" presId="urn:microsoft.com/office/officeart/2005/8/layout/hierarchy1"/>
    <dgm:cxn modelId="{1C5BD113-63E1-4499-99FA-E1C2123BBE61}" type="presOf" srcId="{57E910B2-A852-4A98-A937-5CDA714E51AC}" destId="{64092318-D1DA-4F0B-B62D-DD2BB836FE92}" srcOrd="0" destOrd="0" presId="urn:microsoft.com/office/officeart/2005/8/layout/hierarchy1"/>
    <dgm:cxn modelId="{7F6EFFB4-7E6B-4A51-87F5-0D4B87D18EC0}" type="presParOf" srcId="{D3B77FBF-1A8B-44D9-9361-29764F1F6988}" destId="{63260780-6A5A-42FE-B4C8-055E629B1B5A}" srcOrd="0" destOrd="0" presId="urn:microsoft.com/office/officeart/2005/8/layout/hierarchy1"/>
    <dgm:cxn modelId="{4182D6A2-80C7-4587-ADC3-AFD9527BE41E}" type="presParOf" srcId="{63260780-6A5A-42FE-B4C8-055E629B1B5A}" destId="{F8954EA1-8E8B-414A-B65B-B1A878C89B20}" srcOrd="0" destOrd="0" presId="urn:microsoft.com/office/officeart/2005/8/layout/hierarchy1"/>
    <dgm:cxn modelId="{EE4771CA-1AC6-46B8-A65A-CBB7B59AF6AA}" type="presParOf" srcId="{F8954EA1-8E8B-414A-B65B-B1A878C89B20}" destId="{ECEACB00-8327-410C-914C-9CEB0A70B23F}" srcOrd="0" destOrd="0" presId="urn:microsoft.com/office/officeart/2005/8/layout/hierarchy1"/>
    <dgm:cxn modelId="{E1D82ACF-B904-463A-B042-9DE64207CD69}" type="presParOf" srcId="{F8954EA1-8E8B-414A-B65B-B1A878C89B20}" destId="{87D4DA18-EB99-4431-85D8-54D864FF0D49}" srcOrd="1" destOrd="0" presId="urn:microsoft.com/office/officeart/2005/8/layout/hierarchy1"/>
    <dgm:cxn modelId="{3D69554A-D2E4-4130-9698-3C59151CC7EE}" type="presParOf" srcId="{63260780-6A5A-42FE-B4C8-055E629B1B5A}" destId="{C21C74F3-C4C2-4C07-B1D4-359F3E52052B}" srcOrd="1" destOrd="0" presId="urn:microsoft.com/office/officeart/2005/8/layout/hierarchy1"/>
    <dgm:cxn modelId="{D0E5DB9A-DB13-43EF-AA8C-C1ED0FB697BE}" type="presParOf" srcId="{C21C74F3-C4C2-4C07-B1D4-359F3E52052B}" destId="{C3FD6CF8-8980-42B2-839C-BB7C84022F37}" srcOrd="0" destOrd="0" presId="urn:microsoft.com/office/officeart/2005/8/layout/hierarchy1"/>
    <dgm:cxn modelId="{E106DD9C-0C02-443E-A680-95988B7C35A5}" type="presParOf" srcId="{C21C74F3-C4C2-4C07-B1D4-359F3E52052B}" destId="{9FC01CFA-69EB-4E07-8F42-A19CFF3D6728}" srcOrd="1" destOrd="0" presId="urn:microsoft.com/office/officeart/2005/8/layout/hierarchy1"/>
    <dgm:cxn modelId="{46CABAA4-D78B-4A66-93C0-CD7FF2BBB80D}" type="presParOf" srcId="{9FC01CFA-69EB-4E07-8F42-A19CFF3D6728}" destId="{C6E8DFA1-FC50-4086-9D90-E3CCE062C0C7}" srcOrd="0" destOrd="0" presId="urn:microsoft.com/office/officeart/2005/8/layout/hierarchy1"/>
    <dgm:cxn modelId="{A01008B1-1BE7-4DA5-A78A-C9C352715788}" type="presParOf" srcId="{C6E8DFA1-FC50-4086-9D90-E3CCE062C0C7}" destId="{1E1B06A9-B3DD-4593-80A8-167B88DC2F9F}" srcOrd="0" destOrd="0" presId="urn:microsoft.com/office/officeart/2005/8/layout/hierarchy1"/>
    <dgm:cxn modelId="{7EFB04C2-97AF-4044-AB6B-6A2D0E3957E9}" type="presParOf" srcId="{C6E8DFA1-FC50-4086-9D90-E3CCE062C0C7}" destId="{BBFBFE7D-95F6-47B6-A3B6-42F6E7109F31}" srcOrd="1" destOrd="0" presId="urn:microsoft.com/office/officeart/2005/8/layout/hierarchy1"/>
    <dgm:cxn modelId="{0186024C-F128-4FFC-816F-74891B2AB04A}" type="presParOf" srcId="{9FC01CFA-69EB-4E07-8F42-A19CFF3D6728}" destId="{AE209E0A-E53E-4207-899A-E45FA926B825}" srcOrd="1" destOrd="0" presId="urn:microsoft.com/office/officeart/2005/8/layout/hierarchy1"/>
    <dgm:cxn modelId="{067DFFE6-A860-4EF4-9D5F-BAC9ABB6E87D}" type="presParOf" srcId="{C21C74F3-C4C2-4C07-B1D4-359F3E52052B}" destId="{64092318-D1DA-4F0B-B62D-DD2BB836FE92}" srcOrd="2" destOrd="0" presId="urn:microsoft.com/office/officeart/2005/8/layout/hierarchy1"/>
    <dgm:cxn modelId="{D50BEDB4-C538-403F-BC66-5E34C71C9FC5}" type="presParOf" srcId="{C21C74F3-C4C2-4C07-B1D4-359F3E52052B}" destId="{4855DC1C-C2CD-4BB5-98AC-E22B1DCBE222}" srcOrd="3" destOrd="0" presId="urn:microsoft.com/office/officeart/2005/8/layout/hierarchy1"/>
    <dgm:cxn modelId="{0BD242E4-9C19-4CA1-82D1-1BBB1390D878}" type="presParOf" srcId="{4855DC1C-C2CD-4BB5-98AC-E22B1DCBE222}" destId="{38DB9242-3F02-4B26-8936-39976ED80A6A}" srcOrd="0" destOrd="0" presId="urn:microsoft.com/office/officeart/2005/8/layout/hierarchy1"/>
    <dgm:cxn modelId="{2666BCC2-297A-4492-A34D-2D2005644E85}" type="presParOf" srcId="{38DB9242-3F02-4B26-8936-39976ED80A6A}" destId="{170DEC9C-6EAA-4490-8745-646E884B2C87}" srcOrd="0" destOrd="0" presId="urn:microsoft.com/office/officeart/2005/8/layout/hierarchy1"/>
    <dgm:cxn modelId="{015DB5D3-C86E-4AB1-880C-7CF52EFC2128}" type="presParOf" srcId="{38DB9242-3F02-4B26-8936-39976ED80A6A}" destId="{4B1644B7-8CBC-45C9-A6CB-D63D174F2DA2}" srcOrd="1" destOrd="0" presId="urn:microsoft.com/office/officeart/2005/8/layout/hierarchy1"/>
    <dgm:cxn modelId="{022DC5F6-38A4-4E91-AF78-CCB4E5A9676B}" type="presParOf" srcId="{4855DC1C-C2CD-4BB5-98AC-E22B1DCBE222}" destId="{832B3410-462A-4895-A216-96C49CD44D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92318-D1DA-4F0B-B62D-DD2BB836FE92}">
      <dsp:nvSpPr>
        <dsp:cNvPr id="0" name=""/>
        <dsp:cNvSpPr/>
      </dsp:nvSpPr>
      <dsp:spPr>
        <a:xfrm>
          <a:off x="4047958" y="1262869"/>
          <a:ext cx="1212742" cy="577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314"/>
              </a:lnTo>
              <a:lnTo>
                <a:pt x="1212742" y="393314"/>
              </a:lnTo>
              <a:lnTo>
                <a:pt x="1212742" y="577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D6CF8-8980-42B2-839C-BB7C84022F37}">
      <dsp:nvSpPr>
        <dsp:cNvPr id="0" name=""/>
        <dsp:cNvSpPr/>
      </dsp:nvSpPr>
      <dsp:spPr>
        <a:xfrm>
          <a:off x="2835215" y="1262869"/>
          <a:ext cx="1212742" cy="577155"/>
        </a:xfrm>
        <a:custGeom>
          <a:avLst/>
          <a:gdLst/>
          <a:ahLst/>
          <a:cxnLst/>
          <a:rect l="0" t="0" r="0" b="0"/>
          <a:pathLst>
            <a:path>
              <a:moveTo>
                <a:pt x="1212742" y="0"/>
              </a:moveTo>
              <a:lnTo>
                <a:pt x="1212742" y="393314"/>
              </a:lnTo>
              <a:lnTo>
                <a:pt x="0" y="393314"/>
              </a:lnTo>
              <a:lnTo>
                <a:pt x="0" y="577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ACB00-8327-410C-914C-9CEB0A70B23F}">
      <dsp:nvSpPr>
        <dsp:cNvPr id="0" name=""/>
        <dsp:cNvSpPr/>
      </dsp:nvSpPr>
      <dsp:spPr>
        <a:xfrm>
          <a:off x="3055714" y="2719"/>
          <a:ext cx="1984488" cy="126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4DA18-EB99-4431-85D8-54D864FF0D49}">
      <dsp:nvSpPr>
        <dsp:cNvPr id="0" name=""/>
        <dsp:cNvSpPr/>
      </dsp:nvSpPr>
      <dsp:spPr>
        <a:xfrm>
          <a:off x="3276213" y="212192"/>
          <a:ext cx="1984488" cy="1260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" pitchFamily="34" charset="0"/>
            </a:rPr>
            <a:t>Множество можно задать…</a:t>
          </a:r>
        </a:p>
      </dsp:txBody>
      <dsp:txXfrm>
        <a:off x="3313122" y="249101"/>
        <a:ext cx="1910670" cy="1186332"/>
      </dsp:txXfrm>
    </dsp:sp>
    <dsp:sp modelId="{1E1B06A9-B3DD-4593-80A8-167B88DC2F9F}">
      <dsp:nvSpPr>
        <dsp:cNvPr id="0" name=""/>
        <dsp:cNvSpPr/>
      </dsp:nvSpPr>
      <dsp:spPr>
        <a:xfrm>
          <a:off x="1842971" y="1840024"/>
          <a:ext cx="1984488" cy="126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BFE7D-95F6-47B6-A3B6-42F6E7109F31}">
      <dsp:nvSpPr>
        <dsp:cNvPr id="0" name=""/>
        <dsp:cNvSpPr/>
      </dsp:nvSpPr>
      <dsp:spPr>
        <a:xfrm>
          <a:off x="2063470" y="2049498"/>
          <a:ext cx="1984488" cy="1260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/>
              <a:effectLst/>
              <a:latin typeface="Arial" pitchFamily="34" charset="0"/>
            </a:rPr>
            <a:t>Перечислив все 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/>
              <a:effectLst/>
              <a:latin typeface="Arial" pitchFamily="34" charset="0"/>
            </a:rPr>
            <a:t>элементы</a:t>
          </a:r>
          <a:endParaRPr kumimoji="0" lang="ru-RU" sz="15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100379" y="2086407"/>
        <a:ext cx="1910670" cy="1186332"/>
      </dsp:txXfrm>
    </dsp:sp>
    <dsp:sp modelId="{170DEC9C-6EAA-4490-8745-646E884B2C87}">
      <dsp:nvSpPr>
        <dsp:cNvPr id="0" name=""/>
        <dsp:cNvSpPr/>
      </dsp:nvSpPr>
      <dsp:spPr>
        <a:xfrm>
          <a:off x="4268457" y="1840024"/>
          <a:ext cx="1984488" cy="126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1644B7-8CBC-45C9-A6CB-D63D174F2DA2}">
      <dsp:nvSpPr>
        <dsp:cNvPr id="0" name=""/>
        <dsp:cNvSpPr/>
      </dsp:nvSpPr>
      <dsp:spPr>
        <a:xfrm>
          <a:off x="4488956" y="2049498"/>
          <a:ext cx="1984488" cy="1260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</a:rPr>
            <a:t>Указав характеристическое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" pitchFamily="34" charset="0"/>
            </a:rPr>
            <a:t>свойство </a:t>
          </a: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</a:rPr>
            <a:t>его элементов</a:t>
          </a:r>
        </a:p>
      </dsp:txBody>
      <dsp:txXfrm>
        <a:off x="4525865" y="2086407"/>
        <a:ext cx="1910670" cy="118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DFA8A-A79F-437D-8CD3-F33CB3EC740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75B0D-0E9E-4C8F-A3E7-9E04C84D3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2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A169D8-8648-4253-AE0F-589E227C08A8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CD989-D113-48AB-B260-C9512318E24E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A767-FEBB-43F2-A7EC-155343E2C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://ru.wikipedia.org/wiki/%D0%A4%D0%B0%D0%B9%D0%BB:Venn_A_intersect_B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commons/b/b9/Venn_A_union_B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rmycuts.elitno.net/e107_plugins/sgallery/pics/hlzgmsnw5d4o/armycuts_rusukr__10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b/b0/Venn_A_subset_B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060848"/>
            <a:ext cx="7772400" cy="14700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МНОЖЕСТВА </a:t>
            </a:r>
            <a:b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И ОПЕРАЦИИ НАД НИМИ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0099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6"/>
          <p:cNvSpPr txBox="1">
            <a:spLocks noChangeArrowheads="1" noChangeShapeType="1" noTextEdit="1"/>
          </p:cNvSpPr>
          <p:nvPr/>
        </p:nvSpPr>
        <p:spPr bwMode="auto">
          <a:xfrm>
            <a:off x="1691680" y="0"/>
            <a:ext cx="6120680" cy="108012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3600" kern="1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ОПЕРАЦИИ НАД МНОЖЕСТВАМИ </a:t>
            </a:r>
            <a:endParaRPr lang="ru-RU" sz="3600" kern="10" dirty="0">
              <a:ln w="12700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7544" y="1556792"/>
            <a:ext cx="3851920" cy="3744416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Пересечением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двух множеств А и В, называется множество, которое состоит из всех элементов, лежащих одновременно в множестве А </a:t>
            </a: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множестве В.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44008" y="1628800"/>
            <a:ext cx="3923928" cy="3501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Объединением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двух множеств А и В называется множество, которое состоит из всех элементов, принадлежащих хотя бы одному из множеств - </a:t>
            </a: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А </a:t>
            </a: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445224"/>
            <a:ext cx="34563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В= {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445224"/>
            <a:ext cx="3744416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В={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thumb/6/6d/Venn_A_intersect_B.svg/250px-Venn_A_intersect_B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419373" cy="2448272"/>
          </a:xfrm>
          <a:prstGeom prst="rect">
            <a:avLst/>
          </a:prstGeom>
          <a:noFill/>
        </p:spPr>
      </p:pic>
      <p:pic>
        <p:nvPicPr>
          <p:cNvPr id="16388" name="Picture 4" descr="Файл:Venn A union B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0688"/>
            <a:ext cx="3162158" cy="2170338"/>
          </a:xfrm>
          <a:prstGeom prst="rect">
            <a:avLst/>
          </a:prstGeom>
          <a:noFill/>
        </p:spPr>
      </p:pic>
      <p:pic>
        <p:nvPicPr>
          <p:cNvPr id="1026" name="Рисунок 32" descr="http://festival.1september.ru/articles/589447/img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3727" y="3212976"/>
            <a:ext cx="26233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39" descr="http://festival.1september.ru/articles/589447/img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356992"/>
            <a:ext cx="249466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1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229600" cy="7921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Разность множеств</a:t>
            </a:r>
          </a:p>
        </p:txBody>
      </p:sp>
      <p:sp>
        <p:nvSpPr>
          <p:cNvPr id="133123" name="Oval 3"/>
          <p:cNvSpPr>
            <a:spLocks noChangeArrowheads="1"/>
          </p:cNvSpPr>
          <p:nvPr/>
        </p:nvSpPr>
        <p:spPr bwMode="auto">
          <a:xfrm>
            <a:off x="395288" y="692150"/>
            <a:ext cx="2786062" cy="27368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06363" y="836613"/>
            <a:ext cx="63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600" b="1" i="1"/>
              <a:t> 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346450" y="765175"/>
            <a:ext cx="631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33126" name="Oval 6" descr="Темный диагональный 1"/>
          <p:cNvSpPr>
            <a:spLocks noChangeArrowheads="1"/>
          </p:cNvSpPr>
          <p:nvPr/>
        </p:nvSpPr>
        <p:spPr bwMode="auto">
          <a:xfrm>
            <a:off x="395288" y="692150"/>
            <a:ext cx="2786062" cy="27368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27" name="Oval 7"/>
          <p:cNvSpPr>
            <a:spLocks noChangeArrowheads="1"/>
          </p:cNvSpPr>
          <p:nvPr/>
        </p:nvSpPr>
        <p:spPr bwMode="auto">
          <a:xfrm>
            <a:off x="2268538" y="1484313"/>
            <a:ext cx="1946275" cy="187166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8" name="Oval 8" descr="Темный диагональный 1"/>
          <p:cNvSpPr>
            <a:spLocks noChangeArrowheads="1"/>
          </p:cNvSpPr>
          <p:nvPr/>
        </p:nvSpPr>
        <p:spPr bwMode="auto">
          <a:xfrm>
            <a:off x="395288" y="692150"/>
            <a:ext cx="2786062" cy="27368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4572000" y="800100"/>
            <a:ext cx="41608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Разностью множеств А и В 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называется множество, 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состоящее из тех и только тех 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элементов множества А, 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которые не принадлежат 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множеству В. 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-1331913" y="42211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1403350" y="-360363"/>
            <a:ext cx="91646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1979613" y="4581525"/>
            <a:ext cx="2016125" cy="19446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331913" y="4941888"/>
            <a:ext cx="63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600" b="1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2627313" y="4797425"/>
            <a:ext cx="1009650" cy="100806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3059113" y="4797425"/>
            <a:ext cx="631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4643438" y="4524375"/>
            <a:ext cx="4013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Если В подмножество А,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то разность А \ В называется 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дополнением множества В </a:t>
            </a:r>
          </a:p>
          <a:p>
            <a:r>
              <a:rPr lang="ru-RU" sz="2400">
                <a:solidFill>
                  <a:srgbClr val="0033CC"/>
                </a:solidFill>
                <a:latin typeface="Times New Roman" pitchFamily="18" charset="0"/>
              </a:rPr>
              <a:t>до множества А. </a:t>
            </a:r>
          </a:p>
        </p:txBody>
      </p:sp>
      <p:sp>
        <p:nvSpPr>
          <p:cNvPr id="16401" name="Rectangle 20"/>
          <p:cNvSpPr>
            <a:spLocks noChangeArrowheads="1"/>
          </p:cNvSpPr>
          <p:nvPr/>
        </p:nvSpPr>
        <p:spPr bwMode="auto">
          <a:xfrm>
            <a:off x="3203575" y="3573463"/>
            <a:ext cx="489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Дополнение множеств</a:t>
            </a:r>
          </a:p>
        </p:txBody>
      </p:sp>
    </p:spTree>
    <p:extLst>
      <p:ext uri="{BB962C8B-B14F-4D97-AF65-F5344CB8AC3E}">
        <p14:creationId xmlns:p14="http://schemas.microsoft.com/office/powerpoint/2010/main" val="33835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4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4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6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4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4" grpId="0"/>
      <p:bldP spid="133125" grpId="0"/>
      <p:bldP spid="133126" grpId="0" animBg="1"/>
      <p:bldP spid="133127" grpId="0" animBg="1"/>
      <p:bldP spid="133128" grpId="0" animBg="1"/>
      <p:bldP spid="133129" grpId="0"/>
      <p:bldP spid="133133" grpId="0" animBg="1"/>
      <p:bldP spid="133134" grpId="0"/>
      <p:bldP spid="133135" grpId="0" animBg="1"/>
      <p:bldP spid="133136" grpId="0"/>
      <p:bldP spid="133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ЗАДАНИЕ НА ДОМ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§ 31, </a:t>
            </a:r>
          </a:p>
          <a:p>
            <a:r>
              <a:rPr lang="ru-RU" sz="4400" dirty="0"/>
              <a:t>1 уровень - Параграф 31; №420(2;4), №424(2;4), 429, тест.</a:t>
            </a:r>
          </a:p>
          <a:p>
            <a:r>
              <a:rPr lang="ru-RU" sz="4400" dirty="0"/>
              <a:t>2 уровень – Параграф 31, №429, выполнить тест.</a:t>
            </a:r>
          </a:p>
        </p:txBody>
      </p:sp>
      <p:pic>
        <p:nvPicPr>
          <p:cNvPr id="4" name="Picture 3" descr="C:\Users\Наталья\AppData\Local\Microsoft\Windows\Temporary Internet Files\Content.IE5\A23W1M81\MC90044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653136"/>
            <a:ext cx="2196509" cy="1811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9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Comic Sans MS" pitchFamily="66" charset="0"/>
                <a:cs typeface="Times New Roman" pitchFamily="18" charset="0"/>
              </a:rPr>
              <a:t>Понятие множества таит в себе опасность появления противоречий или, как ещё говорят, 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парадоксов</a:t>
            </a:r>
            <a:r>
              <a:rPr lang="ru-RU" sz="4000" dirty="0" smtClean="0">
                <a:latin typeface="Comic Sans MS" pitchFamily="66" charset="0"/>
                <a:cs typeface="Times New Roman" pitchFamily="18" charset="0"/>
              </a:rPr>
              <a:t>. Появление парадоксов связано с тем, что далеко не всякие конструкции и не всякие множества можно рассматривать.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276872"/>
            <a:ext cx="7344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hlink"/>
                </a:solidFill>
                <a:latin typeface="Mistral" pitchFamily="66" charset="0"/>
                <a:cs typeface="Times New Roman" pitchFamily="18" charset="0"/>
              </a:rPr>
              <a:t>«Парадокс брадобрея»</a:t>
            </a:r>
            <a:endParaRPr lang="ru-RU" sz="6000" b="1" dirty="0">
              <a:solidFill>
                <a:schemeClr val="hlink"/>
              </a:solidFill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4 из 3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686702" cy="52723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88640"/>
            <a:ext cx="4464496" cy="633670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Одному солдату было приказано брить тех и только тех солдат его взвода, которые сами себя не бреют.</a:t>
            </a:r>
          </a:p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Неисполнение приказа в армии, как известно, тягчайшее преступление. </a:t>
            </a:r>
          </a:p>
          <a:p>
            <a:pPr algn="just"/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Однако возник вопрос, </a:t>
            </a:r>
            <a:r>
              <a:rPr lang="ru-RU" sz="2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брить  ли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этому солдату самого себя.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он побреется, то его следует отнести к множеству солдат, которые сами себя бреют, а таких брить он не имеет права. Если же он себя брить не будет, то попадёт во множество солдат, которые сами себя не бреют, а таких солдат согласно приказу он обязан брить.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Приведите примеры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множества,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элементами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составные числа;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в) простые числа;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г) треугольники.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4" name="Picture 3" descr="C:\Users\Наталья\AppData\Local\Microsoft\Windows\Temporary Internet Files\Content.IE5\A23W1M81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84984"/>
            <a:ext cx="2120925" cy="238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Перечислите элементы множеств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частей света;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деревьев;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материков;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г) цветов радуги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Наталья\AppData\Local\Microsoft\Windows\Temporary Internet Files\Content.IE5\A23W1M81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84984"/>
            <a:ext cx="2120925" cy="238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Среди перечисленных ниже множеств укажите конечные и бесконечные множества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множество чисел, кратных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б) множество делителей числа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в) множество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океанов;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г) множество натуральных чисел;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множество рек Ростовской области;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е) множество корней уравнения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ж) множество решений неравенства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&lt; 3.</a:t>
            </a:r>
          </a:p>
          <a:p>
            <a:endParaRPr lang="ru-RU" dirty="0"/>
          </a:p>
        </p:txBody>
      </p:sp>
      <p:pic>
        <p:nvPicPr>
          <p:cNvPr id="4" name="Picture 3" descr="C:\Users\Наталья\AppData\Local\Microsoft\Windows\Temporary Internet Files\Content.IE5\A23W1M81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974" y="1412777"/>
            <a:ext cx="17921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Даны множества: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– множество фруктов в корзине;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– множество яблок в этой корзине;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– множество груш в этой корзине;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 – множество слив в этой корзине.</a:t>
            </a:r>
          </a:p>
          <a:p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являются множества В, С и Д для множества А?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C:\Users\Наталья\AppData\Local\Microsoft\Windows\Temporary Internet Files\Content.IE5\1J6X2IUL\MC900437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016" y="4005064"/>
            <a:ext cx="2569828" cy="219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понятием множества и его элементами.</a:t>
            </a:r>
          </a:p>
          <a:p>
            <a:r>
              <a:rPr lang="ru-RU" dirty="0" smtClean="0"/>
              <a:t>Виды множеств.</a:t>
            </a:r>
          </a:p>
          <a:p>
            <a:r>
              <a:rPr lang="ru-RU" dirty="0" smtClean="0"/>
              <a:t>Способы задания множеств.</a:t>
            </a:r>
          </a:p>
          <a:p>
            <a:r>
              <a:rPr lang="ru-RU" dirty="0" smtClean="0"/>
              <a:t>Равные множества и подмножества.</a:t>
            </a:r>
          </a:p>
          <a:p>
            <a:r>
              <a:rPr lang="ru-RU" dirty="0" smtClean="0"/>
              <a:t>Операции, выполняемые над множествами.</a:t>
            </a:r>
          </a:p>
          <a:p>
            <a:endParaRPr lang="ru-RU" dirty="0"/>
          </a:p>
        </p:txBody>
      </p:sp>
      <p:pic>
        <p:nvPicPr>
          <p:cNvPr id="4" name="Picture 6" descr="C:\Users\Наталья\AppData\Local\Microsoft\Windows\Temporary Internet Files\Content.IE5\6AM4NCDV\MC900437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62458"/>
            <a:ext cx="2016224" cy="192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0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772400" cy="147002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БЛИЦ-ОПРОС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земноводные, млекопитающие, хладнокровные и т.п.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названия применяются для обозначения множеств животных?</a:t>
            </a: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8"/>
            <a:ext cx="1368152" cy="1539171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Мой урок\20327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5259860" cy="396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рота, взвод, полк, дивизия и т.п.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3152329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названия применяются для обозначения множеств 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военно-служащих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8"/>
            <a:ext cx="1368152" cy="1539171"/>
          </a:xfrm>
          <a:prstGeom prst="rect">
            <a:avLst/>
          </a:prstGeom>
          <a:noFill/>
        </p:spPr>
      </p:pic>
      <p:pic>
        <p:nvPicPr>
          <p:cNvPr id="2050" name="Picture 2" descr="C:\Users\Наталья\Desktop\Мой урок\0_f817_799d47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549897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54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называется множество цветов, стоящих в вазе?</a:t>
            </a:r>
            <a:endParaRPr lang="ru-RU" sz="3600" dirty="0" smtClean="0">
              <a:solidFill>
                <a:srgbClr val="000099"/>
              </a:solidFill>
            </a:endParaRP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8"/>
            <a:ext cx="1368152" cy="1539171"/>
          </a:xfrm>
          <a:prstGeom prst="rect">
            <a:avLst/>
          </a:prstGeom>
          <a:noFill/>
        </p:spPr>
      </p:pic>
      <p:pic>
        <p:nvPicPr>
          <p:cNvPr id="3074" name="Picture 2" descr="C:\Users\Наталья\Desktop\Мой урок\1303200576_flower_00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1268760"/>
            <a:ext cx="513239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флотилия, эскадра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названия применяют для обозначения множеств кораблей?</a:t>
            </a:r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8"/>
            <a:ext cx="1368152" cy="1539171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Мой урок\barbaros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5304589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3928" y="273050"/>
            <a:ext cx="4762872" cy="5853113"/>
          </a:xfrm>
        </p:spPr>
        <p:txBody>
          <a:bodyPr/>
          <a:lstStyle/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династия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3312368" cy="469106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называется множество царей </a:t>
            </a:r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(фараонов, императоров и т.д.)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данной страны, принадлежащих одному семейству?</a:t>
            </a: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8"/>
            <a:ext cx="1368152" cy="1539171"/>
          </a:xfrm>
          <a:prstGeom prst="rect">
            <a:avLst/>
          </a:prstGeom>
          <a:noFill/>
        </p:spPr>
      </p:pic>
      <p:pic>
        <p:nvPicPr>
          <p:cNvPr id="5122" name="Picture 2" descr="C:\Users\Наталья\Desktop\Мой урок\49852269_1255453174_90_895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4104456" cy="556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5853113"/>
          </a:xfrm>
        </p:spPr>
        <p:txBody>
          <a:bodyPr/>
          <a:lstStyle/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экватор</a:t>
            </a:r>
            <a:endParaRPr lang="ru-RU" sz="4400" b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528392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называется множество точек земной поверхности, равноудаленных от обоих полюсов?</a:t>
            </a:r>
            <a:endParaRPr lang="ru-RU" sz="36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9"/>
            <a:ext cx="1368152" cy="1539171"/>
          </a:xfrm>
          <a:prstGeom prst="rect">
            <a:avLst/>
          </a:prstGeom>
          <a:noFill/>
        </p:spPr>
      </p:pic>
      <p:pic>
        <p:nvPicPr>
          <p:cNvPr id="6146" name="Picture 2" descr="C:\Users\Наталья\Desktop\Мой урок\solar-system-earth-wallpaper-128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92696"/>
            <a:ext cx="4608512" cy="5305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5853113"/>
          </a:xfrm>
        </p:spPr>
        <p:txBody>
          <a:bodyPr/>
          <a:lstStyle/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деревня, село, город, посёлок</a:t>
            </a:r>
            <a:endParaRPr lang="ru-RU" sz="4400" b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312368" cy="4691063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называется множество населённых людьми мест?</a:t>
            </a:r>
            <a:endParaRPr lang="ru-RU" sz="36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9"/>
            <a:ext cx="1368152" cy="1539171"/>
          </a:xfrm>
          <a:prstGeom prst="rect">
            <a:avLst/>
          </a:prstGeom>
          <a:noFill/>
        </p:spPr>
      </p:pic>
      <p:pic>
        <p:nvPicPr>
          <p:cNvPr id="1026" name="Picture 2" descr="C:\Users\Наталья\Pictures\2278d0b0534ffb95e1fac3dfad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174" y="1340769"/>
            <a:ext cx="496247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5853113"/>
          </a:xfrm>
        </p:spPr>
        <p:txBody>
          <a:bodyPr/>
          <a:lstStyle/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выставка, галерея</a:t>
            </a:r>
            <a:endParaRPr lang="ru-RU" sz="4400" b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240360" cy="4691063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называется множество картин?</a:t>
            </a:r>
            <a:endParaRPr lang="ru-RU" sz="36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9"/>
            <a:ext cx="1368152" cy="1539171"/>
          </a:xfrm>
          <a:prstGeom prst="rect">
            <a:avLst/>
          </a:prstGeom>
          <a:noFill/>
        </p:spPr>
      </p:pic>
      <p:pic>
        <p:nvPicPr>
          <p:cNvPr id="2050" name="Picture 2" descr="http://img-2008-03.photosight.ru/26/2609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320" y="1484784"/>
            <a:ext cx="55046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5853113"/>
          </a:xfrm>
        </p:spPr>
        <p:txBody>
          <a:bodyPr/>
          <a:lstStyle/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архив</a:t>
            </a:r>
            <a:endParaRPr lang="ru-RU" sz="4400" b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240360" cy="4691063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называется множество документов?</a:t>
            </a:r>
            <a:endParaRPr lang="ru-RU" sz="36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7" name="Picture 2" descr="C:\Users\Наталья\AppData\Local\Microsoft\Windows\Temporary Internet Files\Content.IE5\A23W1M81\MC90043441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18829"/>
            <a:ext cx="1368152" cy="1539171"/>
          </a:xfrm>
          <a:prstGeom prst="rect">
            <a:avLst/>
          </a:prstGeom>
          <a:noFill/>
        </p:spPr>
      </p:pic>
      <p:pic>
        <p:nvPicPr>
          <p:cNvPr id="49154" name="Picture 2" descr="http://primamedia.ru/files/133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548~1\AppData\Local\Temp\Rar$DI02.879\Kantor_G.-P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240360" cy="541140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КАНТОР (</a:t>
            </a:r>
            <a:r>
              <a:rPr lang="ru-RU" b="1" i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Cantor</a:t>
            </a: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) Георг (1845—1918)</a:t>
            </a:r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немецкий математик, логик, теолог, создатель теории бесконечных множеств, оказавшей определяющее влияние на развитие математических наук на рубеже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19— 20 вв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Теория множеств появилась на свет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декабря 1873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55576" y="260648"/>
            <a:ext cx="2016224" cy="19442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400" b="1" i="1" dirty="0" smtClean="0">
                <a:solidFill>
                  <a:srgbClr val="003300"/>
                </a:solidFill>
                <a:latin typeface="Comic Sans MS" pitchFamily="66" charset="0"/>
              </a:rPr>
              <a:t>сегодня я узнал…</a:t>
            </a:r>
          </a:p>
        </p:txBody>
      </p:sp>
      <p:sp>
        <p:nvSpPr>
          <p:cNvPr id="7" name="Овал 6"/>
          <p:cNvSpPr/>
          <p:nvPr/>
        </p:nvSpPr>
        <p:spPr>
          <a:xfrm>
            <a:off x="3923928" y="332656"/>
            <a:ext cx="3240360" cy="26642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было интересно…</a:t>
            </a:r>
          </a:p>
        </p:txBody>
      </p:sp>
      <p:sp>
        <p:nvSpPr>
          <p:cNvPr id="8" name="Овал 7"/>
          <p:cNvSpPr/>
          <p:nvPr/>
        </p:nvSpPr>
        <p:spPr>
          <a:xfrm>
            <a:off x="2051720" y="1700808"/>
            <a:ext cx="2160240" cy="201622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400" b="1" i="1" dirty="0" smtClean="0"/>
              <a:t>теперь я могу…</a:t>
            </a:r>
          </a:p>
        </p:txBody>
      </p:sp>
      <p:sp>
        <p:nvSpPr>
          <p:cNvPr id="9" name="Овал 8"/>
          <p:cNvSpPr/>
          <p:nvPr/>
        </p:nvSpPr>
        <p:spPr>
          <a:xfrm>
            <a:off x="5220072" y="2204864"/>
            <a:ext cx="2376264" cy="20882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b="1" i="1" dirty="0" smtClean="0">
                <a:latin typeface="Comic Sans MS" pitchFamily="66" charset="0"/>
              </a:rPr>
              <a:t>меня удивило…</a:t>
            </a:r>
          </a:p>
        </p:txBody>
      </p:sp>
      <p:sp>
        <p:nvSpPr>
          <p:cNvPr id="10" name="Овал 9"/>
          <p:cNvSpPr/>
          <p:nvPr/>
        </p:nvSpPr>
        <p:spPr>
          <a:xfrm>
            <a:off x="3275856" y="3284984"/>
            <a:ext cx="2282552" cy="1994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я научился…</a:t>
            </a:r>
          </a:p>
        </p:txBody>
      </p:sp>
      <p:sp>
        <p:nvSpPr>
          <p:cNvPr id="11" name="Овал 10"/>
          <p:cNvSpPr/>
          <p:nvPr/>
        </p:nvSpPr>
        <p:spPr>
          <a:xfrm>
            <a:off x="899592" y="4293096"/>
            <a:ext cx="2880320" cy="23762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400" b="1" i="1" dirty="0" smtClean="0">
                <a:solidFill>
                  <a:srgbClr val="003300"/>
                </a:solidFill>
                <a:latin typeface="Comic Sans MS" pitchFamily="66" charset="0"/>
              </a:rPr>
              <a:t>мне захотелось…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24128" y="4221088"/>
            <a:ext cx="2808312" cy="2304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400" b="1" i="1" dirty="0" smtClean="0">
                <a:solidFill>
                  <a:srgbClr val="003300"/>
                </a:solidFill>
                <a:latin typeface="Comic Sans MS" pitchFamily="66" charset="0"/>
              </a:rPr>
              <a:t>я приобрел…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772400" cy="147002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БЛАГОДАРЮ ЗА УРОК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6"/>
          <p:cNvSpPr txBox="1">
            <a:spLocks noChangeArrowheads="1" noChangeShapeType="1" noTextEdit="1"/>
          </p:cNvSpPr>
          <p:nvPr/>
        </p:nvSpPr>
        <p:spPr bwMode="auto">
          <a:xfrm>
            <a:off x="2483768" y="332656"/>
            <a:ext cx="4032448" cy="864096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МНОЖЕСТВО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764704"/>
            <a:ext cx="3275856" cy="2952328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Множество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одно из основных понятий современной математики, используемое почти во всех её разделах.</a:t>
            </a:r>
          </a:p>
        </p:txBody>
      </p:sp>
      <p:sp>
        <p:nvSpPr>
          <p:cNvPr id="15" name="Овал 14"/>
          <p:cNvSpPr/>
          <p:nvPr/>
        </p:nvSpPr>
        <p:spPr>
          <a:xfrm>
            <a:off x="2771800" y="1628800"/>
            <a:ext cx="3384376" cy="3312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сожалению, основному понятию теории – понятию множества – нельзя дать строгого определения.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27576" y="3473624"/>
            <a:ext cx="3816424" cy="3384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сказать, что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множество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совокупность»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«собрание»,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коллекция», «семейство», «система», «класс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т. 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5536" y="3573016"/>
            <a:ext cx="3347864" cy="2952328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Понятие множества поясняется при помощи примеров: множество книг на полке, множество точек на прямой (точечное множество) и т. д. 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52120" y="476672"/>
            <a:ext cx="3491880" cy="30243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Множества принято обозначать прописными буквами латинского алфавита: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A, B, C… Z.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>
              <a:ln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11560" y="2780928"/>
            <a:ext cx="37444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99992" y="2636910"/>
            <a:ext cx="4320480" cy="1656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8037" y="2967335"/>
            <a:ext cx="31658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конечные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967335"/>
            <a:ext cx="4259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бесконечные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1" y="548680"/>
            <a:ext cx="863838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множеств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323528" y="1010345"/>
            <a:ext cx="1080120" cy="17705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7740352" y="1010345"/>
            <a:ext cx="1080120" cy="17705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6"/>
          <p:cNvSpPr txBox="1">
            <a:spLocks noChangeArrowheads="1" noChangeShapeType="1" noTextEdit="1"/>
          </p:cNvSpPr>
          <p:nvPr/>
        </p:nvSpPr>
        <p:spPr bwMode="auto">
          <a:xfrm>
            <a:off x="2123728" y="188640"/>
            <a:ext cx="6120680" cy="108012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3600" kern="10" dirty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ea typeface="+mn-ea"/>
                <a:cs typeface="Arial"/>
              </a:rPr>
              <a:t>ЭЛЕМЕНТЫ </a:t>
            </a:r>
            <a:r>
              <a:rPr lang="ru-RU" sz="3600" kern="1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ea typeface="+mn-ea"/>
                <a:cs typeface="Arial"/>
              </a:rPr>
              <a:t>МНОЖЕСТВА</a:t>
            </a:r>
            <a:endParaRPr lang="ru-RU" sz="3600" kern="10" dirty="0">
              <a:ln w="12700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1052736"/>
            <a:ext cx="3275856" cy="2952328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Объекты, из которых образовано множество, называются элементами.</a:t>
            </a:r>
          </a:p>
        </p:txBody>
      </p:sp>
      <p:sp>
        <p:nvSpPr>
          <p:cNvPr id="15" name="Овал 14"/>
          <p:cNvSpPr/>
          <p:nvPr/>
        </p:nvSpPr>
        <p:spPr>
          <a:xfrm>
            <a:off x="1691680" y="2528900"/>
            <a:ext cx="3384376" cy="30603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Элементы множества принято обозначать строчными буквами латинского алфавита: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a, b, c… z.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47864" y="3140968"/>
            <a:ext cx="3923928" cy="34563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Если элемент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</a:rPr>
              <a:t>х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принадлежит множеству  М, то записывают 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</a:rPr>
              <a:t>х</a:t>
            </a:r>
            <a:r>
              <a:rPr lang="ru-RU" sz="2000" dirty="0" smtClean="0">
                <a:solidFill>
                  <a:srgbClr val="000099"/>
                </a:solidFill>
                <a:latin typeface="Symbol" pitchFamily="18" charset="2"/>
              </a:rPr>
              <a:t> О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М, если не принадлежит –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</a:rPr>
              <a:t>x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Symbol" pitchFamily="18" charset="2"/>
              </a:rPr>
              <a:t>П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09828" y="1772816"/>
            <a:ext cx="3654660" cy="3312368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Если множество не содержит ни одного элемента, оно называется пустым и обозначается </a:t>
            </a:r>
            <a:endParaRPr lang="ru-RU" sz="2000" dirty="0">
              <a:solidFill>
                <a:srgbClr val="000099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или 0. </a:t>
            </a:r>
            <a:endParaRPr lang="ru-RU" sz="20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8100392" y="3717032"/>
            <a:ext cx="360040" cy="34203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8100392" y="3717032"/>
            <a:ext cx="360040" cy="3420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67544" y="1412776"/>
          <a:ext cx="831641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1979712" y="5013176"/>
            <a:ext cx="2656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А = </a:t>
            </a:r>
            <a:r>
              <a:rPr lang="en-US" b="1" dirty="0" smtClean="0">
                <a:cs typeface="Arial" charset="0"/>
              </a:rPr>
              <a:t>{1</a:t>
            </a:r>
            <a:r>
              <a:rPr lang="ru-RU" b="1" dirty="0" smtClean="0">
                <a:cs typeface="Arial" charset="0"/>
              </a:rPr>
              <a:t>, </a:t>
            </a:r>
            <a:r>
              <a:rPr lang="en-US" b="1" dirty="0" smtClean="0">
                <a:cs typeface="Arial" charset="0"/>
              </a:rPr>
              <a:t>2</a:t>
            </a:r>
            <a:r>
              <a:rPr lang="ru-RU" b="1" dirty="0" smtClean="0">
                <a:cs typeface="Arial" charset="0"/>
              </a:rPr>
              <a:t>, 3</a:t>
            </a:r>
            <a:r>
              <a:rPr lang="ru-RU" b="1" dirty="0">
                <a:cs typeface="Arial" charset="0"/>
              </a:rPr>
              <a:t>, 4, 5, </a:t>
            </a:r>
            <a:r>
              <a:rPr lang="ru-RU" b="1" dirty="0" smtClean="0">
                <a:cs typeface="Arial" charset="0"/>
              </a:rPr>
              <a:t>6, 7, 8, 9</a:t>
            </a:r>
            <a:r>
              <a:rPr lang="en-US" b="1" dirty="0" smtClean="0">
                <a:cs typeface="Arial" charset="0"/>
              </a:rPr>
              <a:t>}</a:t>
            </a:r>
            <a:endParaRPr lang="ru-RU" b="1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B = {</a:t>
            </a:r>
            <a:r>
              <a:rPr lang="ru-RU" b="1" dirty="0" smtClean="0">
                <a:cs typeface="Arial" charset="0"/>
              </a:rPr>
              <a:t>Маша, Даша, Саша</a:t>
            </a:r>
            <a:r>
              <a:rPr lang="en-US" b="1" dirty="0" smtClean="0">
                <a:cs typeface="Arial" charset="0"/>
              </a:rPr>
              <a:t>}</a:t>
            </a:r>
            <a:endParaRPr lang="ru-RU" b="1" dirty="0" smtClean="0">
              <a:cs typeface="Arial" charset="0"/>
            </a:endParaRPr>
          </a:p>
          <a:p>
            <a:r>
              <a:rPr lang="ru-RU" b="1" dirty="0" smtClean="0">
                <a:cs typeface="Arial" charset="0"/>
              </a:rPr>
              <a:t>М= 1,2,3,4,5</a:t>
            </a:r>
          </a:p>
          <a:p>
            <a:r>
              <a:rPr lang="ru-RU" b="1" dirty="0" smtClean="0">
                <a:cs typeface="Arial" charset="0"/>
              </a:rPr>
              <a:t>М=  х:х</a:t>
            </a:r>
            <a:r>
              <a:rPr lang="el-GR" b="1" dirty="0" smtClean="0">
                <a:cs typeface="Arial" charset="0"/>
              </a:rPr>
              <a:t>ϵ</a:t>
            </a:r>
            <a:r>
              <a:rPr lang="en-US" b="1" dirty="0" smtClean="0">
                <a:cs typeface="Arial" charset="0"/>
              </a:rPr>
              <a:t>N</a:t>
            </a:r>
            <a:r>
              <a:rPr lang="ru-RU" b="1" dirty="0" smtClean="0">
                <a:cs typeface="Arial" charset="0"/>
              </a:rPr>
              <a:t>, 1≤х≤5</a:t>
            </a:r>
            <a:endParaRPr lang="en-US" b="1" dirty="0">
              <a:cs typeface="Arial" charset="0"/>
            </a:endParaRP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4644009" y="4826675"/>
            <a:ext cx="2448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Множество </a:t>
            </a:r>
            <a:r>
              <a:rPr lang="ru-RU" b="1" dirty="0" smtClean="0">
                <a:solidFill>
                  <a:srgbClr val="FF0000"/>
                </a:solidFill>
              </a:rPr>
              <a:t>ЧЁТНЫХ</a:t>
            </a:r>
            <a:r>
              <a:rPr lang="ru-RU" b="1" dirty="0" smtClean="0"/>
              <a:t> </a:t>
            </a:r>
            <a:r>
              <a:rPr lang="ru-RU" b="1" dirty="0"/>
              <a:t>чисел: свойство, которым обладает каждый элемент данного множества, - </a:t>
            </a:r>
            <a:r>
              <a:rPr lang="ru-RU" b="1" dirty="0" smtClean="0">
                <a:solidFill>
                  <a:srgbClr val="FF0000"/>
                </a:solidFill>
              </a:rPr>
              <a:t>«ДЕЛИТСЯ НА 2»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WordArt 6"/>
          <p:cNvSpPr txBox="1">
            <a:spLocks noChangeArrowheads="1" noChangeShapeType="1" noTextEdit="1"/>
          </p:cNvSpPr>
          <p:nvPr/>
        </p:nvSpPr>
        <p:spPr bwMode="auto">
          <a:xfrm>
            <a:off x="1619672" y="332656"/>
            <a:ext cx="6120680" cy="108012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3600" kern="1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ea typeface="+mn-ea"/>
                <a:cs typeface="Arial"/>
              </a:rPr>
              <a:t>СПОСОБЫ ЗАДАНИЯ МНОЖЕСТВ</a:t>
            </a:r>
            <a:endParaRPr lang="ru-RU" sz="3600" kern="10" dirty="0">
              <a:ln w="12700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3" name="Двойные фигурные скобки 2"/>
          <p:cNvSpPr/>
          <p:nvPr/>
        </p:nvSpPr>
        <p:spPr>
          <a:xfrm>
            <a:off x="2409410" y="5661248"/>
            <a:ext cx="896200" cy="27525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ые фигурные скобки 3"/>
          <p:cNvSpPr/>
          <p:nvPr/>
        </p:nvSpPr>
        <p:spPr>
          <a:xfrm>
            <a:off x="2409410" y="5936507"/>
            <a:ext cx="1370502" cy="27699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81945" grpId="0"/>
      <p:bldP spid="8194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620688"/>
            <a:ext cx="6120680" cy="27363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множества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называются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равными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=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), если они состоят из одних и тех же элементов, то есть каждый элемент множества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является элементом множества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наоборот, каждый элемент множества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является элементом множества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645024"/>
            <a:ext cx="6120680" cy="27363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каждый элемент множества  А является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элементом множества В, то множество А называется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подмножеством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Обозначение: 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  «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Файл:Venn A subset B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1476375" cy="1476375"/>
          </a:xfrm>
          <a:prstGeom prst="rect">
            <a:avLst/>
          </a:prstGeom>
          <a:noFill/>
        </p:spPr>
      </p:pic>
      <p:pic>
        <p:nvPicPr>
          <p:cNvPr id="6" name="Picture 3" descr="C:\Users\Наталья\AppData\Local\Microsoft\Windows\Temporary Internet Files\Content.IE5\A23W1M81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80729"/>
            <a:ext cx="2120925" cy="234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5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Пример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6840538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{</a:t>
            </a:r>
            <a:r>
              <a:rPr lang="en-US" dirty="0" err="1"/>
              <a:t>x,y,z,t</a:t>
            </a:r>
            <a:r>
              <a:rPr lang="en-US" dirty="0"/>
              <a:t>}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dirty="0"/>
              <a:t>{</a:t>
            </a:r>
            <a:r>
              <a:rPr lang="en-US" dirty="0" err="1"/>
              <a:t>x,z,t</a:t>
            </a:r>
            <a:r>
              <a:rPr lang="en-US" dirty="0"/>
              <a:t>}  {</a:t>
            </a:r>
            <a:r>
              <a:rPr lang="en-US" dirty="0" err="1"/>
              <a:t>x,y,z</a:t>
            </a:r>
            <a:r>
              <a:rPr lang="en-US" dirty="0"/>
              <a:t>}  {</a:t>
            </a:r>
            <a:r>
              <a:rPr lang="en-US" dirty="0" err="1"/>
              <a:t>x,y,t</a:t>
            </a:r>
            <a:r>
              <a:rPr lang="en-US" dirty="0"/>
              <a:t> }  {</a:t>
            </a:r>
            <a:r>
              <a:rPr lang="en-US" dirty="0" err="1"/>
              <a:t>y,z,t</a:t>
            </a:r>
            <a:r>
              <a:rPr lang="en-US" dirty="0"/>
              <a:t>}</a:t>
            </a:r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x,y</a:t>
            </a:r>
            <a:r>
              <a:rPr lang="en-US" dirty="0" smtClean="0"/>
              <a:t>       </a:t>
            </a:r>
            <a:r>
              <a:rPr lang="en-US" dirty="0" err="1" smtClean="0"/>
              <a:t>x,z</a:t>
            </a:r>
            <a:r>
              <a:rPr lang="en-US" dirty="0" smtClean="0"/>
              <a:t>       </a:t>
            </a:r>
            <a:r>
              <a:rPr lang="en-US" dirty="0" err="1" smtClean="0"/>
              <a:t>x,t</a:t>
            </a:r>
            <a:r>
              <a:rPr lang="en-US" dirty="0" smtClean="0"/>
              <a:t>       </a:t>
            </a:r>
            <a:r>
              <a:rPr lang="en-US" dirty="0" err="1" smtClean="0"/>
              <a:t>y,z</a:t>
            </a:r>
            <a:r>
              <a:rPr lang="en-US" dirty="0" smtClean="0"/>
              <a:t>         </a:t>
            </a:r>
            <a:r>
              <a:rPr lang="en-US" dirty="0" err="1" smtClean="0"/>
              <a:t>y,t</a:t>
            </a:r>
            <a:r>
              <a:rPr lang="en-US" dirty="0" smtClean="0"/>
              <a:t>          </a:t>
            </a:r>
            <a:r>
              <a:rPr lang="en-US" dirty="0" err="1" smtClean="0"/>
              <a:t>z,t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x                 y                    z               t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11413" y="2708275"/>
            <a:ext cx="12969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3924300" y="2781300"/>
            <a:ext cx="2159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4500563" y="2781300"/>
            <a:ext cx="5762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5076825" y="2636838"/>
            <a:ext cx="1296988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894</Words>
  <Application>Microsoft Office PowerPoint</Application>
  <PresentationFormat>Экран (4:3)</PresentationFormat>
  <Paragraphs>165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Задачи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</vt:lpstr>
      <vt:lpstr>Презентация PowerPoint</vt:lpstr>
      <vt:lpstr>Презентация PowerPoint</vt:lpstr>
      <vt:lpstr>Разность множеств</vt:lpstr>
      <vt:lpstr>ЗАДАНИЕ НА ДОМ</vt:lpstr>
      <vt:lpstr>Презентация PowerPoint</vt:lpstr>
      <vt:lpstr>Презентация PowerPoint</vt:lpstr>
      <vt:lpstr>Приведите примеры множества, элементами которого являются:</vt:lpstr>
      <vt:lpstr>Перечислите элементы множеств:</vt:lpstr>
      <vt:lpstr>Среди перечисленных ниже множеств укажите конечные и бесконечные множества:</vt:lpstr>
      <vt:lpstr>Презентация PowerPoint</vt:lpstr>
      <vt:lpstr>БЛИЦ-ОПРОС</vt:lpstr>
      <vt:lpstr>БЛИЦ-ОПРОС</vt:lpstr>
      <vt:lpstr>БЛИЦ-ОПРОС</vt:lpstr>
      <vt:lpstr>БЛИЦ-ОПРОС</vt:lpstr>
      <vt:lpstr>БЛИЦ-ОПРОС</vt:lpstr>
      <vt:lpstr>БЛИЦ-ОПРОС</vt:lpstr>
      <vt:lpstr>БЛИЦ-ОПРОС</vt:lpstr>
      <vt:lpstr>БЛИЦ-ОПРОС</vt:lpstr>
      <vt:lpstr>БЛИЦ-ОПРОС</vt:lpstr>
      <vt:lpstr>БЛИЦ-ОПРОС</vt:lpstr>
      <vt:lpstr>Презентация PowerPoint</vt:lpstr>
      <vt:lpstr>БЛАГОДАРЮ ЗА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 и операции над ними</dc:title>
  <dc:creator>Наталья</dc:creator>
  <cp:lastModifiedBy>Саша</cp:lastModifiedBy>
  <cp:revision>123</cp:revision>
  <dcterms:created xsi:type="dcterms:W3CDTF">2011-10-02T09:26:37Z</dcterms:created>
  <dcterms:modified xsi:type="dcterms:W3CDTF">2016-06-19T18:35:05Z</dcterms:modified>
</cp:coreProperties>
</file>