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68" r:id="rId3"/>
    <p:sldId id="269" r:id="rId4"/>
    <p:sldId id="272" r:id="rId5"/>
    <p:sldId id="273" r:id="rId6"/>
    <p:sldId id="274" r:id="rId7"/>
    <p:sldId id="275" r:id="rId8"/>
    <p:sldId id="276" r:id="rId9"/>
    <p:sldId id="279" r:id="rId10"/>
    <p:sldId id="257" r:id="rId11"/>
    <p:sldId id="282" r:id="rId12"/>
    <p:sldId id="283" r:id="rId13"/>
    <p:sldId id="256" r:id="rId14"/>
    <p:sldId id="258" r:id="rId15"/>
    <p:sldId id="262" r:id="rId16"/>
    <p:sldId id="259" r:id="rId17"/>
    <p:sldId id="261" r:id="rId18"/>
    <p:sldId id="263" r:id="rId19"/>
    <p:sldId id="264" r:id="rId20"/>
    <p:sldId id="267" r:id="rId21"/>
    <p:sldId id="260" r:id="rId22"/>
    <p:sldId id="266" r:id="rId23"/>
    <p:sldId id="265" r:id="rId24"/>
    <p:sldId id="271" r:id="rId25"/>
    <p:sldId id="270" r:id="rId26"/>
    <p:sldId id="277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B352-02D3-4625-A66E-FF8372180F0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EDD1-1ED8-4497-8EB4-B3B85F14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Чередование творческих поручений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  4«В» класса МОУ СОШ №46</a:t>
            </a:r>
          </a:p>
          <a:p>
            <a:r>
              <a:rPr lang="ru-RU" dirty="0" smtClean="0"/>
              <a:t>Парфентьева Т.Ю.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5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338"/>
            <a:ext cx="8585200" cy="4829175"/>
          </a:xfrm>
        </p:spPr>
      </p:pic>
    </p:spTree>
    <p:extLst>
      <p:ext uri="{BB962C8B-B14F-4D97-AF65-F5344CB8AC3E}">
        <p14:creationId xmlns:p14="http://schemas.microsoft.com/office/powerpoint/2010/main" val="19597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29982" y="2320893"/>
          <a:ext cx="6884035" cy="3084576"/>
        </p:xfrm>
        <a:graphic>
          <a:graphicData uri="http://schemas.openxmlformats.org/drawingml/2006/table">
            <a:tbl>
              <a:tblPr firstRow="1" firstCol="1" bandRow="1"/>
              <a:tblGrid>
                <a:gridCol w="1327150"/>
                <a:gridCol w="1350010"/>
                <a:gridCol w="1445895"/>
                <a:gridCol w="1544955"/>
                <a:gridCol w="12160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1.Белов Данила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1.Калачкова Лиза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1.Ларионов Коля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1.Ненад Артем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1.Сиротина Олеся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2.Дымура Даниил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2.Кузьмин Глеб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2.Лопатина Алина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2.Пискунова Катя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2.Смирнова Полина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3.Докейчук Кирилл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3.Корниленко            Илона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3.Назин Глеб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3.Порунова Кира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3.Федорова Ксюша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4.Григорьев Гриша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4.Кудряшов Гордей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4.Музыкантов Александр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4.Рюмин Андрей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4.Ясюковия Андрей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5.Никитин Кирилл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5.Сакирина Софья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213307"/>
            <a:ext cx="79928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поручения учащихся 4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2015-2016уч.год.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6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18510"/>
              </p:ext>
            </p:extLst>
          </p:nvPr>
        </p:nvGraphicFramePr>
        <p:xfrm>
          <a:off x="971600" y="2190395"/>
          <a:ext cx="7019875" cy="2045107"/>
        </p:xfrm>
        <a:graphic>
          <a:graphicData uri="http://schemas.openxmlformats.org/drawingml/2006/table">
            <a:tbl>
              <a:tblPr firstRow="1" firstCol="1" bandRow="1"/>
              <a:tblGrid>
                <a:gridCol w="1294903"/>
                <a:gridCol w="1105723"/>
                <a:gridCol w="1017005"/>
                <a:gridCol w="1105723"/>
                <a:gridCol w="1202270"/>
                <a:gridCol w="1294251"/>
              </a:tblGrid>
              <a:tr h="36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Поручения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Айболиты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Знайки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Друзья книг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Цветоводы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Затейники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42327"/>
              </p:ext>
            </p:extLst>
          </p:nvPr>
        </p:nvGraphicFramePr>
        <p:xfrm>
          <a:off x="971600" y="4653135"/>
          <a:ext cx="4680520" cy="1968096"/>
        </p:xfrm>
        <a:graphic>
          <a:graphicData uri="http://schemas.openxmlformats.org/drawingml/2006/table">
            <a:tbl>
              <a:tblPr firstRow="1" firstCol="1" bandRow="1"/>
              <a:tblGrid>
                <a:gridCol w="1014865"/>
                <a:gridCol w="902102"/>
                <a:gridCol w="789339"/>
                <a:gridCol w="902102"/>
                <a:gridCol w="1072112"/>
              </a:tblGrid>
              <a:tr h="313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Поручения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Айболиты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Знайки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Друзья книг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Цветоводы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Затейники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2909"/>
              </p:ext>
            </p:extLst>
          </p:nvPr>
        </p:nvGraphicFramePr>
        <p:xfrm>
          <a:off x="971602" y="1056476"/>
          <a:ext cx="6984775" cy="802763"/>
        </p:xfrm>
        <a:graphic>
          <a:graphicData uri="http://schemas.openxmlformats.org/drawingml/2006/table">
            <a:tbl>
              <a:tblPr firstRow="1" firstCol="1" bandRow="1"/>
              <a:tblGrid>
                <a:gridCol w="2118755"/>
                <a:gridCol w="2118755"/>
                <a:gridCol w="2747265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Отлично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хорошо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плохо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зеленый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275" y="332656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Чередование творческих поручений по группам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Оценивание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8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Работа цветоводов:</a:t>
            </a:r>
          </a:p>
          <a:p>
            <a:pPr marL="0" indent="0">
              <a:buNone/>
            </a:pPr>
            <a:endParaRPr lang="ru-RU" sz="4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Полив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Рыхление земли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Сбор опавших листьев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Охрана растений в рекреации начальной школы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332136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Забота о растениях не только в классе.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850" y="273050"/>
            <a:ext cx="3288149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Текст 2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№ 22\Pictures\школа 3Вкласс 2015г\20150430_15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28083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Повседневная забота о цветах.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556792"/>
            <a:ext cx="7643813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9652" y="1844824"/>
            <a:ext cx="806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Айболиты.</a:t>
            </a:r>
            <a:br>
              <a:rPr lang="ru-RU" sz="3600" dirty="0" smtClean="0"/>
            </a:br>
            <a:r>
              <a:rPr lang="ru-RU" sz="3600" dirty="0" smtClean="0"/>
              <a:t>Обсуждение в группе.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16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9"/>
          <a:stretch/>
        </p:blipFill>
        <p:spPr bwMode="auto">
          <a:xfrm rot="5400000">
            <a:off x="-130437" y="2268347"/>
            <a:ext cx="4488159" cy="320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Интеллектуальный кроссворд от затейников.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 изучения темы «Природные зоны» затейники предложили классу отгадать кроссворд.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Шашечный турнир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7469" y="2569836"/>
            <a:ext cx="4960240" cy="27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6988" y="2569839"/>
            <a:ext cx="4960237" cy="27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Затейники приготовили интересные ребусы.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624" y="2576984"/>
            <a:ext cx="499268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12574" b="27731"/>
          <a:stretch/>
        </p:blipFill>
        <p:spPr bwMode="auto">
          <a:xfrm rot="10800000">
            <a:off x="4283968" y="3284984"/>
            <a:ext cx="4665810" cy="311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2068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Методика </a:t>
            </a:r>
            <a:r>
              <a:rPr lang="ru-RU" sz="2800" dirty="0"/>
              <a:t>"Система Чередования </a:t>
            </a:r>
            <a:r>
              <a:rPr lang="ru-RU" sz="2800" dirty="0" smtClean="0"/>
              <a:t>Творческих </a:t>
            </a:r>
            <a:r>
              <a:rPr lang="ru-RU" sz="2800" dirty="0"/>
              <a:t>Поручений" была разработана Игорем Ивановым в 60-е годы нашего столетия, с тех пор она получила достаточно широкое распространение в нашей стране. Система ЧТП преследует цель всестороннего развития ребенка. Методика позволяет познакомиться с широким диапазоном направлений деятельности и дает возможность ребенку попробовать себя в них.</a:t>
            </a:r>
          </a:p>
        </p:txBody>
      </p:sp>
    </p:spTree>
    <p:extLst>
      <p:ext uri="{BB962C8B-B14F-4D97-AF65-F5344CB8AC3E}">
        <p14:creationId xmlns:p14="http://schemas.microsoft.com/office/powerpoint/2010/main" val="441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Знайки</a:t>
            </a:r>
            <a:r>
              <a:rPr lang="ru-RU" sz="3100" dirty="0" smtClean="0"/>
              <a:t>. </a:t>
            </a:r>
            <a:br>
              <a:rPr lang="ru-RU" sz="3100" dirty="0" smtClean="0"/>
            </a:br>
            <a:r>
              <a:rPr lang="ru-RU" sz="3100" dirty="0" smtClean="0"/>
              <a:t>Проверка  дневников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92087"/>
          </a:xfrm>
        </p:spPr>
        <p:txBody>
          <a:bodyPr/>
          <a:lstStyle/>
          <a:p>
            <a:r>
              <a:rPr lang="ru-RU" dirty="0" smtClean="0"/>
              <a:t>Расписание на неделю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208" y="3064256"/>
            <a:ext cx="43110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68761"/>
            <a:ext cx="4114800" cy="720080"/>
          </a:xfrm>
        </p:spPr>
        <p:txBody>
          <a:bodyPr/>
          <a:lstStyle/>
          <a:p>
            <a:r>
              <a:rPr lang="ru-RU" dirty="0" smtClean="0"/>
              <a:t>Запись домашних заданий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586" y="3153326"/>
            <a:ext cx="4335823" cy="2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556792"/>
            <a:ext cx="8215648" cy="462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Друзья книг .</a:t>
            </a:r>
            <a:br>
              <a:rPr lang="ru-RU" sz="2800" dirty="0" smtClean="0"/>
            </a:br>
            <a:r>
              <a:rPr lang="ru-RU" sz="2800" dirty="0" smtClean="0"/>
              <a:t>Проверка сохранности учебников.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7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Айболиты выбирают красоту. </a:t>
            </a:r>
            <a:br>
              <a:rPr lang="ru-RU" sz="4000" dirty="0" smtClean="0"/>
            </a:br>
            <a:r>
              <a:rPr lang="ru-RU" sz="4000" dirty="0" smtClean="0"/>
              <a:t>Конкурс  «Русая коса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144661" y="2814836"/>
            <a:ext cx="4438650" cy="249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4314732" y="2820695"/>
            <a:ext cx="4465439" cy="25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-387350"/>
            <a:ext cx="8229600" cy="18002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Финишная" рефлексия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7332" y="119675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just"/>
            <a:r>
              <a:rPr lang="ru-RU" sz="2800" dirty="0" smtClean="0"/>
              <a:t>Коллективный </a:t>
            </a:r>
            <a:r>
              <a:rPr lang="ru-RU" sz="2800" dirty="0"/>
              <a:t>анализ свершенного – тоже имеет свое методическое обеспечение. </a:t>
            </a:r>
            <a:endParaRPr lang="ru-RU" sz="2800" dirty="0" smtClean="0"/>
          </a:p>
          <a:p>
            <a:pPr algn="just"/>
            <a:r>
              <a:rPr lang="ru-RU" sz="2800" dirty="0" smtClean="0"/>
              <a:t>По </a:t>
            </a:r>
            <a:r>
              <a:rPr lang="ru-RU" sz="2800" dirty="0"/>
              <a:t>И.П.Иванову на общем сборе обсуждаются три основных вопроса:</a:t>
            </a:r>
          </a:p>
          <a:p>
            <a:endParaRPr lang="ru-RU" sz="2800" dirty="0"/>
          </a:p>
          <a:p>
            <a:r>
              <a:rPr lang="ru-RU" sz="2800" dirty="0"/>
              <a:t>1. Что было хорошего, что удалось и почему?</a:t>
            </a:r>
          </a:p>
          <a:p>
            <a:endParaRPr lang="ru-RU" sz="2800" dirty="0"/>
          </a:p>
          <a:p>
            <a:r>
              <a:rPr lang="ru-RU" sz="2800" dirty="0"/>
              <a:t>2. Что не получилось и почему?</a:t>
            </a:r>
          </a:p>
          <a:p>
            <a:endParaRPr lang="ru-RU" sz="2800" dirty="0"/>
          </a:p>
          <a:p>
            <a:r>
              <a:rPr lang="ru-RU" sz="2800" dirty="0"/>
              <a:t>3. Что предлагаем на будущее?</a:t>
            </a:r>
          </a:p>
        </p:txBody>
      </p:sp>
    </p:spTree>
    <p:extLst>
      <p:ext uri="{BB962C8B-B14F-4D97-AF65-F5344CB8AC3E}">
        <p14:creationId xmlns:p14="http://schemas.microsoft.com/office/powerpoint/2010/main" val="4696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Методика рефлексии по Иванову помогает снимать психологическое напряжение, разряжать и предотвращать конфликты. Этот положительный эффект достигается, когда начинают не с "негатива", а с хорошего: </a:t>
            </a:r>
            <a:r>
              <a:rPr lang="ru-RU" sz="2400" b="1" dirty="0"/>
              <a:t>что понравилось, удалось, обрадовало, кто особенно отличился, кому спасибо скажем.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Когда коллектив не только оценивает прошлое, но и намечает программу своих дальнейших действий, когда "финишная" рефлексия становится "стартовой", у людей появляется перспектива, оптимизм, желание действовать.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29633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Результатом применения методики </a:t>
            </a:r>
            <a:r>
              <a:rPr lang="ru-RU" sz="2400" b="1" dirty="0" smtClean="0"/>
              <a:t>ЧТП, считаю: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/>
              <a:t>1. Включение каждого воспитанника  в совместные дела на радость и пользу.</a:t>
            </a:r>
          </a:p>
          <a:p>
            <a:pPr algn="just"/>
            <a:r>
              <a:rPr lang="ru-RU" sz="2400" dirty="0"/>
              <a:t>2. Творческое сотрудничество </a:t>
            </a:r>
            <a:r>
              <a:rPr lang="ru-RU" sz="2400" dirty="0" smtClean="0"/>
              <a:t>учителя </a:t>
            </a:r>
            <a:r>
              <a:rPr lang="ru-RU" sz="2400" dirty="0"/>
              <a:t>и учащихся.</a:t>
            </a:r>
          </a:p>
          <a:p>
            <a:pPr algn="just"/>
            <a:r>
              <a:rPr lang="ru-RU" sz="2400" dirty="0"/>
              <a:t>3. Проявление интереса детей  в реализации своих способностей.</a:t>
            </a:r>
          </a:p>
          <a:p>
            <a:pPr algn="just"/>
            <a:r>
              <a:rPr lang="ru-RU" sz="2400" dirty="0"/>
              <a:t>4. Потребность в коммуникации.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ЧТП, </a:t>
            </a:r>
            <a:r>
              <a:rPr lang="ru-RU" sz="2400" dirty="0"/>
              <a:t>обогащая коллектив и личность социально ценным опытом, позволяет каждому проявить и совершенствовать лучшие человеческие задатки и способности, потребности и отношения.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ЧТП </a:t>
            </a:r>
            <a:r>
              <a:rPr lang="ru-RU" sz="2800" dirty="0"/>
              <a:t>даёт возможность: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000" dirty="0"/>
              <a:t>строить жизнь класса как постоянную одновременную заботу о нём и друг о друге во всех </a:t>
            </a:r>
            <a:r>
              <a:rPr lang="ru-RU" sz="2000" dirty="0" smtClean="0"/>
              <a:t>группах</a:t>
            </a:r>
            <a:r>
              <a:rPr lang="ru-RU" sz="2000" dirty="0"/>
              <a:t>. Не конкуренция, не соперничество, а взаимная забота, взаимное обогащение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сплачивать </a:t>
            </a:r>
            <a:r>
              <a:rPr lang="ru-RU" sz="2000" dirty="0"/>
              <a:t>каждую г</a:t>
            </a:r>
            <a:r>
              <a:rPr lang="ru-RU" sz="2000" dirty="0" smtClean="0"/>
              <a:t>руппу </a:t>
            </a:r>
            <a:r>
              <a:rPr lang="ru-RU" sz="2000" dirty="0"/>
              <a:t>в практических делах, в совместном решении жизненно важных задач. Успешное выполнение традиционных дел-поручений невозможно без участия каждого, без взаимной поддержки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сделать каждого члена класса участником разнообразных творческих дел. Каждое из таких поручений, выполняясь в течение 1месяца, обогащает каждого участника определённым практическим, организаторским, нравственным опытом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научить каждого вникать в опыт других, использовать всё хорошее, новое, </a:t>
            </a:r>
            <a:r>
              <a:rPr lang="ru-RU" sz="2000" dirty="0" smtClean="0"/>
              <a:t>лучшее; сблизить </a:t>
            </a:r>
            <a:r>
              <a:rPr lang="ru-RU" sz="2000" dirty="0"/>
              <a:t>с ребятами  - учителей, друзей,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3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2290" name="Picture 2" descr="C:\Users\кабинет № 22\Pictures\Дача 2015 лето Розы\20150723_101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23528" y="2420938"/>
            <a:ext cx="8424936" cy="3705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Разнонаправленность </a:t>
            </a:r>
            <a:r>
              <a:rPr lang="ru-RU" sz="2800" dirty="0"/>
              <a:t>поручений - одна из изюминок этой методики. Широкий спектр направлений деятельности не только позволяет развивать широкий кругозор, но дает возможность проявить себя в видах деятельности, не интересовавших ребенка ранее, то есть открыть в себе новые таланты и интересы.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 flipV="1">
            <a:off x="2632075" y="5514975"/>
            <a:ext cx="6511925" cy="3619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99337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Система ЧТП - одна из </a:t>
            </a:r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наиболее эффективных </a:t>
            </a: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методик по формированию самоорганизации и самоуправления коллективов ребят.</a:t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3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3200" b="1" dirty="0" smtClean="0"/>
              <a:t>Пять </a:t>
            </a:r>
            <a:r>
              <a:rPr lang="ru-RU" sz="3200" b="1" dirty="0"/>
              <a:t>условий педагогического успех</a:t>
            </a:r>
            <a:r>
              <a:rPr lang="ru-RU" sz="3200" dirty="0"/>
              <a:t>а</a:t>
            </a:r>
          </a:p>
          <a:p>
            <a:endParaRPr lang="ru-RU" sz="2800" dirty="0" smtClean="0"/>
          </a:p>
          <a:p>
            <a:endParaRPr lang="ru-RU" sz="2800" dirty="0"/>
          </a:p>
          <a:p>
            <a:pPr algn="just"/>
            <a:r>
              <a:rPr lang="ru-RU" sz="2800" dirty="0" smtClean="0"/>
              <a:t>Какие </a:t>
            </a:r>
            <a:r>
              <a:rPr lang="ru-RU" sz="2800" dirty="0"/>
              <a:t>же условия необходимо выполнять для успешного решения педагогических задач?</a:t>
            </a:r>
          </a:p>
        </p:txBody>
      </p:sp>
    </p:spTree>
    <p:extLst>
      <p:ext uri="{BB962C8B-B14F-4D97-AF65-F5344CB8AC3E}">
        <p14:creationId xmlns:p14="http://schemas.microsoft.com/office/powerpoint/2010/main" val="3990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7346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 е р в о е у с л о в и е- общая забота.</a:t>
            </a:r>
          </a:p>
          <a:p>
            <a:pPr algn="ctr"/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научиться </a:t>
            </a:r>
            <a:r>
              <a:rPr lang="ru-RU" sz="2400" dirty="0"/>
              <a:t>включать каждого </a:t>
            </a:r>
            <a:r>
              <a:rPr lang="ru-RU" sz="2400" dirty="0" smtClean="0"/>
              <a:t>в </a:t>
            </a:r>
            <a:r>
              <a:rPr lang="ru-RU" sz="2400" dirty="0"/>
              <a:t>совместные действия на радость и пользу;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поиск дел, нужных людям;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выбор и открытие лучших средств решения жизненно важных задач</a:t>
            </a:r>
            <a:r>
              <a:rPr lang="ru-RU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в опыт творения добра и преодоления того, что мешает добру и красоте утвердиться в нашей жизни;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оценку сделанного и извлечение уроков на будущее.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 Воспитывать- </a:t>
            </a:r>
            <a:r>
              <a:rPr lang="ru-RU" sz="2000" dirty="0"/>
              <a:t>значит действовать заодно с воспитанниками как сотрудниками по общей творческой заботе. У</a:t>
            </a:r>
            <a:r>
              <a:rPr lang="ru-RU" sz="2000" dirty="0" smtClean="0"/>
              <a:t> </a:t>
            </a:r>
            <a:r>
              <a:rPr lang="ru-RU" sz="2000" dirty="0"/>
              <a:t>ребят рождается и крепнет гражданское отношение к окружающей жизни- людям, труду, природе, культуре - как источнику общей радости и пользы, ответственное отношение к самим себе как юным гражданам.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3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3529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т о р о е у с л о в и е - единство уважения и товарищеской требовательности</a:t>
            </a:r>
            <a:r>
              <a:rPr lang="ru-RU" sz="2800" b="1" dirty="0" smtClean="0"/>
              <a:t>.</a:t>
            </a:r>
          </a:p>
          <a:p>
            <a:pPr algn="ctr"/>
            <a:endParaRPr lang="ru-RU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Исходным является товарищеское уважение: вера в творческие силы, возможности человека как все более умелого и увлеченного участника - в настоящем и будущем - общей гражданской заботы; понимание сильных и слабых сторон человека, стремление раскрывать, развивать лучшие стороны и преодолевать недостатки, слабости.</a:t>
            </a: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Из </a:t>
            </a:r>
            <a:r>
              <a:rPr lang="ru-RU" sz="2000" dirty="0"/>
              <a:t>товарищеского уважения вытекает и товарищеская требовательность: действовать на общую радость и пользу, улучшать окружающую жизнь и одновременно совершенствовать себя как товарища других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1527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 р е т ь е у с л о в и е - единство мыслей и действий, воли и чувств</a:t>
            </a:r>
            <a:r>
              <a:rPr lang="ru-RU" sz="2800" b="1" dirty="0" smtClean="0"/>
              <a:t>.</a:t>
            </a:r>
          </a:p>
          <a:p>
            <a:pPr algn="ctr"/>
            <a:endParaRPr lang="ru-RU" sz="2800" b="1" dirty="0"/>
          </a:p>
          <a:p>
            <a:endParaRPr lang="ru-RU" dirty="0"/>
          </a:p>
          <a:p>
            <a:pPr algn="ctr"/>
            <a:r>
              <a:rPr lang="ru-RU" sz="2400" dirty="0"/>
              <a:t>Надо научиться воздействовать так, </a:t>
            </a:r>
            <a:r>
              <a:rPr lang="ru-RU" sz="2400" dirty="0" smtClean="0"/>
              <a:t>чтобы</a:t>
            </a:r>
          </a:p>
          <a:p>
            <a:pPr algn="ctr"/>
            <a:endParaRPr lang="ru-RU" sz="2400" dirty="0" smtClean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400" dirty="0"/>
              <a:t>развивать в единстве все три стороны личности растущего человека: </a:t>
            </a:r>
            <a:r>
              <a:rPr lang="ru-RU" sz="2400" dirty="0" smtClean="0"/>
              <a:t>познавательно- </a:t>
            </a:r>
            <a:r>
              <a:rPr lang="ru-RU" sz="2400" dirty="0"/>
              <a:t>мировоззренческую</a:t>
            </a:r>
            <a:r>
              <a:rPr lang="ru-RU" sz="2400" dirty="0" smtClean="0"/>
              <a:t>, эмоционально-волевую, действенную;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формировать </a:t>
            </a:r>
            <a:r>
              <a:rPr lang="ru-RU" sz="2400" dirty="0"/>
              <a:t>научные знания, взгляды, убеждения, идеалы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возбуждать и укреплять высокие чувства, стремления, интересы, потребности;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развивать </a:t>
            </a:r>
            <a:r>
              <a:rPr lang="ru-RU" sz="2400" dirty="0"/>
              <a:t>необходимые каждому гражданину нашего общества умения, привычки и черты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42788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 е т в е р т о </a:t>
            </a:r>
            <a:r>
              <a:rPr lang="ru-RU" sz="2800" b="1" dirty="0" smtClean="0"/>
              <a:t>е   </a:t>
            </a:r>
            <a:r>
              <a:rPr lang="ru-RU" sz="2800" b="1" dirty="0"/>
              <a:t>у с л о в и е - единый коллектив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endParaRPr lang="ru-RU" dirty="0"/>
          </a:p>
          <a:p>
            <a:r>
              <a:rPr lang="ru-RU" sz="2800" b="1" dirty="0"/>
              <a:t>П я т о е у с л о в и е - творчество, а не шаблон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400" dirty="0"/>
              <a:t>Дети не чувствуют себя  объектами воспитания, когда они участвуют в творческом решении общих с воспитателями (другими взрослыми, своими родными) жизненно важных практических задач. Воспитательное воздействие опосредовано и скрыто. Они - младшие товарищи взрослых по общей творческой гражданской заботе. Чрезвычайную важность незаметного, скрытого воздействия подчеркивали </a:t>
            </a:r>
            <a:r>
              <a:rPr lang="ru-RU" sz="2400" dirty="0" err="1"/>
              <a:t>А.С.Макаренко</a:t>
            </a:r>
            <a:r>
              <a:rPr lang="ru-RU" sz="2400" dirty="0"/>
              <a:t>, </a:t>
            </a:r>
            <a:r>
              <a:rPr lang="ru-RU" sz="2400" dirty="0" err="1"/>
              <a:t>В.Н.Терский</a:t>
            </a:r>
            <a:r>
              <a:rPr lang="ru-RU" sz="2400" dirty="0"/>
              <a:t>, </a:t>
            </a:r>
            <a:r>
              <a:rPr lang="ru-RU" sz="2400" dirty="0" err="1"/>
              <a:t>В.А.Сухомлинский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2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70664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</a:p>
          <a:p>
            <a:r>
              <a:rPr lang="ru-RU" sz="2800" dirty="0" smtClean="0"/>
              <a:t>Чередование </a:t>
            </a:r>
            <a:r>
              <a:rPr lang="ru-RU" sz="2800" dirty="0"/>
              <a:t>Традиционных Творческих Поручений — это самая действенная забота о своём коллективе, когда всю работу по самообслуживанию в классе ребята берут на себя. Класс сам выбирает, какие поручения в этом году нужны </a:t>
            </a:r>
            <a:r>
              <a:rPr lang="ru-RU" sz="2800" dirty="0" smtClean="0"/>
              <a:t>(«</a:t>
            </a:r>
            <a:r>
              <a:rPr lang="ru-RU" sz="2800" dirty="0" err="1" smtClean="0"/>
              <a:t>знайки</a:t>
            </a:r>
            <a:r>
              <a:rPr lang="ru-RU" sz="2800" dirty="0" smtClean="0"/>
              <a:t>», «цветоводы</a:t>
            </a:r>
            <a:r>
              <a:rPr lang="ru-RU" sz="2800" dirty="0"/>
              <a:t>», </a:t>
            </a:r>
            <a:r>
              <a:rPr lang="ru-RU" sz="2800" dirty="0" smtClean="0"/>
              <a:t>«</a:t>
            </a:r>
            <a:r>
              <a:rPr lang="ru-RU" sz="2800" dirty="0" err="1" smtClean="0"/>
              <a:t>айболиты</a:t>
            </a:r>
            <a:r>
              <a:rPr lang="ru-RU" sz="2800" dirty="0" smtClean="0"/>
              <a:t>», «друзья книг», «затейники», </a:t>
            </a:r>
            <a:r>
              <a:rPr lang="ru-RU" sz="2800" dirty="0"/>
              <a:t>«дежурные</a:t>
            </a:r>
            <a:r>
              <a:rPr lang="ru-RU" sz="2800" dirty="0" smtClean="0"/>
              <a:t>») </a:t>
            </a:r>
            <a:r>
              <a:rPr lang="ru-RU" sz="2800" dirty="0"/>
              <a:t>— по числу </a:t>
            </a:r>
            <a:r>
              <a:rPr lang="ru-RU" sz="2800" dirty="0" err="1" smtClean="0"/>
              <a:t>микрогрупп</a:t>
            </a:r>
            <a:r>
              <a:rPr lang="ru-RU" sz="2800" dirty="0" smtClean="0"/>
              <a:t>; </a:t>
            </a:r>
            <a:r>
              <a:rPr lang="ru-RU" sz="2800" dirty="0"/>
              <a:t>сами определяют, какие действия входят в данное поручение </a:t>
            </a:r>
            <a:r>
              <a:rPr lang="ru-RU" sz="2800" dirty="0" smtClean="0"/>
              <a:t>(«</a:t>
            </a:r>
            <a:r>
              <a:rPr lang="ru-RU" sz="2800" dirty="0"/>
              <a:t>цветоводы» — ухаживать за растениями, отмечать </a:t>
            </a:r>
            <a:r>
              <a:rPr lang="ru-RU" sz="2800" dirty="0" smtClean="0"/>
              <a:t>погоду и т.д.)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80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1182</Words>
  <Application>Microsoft Office PowerPoint</Application>
  <PresentationFormat>Экран (4:3)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Чередование творческих поручений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Цветоводы</vt:lpstr>
      <vt:lpstr>Презентация PowerPoint</vt:lpstr>
      <vt:lpstr>Презентация PowerPoint</vt:lpstr>
      <vt:lpstr>Презентация PowerPoint</vt:lpstr>
      <vt:lpstr>Забота о растениях не только в классе.</vt:lpstr>
      <vt:lpstr>Повседневная забота о цветах.</vt:lpstr>
      <vt:lpstr>Айболиты. Обсуждение в группе.</vt:lpstr>
      <vt:lpstr>Интеллектуальный кроссворд от затейников.</vt:lpstr>
      <vt:lpstr>Шашечный турнир</vt:lpstr>
      <vt:lpstr>Затейники приготовили интересные ребусы.</vt:lpstr>
      <vt:lpstr>Знайки.  Проверка  дневников.</vt:lpstr>
      <vt:lpstr>Друзья книг . Проверка сохранности учебников.</vt:lpstr>
      <vt:lpstr>Айболиты выбирают красоту.  Конкурс  «Русая коса»</vt:lpstr>
      <vt:lpstr>   "Финишная" рефлексия  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Цветоводы</dc:title>
  <dc:creator>кабинет № 22</dc:creator>
  <cp:lastModifiedBy>42</cp:lastModifiedBy>
  <cp:revision>19</cp:revision>
  <dcterms:created xsi:type="dcterms:W3CDTF">2016-02-15T19:20:30Z</dcterms:created>
  <dcterms:modified xsi:type="dcterms:W3CDTF">2016-02-17T07:40:26Z</dcterms:modified>
</cp:coreProperties>
</file>