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3" r:id="rId9"/>
    <p:sldId id="269" r:id="rId10"/>
    <p:sldId id="270" r:id="rId11"/>
    <p:sldId id="266" r:id="rId12"/>
    <p:sldId id="267" r:id="rId13"/>
    <p:sldId id="268" r:id="rId14"/>
    <p:sldId id="25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94660"/>
  </p:normalViewPr>
  <p:slideViewPr>
    <p:cSldViewPr>
      <p:cViewPr varScale="1">
        <p:scale>
          <a:sx n="82" d="100"/>
          <a:sy n="82"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966CC4-E717-4F1E-9E78-8716AE710AA3}" type="datetimeFigureOut">
              <a:rPr lang="ru-RU" smtClean="0"/>
              <a:pPr/>
              <a:t>16.12.2015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976402-64D3-4CEB-B831-2D7805EBDBE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66CC4-E717-4F1E-9E78-8716AE710AA3}" type="datetimeFigureOut">
              <a:rPr lang="ru-RU" smtClean="0"/>
              <a:pPr/>
              <a:t>16.12.2015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76402-64D3-4CEB-B831-2D7805EBDBE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alentines-day-2_thumb.jpg"/>
          <p:cNvPicPr>
            <a:picLocks noChangeAspect="1"/>
          </p:cNvPicPr>
          <p:nvPr/>
        </p:nvPicPr>
        <p:blipFill>
          <a:blip r:embed="rId2" cstate="print">
            <a:lum bright="24000" contrast="4000"/>
          </a:blip>
          <a:stretch>
            <a:fillRect/>
          </a:stretch>
        </p:blipFill>
        <p:spPr>
          <a:xfrm>
            <a:off x="129062" y="116632"/>
            <a:ext cx="9014938" cy="6499142"/>
          </a:xfrm>
          <a:prstGeom prst="rect">
            <a:avLst/>
          </a:prstGeom>
        </p:spPr>
      </p:pic>
      <p:sp>
        <p:nvSpPr>
          <p:cNvPr id="3" name="Подзаголовок 2"/>
          <p:cNvSpPr>
            <a:spLocks noGrp="1"/>
          </p:cNvSpPr>
          <p:nvPr>
            <p:ph type="subTitle" idx="1"/>
          </p:nvPr>
        </p:nvSpPr>
        <p:spPr>
          <a:xfrm>
            <a:off x="0" y="2060848"/>
            <a:ext cx="3920480" cy="2592288"/>
          </a:xfrm>
        </p:spPr>
        <p:txBody>
          <a:bodyPr>
            <a:normAutofit/>
          </a:bodyPr>
          <a:lstStyle/>
          <a:p>
            <a:r>
              <a:rPr lang="ru-RU" sz="2600" dirty="0" smtClean="0">
                <a:solidFill>
                  <a:schemeClr val="tx1"/>
                </a:solidFill>
              </a:rPr>
              <a:t>Презентация урока составлена </a:t>
            </a:r>
            <a:r>
              <a:rPr lang="ru-RU" sz="2600" dirty="0" smtClean="0">
                <a:solidFill>
                  <a:schemeClr val="tx1"/>
                </a:solidFill>
              </a:rPr>
              <a:t>учителем английского языка</a:t>
            </a:r>
          </a:p>
          <a:p>
            <a:r>
              <a:rPr lang="ru-RU" sz="2600" dirty="0" smtClean="0">
                <a:solidFill>
                  <a:schemeClr val="tx1"/>
                </a:solidFill>
              </a:rPr>
              <a:t>Л.А.Петросян </a:t>
            </a:r>
          </a:p>
          <a:p>
            <a:r>
              <a:rPr lang="ru-RU" sz="1800" dirty="0" smtClean="0">
                <a:solidFill>
                  <a:schemeClr val="tx1"/>
                </a:solidFill>
              </a:rPr>
              <a:t>МОУ СОШ №</a:t>
            </a:r>
            <a:r>
              <a:rPr lang="ru-RU" sz="1800" dirty="0" smtClean="0">
                <a:solidFill>
                  <a:schemeClr val="tx1"/>
                </a:solidFill>
              </a:rPr>
              <a:t>29</a:t>
            </a:r>
          </a:p>
          <a:p>
            <a:r>
              <a:rPr lang="ru-RU" sz="1800" dirty="0" smtClean="0">
                <a:solidFill>
                  <a:schemeClr val="tx1"/>
                </a:solidFill>
              </a:rPr>
              <a:t>Г.Тверь</a:t>
            </a:r>
          </a:p>
          <a:p>
            <a:endParaRPr lang="ru-RU" sz="2600" dirty="0" smtClean="0">
              <a:solidFill>
                <a:schemeClr val="tx1"/>
              </a:solidFill>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90_example.jpg"/>
          <p:cNvPicPr>
            <a:picLocks noChangeAspect="1"/>
          </p:cNvPicPr>
          <p:nvPr/>
        </p:nvPicPr>
        <p:blipFill>
          <a:blip r:embed="rId2" cstate="print"/>
          <a:stretch>
            <a:fillRect/>
          </a:stretch>
        </p:blipFill>
        <p:spPr>
          <a:xfrm>
            <a:off x="0" y="30222"/>
            <a:ext cx="9144000" cy="6827778"/>
          </a:xfrm>
          <a:prstGeom prst="rect">
            <a:avLst/>
          </a:prstGeom>
        </p:spPr>
      </p:pic>
      <p:sp>
        <p:nvSpPr>
          <p:cNvPr id="2" name="Заголовок 1"/>
          <p:cNvSpPr>
            <a:spLocks noGrp="1"/>
          </p:cNvSpPr>
          <p:nvPr>
            <p:ph type="title"/>
          </p:nvPr>
        </p:nvSpPr>
        <p:spPr>
          <a:xfrm>
            <a:off x="467544" y="188640"/>
            <a:ext cx="8229600" cy="562074"/>
          </a:xfrm>
        </p:spPr>
        <p:txBody>
          <a:bodyPr>
            <a:normAutofit/>
          </a:bodyPr>
          <a:lstStyle/>
          <a:p>
            <a:r>
              <a:rPr lang="en-US" sz="2400" b="1" dirty="0" smtClean="0"/>
              <a:t>How to Know if She Loves You?</a:t>
            </a:r>
            <a:endParaRPr lang="ru-RU" sz="2400" dirty="0"/>
          </a:p>
        </p:txBody>
      </p:sp>
      <p:sp>
        <p:nvSpPr>
          <p:cNvPr id="3" name="Содержимое 2"/>
          <p:cNvSpPr>
            <a:spLocks noGrp="1"/>
          </p:cNvSpPr>
          <p:nvPr>
            <p:ph idx="1"/>
          </p:nvPr>
        </p:nvSpPr>
        <p:spPr>
          <a:xfrm>
            <a:off x="2843808" y="836712"/>
            <a:ext cx="6048672" cy="5760640"/>
          </a:xfrm>
        </p:spPr>
        <p:txBody>
          <a:bodyPr>
            <a:normAutofit fontScale="92500" lnSpcReduction="20000"/>
          </a:bodyPr>
          <a:lstStyle/>
          <a:p>
            <a:r>
              <a:rPr lang="en-US" sz="1800" dirty="0" smtClean="0"/>
              <a:t> she cares for you and always take interest in your activities </a:t>
            </a:r>
            <a:br>
              <a:rPr lang="en-US" sz="1800" dirty="0" smtClean="0"/>
            </a:br>
            <a:endParaRPr lang="en-US" sz="1800" dirty="0" smtClean="0"/>
          </a:p>
          <a:p>
            <a:r>
              <a:rPr lang="en-US" sz="1800" dirty="0" smtClean="0"/>
              <a:t>you come to know from her family and friends that she often brags about you </a:t>
            </a:r>
            <a:br>
              <a:rPr lang="en-US" sz="1800" dirty="0" smtClean="0"/>
            </a:br>
            <a:endParaRPr lang="en-US" sz="1800" dirty="0" smtClean="0"/>
          </a:p>
          <a:p>
            <a:r>
              <a:rPr lang="en-US" sz="1800" dirty="0" smtClean="0"/>
              <a:t>a girl tries to get closer to you by touching your hands, shoulders or cheeks </a:t>
            </a:r>
            <a:br>
              <a:rPr lang="en-US" sz="1800" dirty="0" smtClean="0"/>
            </a:br>
            <a:endParaRPr lang="en-US" sz="1800" dirty="0" smtClean="0"/>
          </a:p>
          <a:p>
            <a:r>
              <a:rPr lang="en-US" sz="1800" dirty="0" smtClean="0"/>
              <a:t>she keeps staring you when the conversation is on depicts that she likes you and want to say something but is shy of that. </a:t>
            </a:r>
            <a:br>
              <a:rPr lang="en-US" sz="1800" dirty="0" smtClean="0"/>
            </a:br>
            <a:endParaRPr lang="en-US" sz="1800" dirty="0" smtClean="0"/>
          </a:p>
          <a:p>
            <a:r>
              <a:rPr lang="en-US" sz="1800" dirty="0" smtClean="0"/>
              <a:t>a girl blushes on your talks and keep praising you in front of your friends </a:t>
            </a:r>
            <a:br>
              <a:rPr lang="en-US" sz="1800" dirty="0" smtClean="0"/>
            </a:br>
            <a:endParaRPr lang="en-US" sz="1800" dirty="0" smtClean="0"/>
          </a:p>
          <a:p>
            <a:r>
              <a:rPr lang="en-US" sz="1800" dirty="0" smtClean="0"/>
              <a:t>A girl is deeply in love with a guy is she accepts his family no matter how they are.</a:t>
            </a:r>
            <a:br>
              <a:rPr lang="en-US" sz="1800" dirty="0" smtClean="0"/>
            </a:br>
            <a:endParaRPr lang="en-US" sz="1800" dirty="0" smtClean="0"/>
          </a:p>
          <a:p>
            <a:r>
              <a:rPr lang="en-US" sz="1800" dirty="0" smtClean="0"/>
              <a:t>she talks to you very nicely after a long time </a:t>
            </a:r>
            <a:br>
              <a:rPr lang="en-US" sz="1800" dirty="0" smtClean="0"/>
            </a:br>
            <a:endParaRPr lang="en-US" sz="1800" dirty="0" smtClean="0"/>
          </a:p>
          <a:p>
            <a:r>
              <a:rPr lang="en-US" sz="1800" dirty="0" smtClean="0"/>
              <a:t>she always encourage and motivate you to go ahead with your plans </a:t>
            </a:r>
            <a:br>
              <a:rPr lang="en-US" sz="1800" dirty="0" smtClean="0"/>
            </a:br>
            <a:endParaRPr lang="en-US" sz="1800" dirty="0" smtClean="0"/>
          </a:p>
          <a:p>
            <a:r>
              <a:rPr lang="en-US" sz="1800" dirty="0" smtClean="0"/>
              <a:t>she wants to spend some time with you and want to help you out in every project or assignment </a:t>
            </a:r>
            <a:br>
              <a:rPr lang="en-US" sz="1800" dirty="0" smtClean="0"/>
            </a:br>
            <a:endParaRPr lang="en-US" sz="1800" dirty="0" smtClean="0"/>
          </a:p>
          <a:p>
            <a:pPr>
              <a:buNone/>
            </a:pPr>
            <a:endParaRPr lang="ru-RU" sz="1800" dirty="0"/>
          </a:p>
        </p:txBody>
      </p:sp>
      <p:pic>
        <p:nvPicPr>
          <p:cNvPr id="6" name="Рисунок 5" descr="0_9403e_dfedf51a_M.png"/>
          <p:cNvPicPr>
            <a:picLocks noChangeAspect="1"/>
          </p:cNvPicPr>
          <p:nvPr/>
        </p:nvPicPr>
        <p:blipFill>
          <a:blip r:embed="rId3" cstate="print"/>
          <a:stretch>
            <a:fillRect/>
          </a:stretch>
        </p:blipFill>
        <p:spPr>
          <a:xfrm>
            <a:off x="323528" y="548680"/>
            <a:ext cx="2438400" cy="2438400"/>
          </a:xfrm>
          <a:prstGeom prst="rect">
            <a:avLst/>
          </a:prstGeom>
          <a:effectLst>
            <a:softEdge rad="63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ost-728-1202745048.jpg"/>
          <p:cNvPicPr>
            <a:picLocks noChangeAspect="1"/>
          </p:cNvPicPr>
          <p:nvPr/>
        </p:nvPicPr>
        <p:blipFill>
          <a:blip r:embed="rId2" cstate="print"/>
          <a:stretch>
            <a:fillRect/>
          </a:stretch>
        </p:blipFill>
        <p:spPr>
          <a:xfrm>
            <a:off x="0" y="11026"/>
            <a:ext cx="9158747" cy="6846973"/>
          </a:xfrm>
          <a:prstGeom prst="rect">
            <a:avLst/>
          </a:prstGeom>
        </p:spPr>
      </p:pic>
      <p:sp>
        <p:nvSpPr>
          <p:cNvPr id="2" name="Заголовок 1"/>
          <p:cNvSpPr>
            <a:spLocks noGrp="1"/>
          </p:cNvSpPr>
          <p:nvPr>
            <p:ph type="title"/>
          </p:nvPr>
        </p:nvSpPr>
        <p:spPr>
          <a:xfrm>
            <a:off x="467544" y="116632"/>
            <a:ext cx="8229600" cy="562074"/>
          </a:xfrm>
        </p:spPr>
        <p:txBody>
          <a:bodyPr>
            <a:normAutofit/>
          </a:bodyPr>
          <a:lstStyle/>
          <a:p>
            <a:r>
              <a:rPr lang="en-US" sz="2800" b="1" dirty="0" smtClean="0"/>
              <a:t>How to say ‘I love you' in a Special Way</a:t>
            </a:r>
            <a:endParaRPr lang="ru-RU" sz="2800" dirty="0"/>
          </a:p>
        </p:txBody>
      </p:sp>
      <p:sp>
        <p:nvSpPr>
          <p:cNvPr id="3" name="Содержимое 2"/>
          <p:cNvSpPr>
            <a:spLocks noGrp="1"/>
          </p:cNvSpPr>
          <p:nvPr>
            <p:ph idx="1"/>
          </p:nvPr>
        </p:nvSpPr>
        <p:spPr>
          <a:xfrm>
            <a:off x="467544" y="692696"/>
            <a:ext cx="8229600" cy="5688632"/>
          </a:xfrm>
        </p:spPr>
        <p:txBody>
          <a:bodyPr>
            <a:normAutofit/>
          </a:bodyPr>
          <a:lstStyle/>
          <a:p>
            <a:r>
              <a:rPr lang="en-US" sz="1800" dirty="0" smtClean="0">
                <a:cs typeface="Times New Roman" pitchFamily="18" charset="0"/>
              </a:rPr>
              <a:t>Decide how you will deliver the message. </a:t>
            </a:r>
          </a:p>
          <a:p>
            <a:r>
              <a:rPr lang="en-US" sz="1800" dirty="0" smtClean="0">
                <a:cs typeface="Times New Roman" pitchFamily="18" charset="0"/>
              </a:rPr>
              <a:t>Choose the time of meeting with care. (Select a time when your partner is relaxed and happy. )</a:t>
            </a:r>
          </a:p>
          <a:p>
            <a:r>
              <a:rPr lang="en-US" sz="1800" dirty="0" smtClean="0">
                <a:cs typeface="Times New Roman" pitchFamily="18" charset="0"/>
              </a:rPr>
              <a:t>Select a romantic place for the meeting. A place that is liked by both of you would be a better option.</a:t>
            </a:r>
          </a:p>
          <a:p>
            <a:r>
              <a:rPr lang="en-US" sz="1800" dirty="0" smtClean="0">
                <a:cs typeface="Times New Roman" pitchFamily="18" charset="0"/>
              </a:rPr>
              <a:t>Set a romantic tone for the meeting. </a:t>
            </a:r>
          </a:p>
          <a:p>
            <a:r>
              <a:rPr lang="en-US" sz="1800" dirty="0" smtClean="0">
                <a:cs typeface="Times New Roman" pitchFamily="18" charset="0"/>
              </a:rPr>
              <a:t>Don't make the setting too overwhelming for the person. Keep it simple and focus on moment.</a:t>
            </a:r>
          </a:p>
          <a:p>
            <a:r>
              <a:rPr lang="en-US" sz="1800" dirty="0" smtClean="0">
                <a:cs typeface="Times New Roman" pitchFamily="18" charset="0"/>
              </a:rPr>
              <a:t>Be calm. </a:t>
            </a:r>
          </a:p>
          <a:p>
            <a:r>
              <a:rPr lang="en-US" sz="1800" dirty="0" smtClean="0">
                <a:cs typeface="Times New Roman" pitchFamily="18" charset="0"/>
              </a:rPr>
              <a:t>Propose in your own charming style</a:t>
            </a:r>
          </a:p>
          <a:p>
            <a:r>
              <a:rPr lang="en-US" sz="1800" dirty="0" smtClean="0">
                <a:cs typeface="Times New Roman" pitchFamily="18" charset="0"/>
              </a:rPr>
              <a:t>You may write a romantic poem for him or her or record your voice in cassette. </a:t>
            </a:r>
          </a:p>
          <a:p>
            <a:r>
              <a:rPr lang="en-US" sz="1800" dirty="0" smtClean="0">
                <a:cs typeface="Times New Roman" pitchFamily="18" charset="0"/>
              </a:rPr>
              <a:t>It is seen that whispering those three golden words has a magical effect. You may try the trick.</a:t>
            </a:r>
          </a:p>
          <a:p>
            <a:r>
              <a:rPr lang="en-US" sz="1800" dirty="0" smtClean="0">
                <a:cs typeface="Times New Roman" pitchFamily="18" charset="0"/>
              </a:rPr>
              <a:t>Back the ‘I Love You' message with solid and genuine reason why you love your partner. </a:t>
            </a:r>
          </a:p>
          <a:p>
            <a:r>
              <a:rPr lang="en-US" sz="1800" dirty="0" smtClean="0">
                <a:cs typeface="Times New Roman" pitchFamily="18" charset="0"/>
              </a:rPr>
              <a:t>Be ready for a celebration with flowers or champagne when you hear a ‘YES' for an answer.</a:t>
            </a:r>
          </a:p>
          <a:p>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US" sz="3100" b="1" dirty="0" smtClean="0"/>
              <a:t>I Love You in Different Language</a:t>
            </a:r>
            <a:endParaRPr lang="ru-RU" dirty="0"/>
          </a:p>
        </p:txBody>
      </p:sp>
      <p:pic>
        <p:nvPicPr>
          <p:cNvPr id="4" name="Содержимое 3" descr="x_2c2b04df.jpg"/>
          <p:cNvPicPr>
            <a:picLocks noGrp="1" noChangeAspect="1"/>
          </p:cNvPicPr>
          <p:nvPr>
            <p:ph idx="1"/>
          </p:nvPr>
        </p:nvPicPr>
        <p:blipFill>
          <a:blip r:embed="rId2" cstate="print"/>
          <a:stretch>
            <a:fillRect/>
          </a:stretch>
        </p:blipFill>
        <p:spPr>
          <a:xfrm>
            <a:off x="0" y="908719"/>
            <a:ext cx="9143999" cy="594928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appy-Valentines-Day-Wallpaper-0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alentine24.gif"/>
          <p:cNvPicPr>
            <a:picLocks noChangeAspect="1"/>
          </p:cNvPicPr>
          <p:nvPr/>
        </p:nvPicPr>
        <p:blipFill>
          <a:blip r:embed="rId2" cstate="print">
            <a:lum bright="30000"/>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67544" y="188640"/>
            <a:ext cx="8229600" cy="490066"/>
          </a:xfrm>
        </p:spPr>
        <p:txBody>
          <a:bodyPr>
            <a:normAutofit fontScale="90000"/>
          </a:bodyPr>
          <a:lstStyle/>
          <a:p>
            <a:r>
              <a:rPr lang="ru-RU" dirty="0" smtClean="0"/>
              <a:t>Интернет ресурсы</a:t>
            </a:r>
            <a:endParaRPr lang="ru-RU" dirty="0"/>
          </a:p>
        </p:txBody>
      </p:sp>
      <p:sp>
        <p:nvSpPr>
          <p:cNvPr id="3" name="Содержимое 2"/>
          <p:cNvSpPr>
            <a:spLocks noGrp="1"/>
          </p:cNvSpPr>
          <p:nvPr>
            <p:ph idx="1"/>
          </p:nvPr>
        </p:nvSpPr>
        <p:spPr>
          <a:xfrm>
            <a:off x="457200" y="764704"/>
            <a:ext cx="8229600" cy="5904656"/>
          </a:xfrm>
        </p:spPr>
        <p:txBody>
          <a:bodyPr>
            <a:normAutofit fontScale="92500" lnSpcReduction="10000"/>
          </a:bodyPr>
          <a:lstStyle/>
          <a:p>
            <a:r>
              <a:rPr lang="de-DE" sz="1400" dirty="0" smtClean="0"/>
              <a:t>http://gutwallpaper.net/valentines-day-with-love.html</a:t>
            </a:r>
            <a:endParaRPr lang="ru-RU" sz="1400" dirty="0" smtClean="0"/>
          </a:p>
          <a:p>
            <a:r>
              <a:rPr lang="de-DE" sz="1400" dirty="0" smtClean="0"/>
              <a:t>http://www.coollady.ru/index.php?name=Pages&amp;op=page&amp;pid=3151</a:t>
            </a:r>
            <a:endParaRPr lang="ru-RU" sz="1400" dirty="0" smtClean="0"/>
          </a:p>
          <a:p>
            <a:r>
              <a:rPr lang="de-DE" sz="1400" dirty="0" smtClean="0"/>
              <a:t>http://www.goodlightscraps.com/valentines-day-comments.php</a:t>
            </a:r>
            <a:endParaRPr lang="ru-RU" sz="1400" dirty="0" smtClean="0"/>
          </a:p>
          <a:p>
            <a:r>
              <a:rPr lang="de-DE" sz="1400" dirty="0" smtClean="0"/>
              <a:t>http://style.co.ua/2011/12/26/xochu-romantiki/</a:t>
            </a:r>
            <a:endParaRPr lang="ru-RU" sz="1400" dirty="0" smtClean="0"/>
          </a:p>
          <a:p>
            <a:r>
              <a:rPr lang="de-DE" sz="1400" dirty="0" smtClean="0"/>
              <a:t>http://www.rigoris.picfor.me/ru/tag/Couple/1482/user/65001</a:t>
            </a:r>
            <a:endParaRPr lang="ru-RU" sz="1400" dirty="0" smtClean="0"/>
          </a:p>
          <a:p>
            <a:r>
              <a:rPr lang="de-DE" sz="1400" dirty="0" smtClean="0"/>
              <a:t>http://www.history.com/topics/valentines-day</a:t>
            </a:r>
            <a:endParaRPr lang="ru-RU" sz="1400" dirty="0" smtClean="0"/>
          </a:p>
          <a:p>
            <a:r>
              <a:rPr lang="de-DE" sz="1400" dirty="0" smtClean="0"/>
              <a:t>http://nationalharbor.com/event/happy-valentines-day/</a:t>
            </a:r>
            <a:endParaRPr lang="ru-RU" sz="1400" dirty="0" smtClean="0"/>
          </a:p>
          <a:p>
            <a:r>
              <a:rPr lang="de-DE" sz="1400" dirty="0" smtClean="0"/>
              <a:t>http://www.stvalentinesday.org/history-of-st-valentines-day.html</a:t>
            </a:r>
            <a:endParaRPr lang="ru-RU" sz="1400" dirty="0" smtClean="0"/>
          </a:p>
          <a:p>
            <a:r>
              <a:rPr lang="de-DE" sz="1400" dirty="0" smtClean="0"/>
              <a:t>http://www.stvalentinesday.org/legends-of-st-valentines-day.html</a:t>
            </a:r>
            <a:endParaRPr lang="ru-RU" sz="1400" dirty="0" smtClean="0"/>
          </a:p>
          <a:p>
            <a:r>
              <a:rPr lang="de-DE" sz="1400" dirty="0" smtClean="0"/>
              <a:t>http://www.dinternal.com.ua/country-study/saint-valentines-day/</a:t>
            </a:r>
          </a:p>
          <a:p>
            <a:r>
              <a:rPr lang="de-DE" sz="1400" dirty="0" smtClean="0"/>
              <a:t>http://www.stvalentinesday.org/how-to-say-i-love-you.html</a:t>
            </a:r>
          </a:p>
          <a:p>
            <a:r>
              <a:rPr lang="de-DE" sz="1400" dirty="0" smtClean="0"/>
              <a:t>http://www.stvalentinesday.org/how-to-know-if-she-loves-u.html</a:t>
            </a:r>
          </a:p>
          <a:p>
            <a:r>
              <a:rPr lang="de-DE" sz="1400" dirty="0" smtClean="0"/>
              <a:t>http://photosuper.ru/photo/38-0-1207-3</a:t>
            </a:r>
          </a:p>
          <a:p>
            <a:r>
              <a:rPr lang="de-DE" sz="1400" dirty="0" smtClean="0"/>
              <a:t>http://www.free-power-point-templates.com/st-valentines-day-powerpoint-template/</a:t>
            </a:r>
          </a:p>
          <a:p>
            <a:r>
              <a:rPr lang="de-DE" sz="1400" dirty="0" smtClean="0"/>
              <a:t>http://www.free-power-point-templates.com/beloved-powerpoint-template/</a:t>
            </a:r>
            <a:endParaRPr lang="ru-RU" sz="1400" dirty="0" smtClean="0"/>
          </a:p>
          <a:p>
            <a:r>
              <a:rPr lang="de-DE" sz="1400" dirty="0" smtClean="0"/>
              <a:t>http://www.free-power-point-templates.com/online-dating-powerpoint/</a:t>
            </a:r>
            <a:endParaRPr lang="ru-RU" sz="1400" dirty="0" smtClean="0"/>
          </a:p>
          <a:p>
            <a:r>
              <a:rPr lang="de-DE" sz="1400" dirty="0" smtClean="0"/>
              <a:t>http://www.free-power-point-templates.com/teenage-love-powerpoint/</a:t>
            </a:r>
            <a:endParaRPr lang="ru-RU" sz="1400" dirty="0" smtClean="0"/>
          </a:p>
          <a:p>
            <a:r>
              <a:rPr lang="de-DE" sz="1400" dirty="0" smtClean="0"/>
              <a:t>http://www.free-power-point-templates.com/love-quotes-powerpoint-template/</a:t>
            </a:r>
          </a:p>
          <a:p>
            <a:r>
              <a:rPr lang="de-DE" sz="1400" dirty="0" smtClean="0"/>
              <a:t>http://www.free-power-point-templates.com/loving-powerpoint-theme-template/</a:t>
            </a:r>
          </a:p>
          <a:p>
            <a:r>
              <a:rPr lang="de-DE" sz="1400" dirty="0" smtClean="0"/>
              <a:t>http://5l.ucoz.ru/load/prazdniki/den_svjatogo_valentina/84</a:t>
            </a:r>
          </a:p>
          <a:p>
            <a:r>
              <a:rPr lang="de-DE" sz="1400" dirty="0" smtClean="0"/>
              <a:t>http://fotki.yandex.ru/users/elenaevmenova2009/view/606311?page=2</a:t>
            </a:r>
          </a:p>
          <a:p>
            <a:r>
              <a:rPr lang="de-DE" sz="1400" dirty="0" smtClean="0"/>
              <a:t>http://fotki.yandex.ru/users/elenaevmenova2009/view/606270/?page=0</a:t>
            </a:r>
          </a:p>
          <a:p>
            <a:r>
              <a:rPr lang="de-DE" sz="1400" dirty="0" smtClean="0"/>
              <a:t>http://arstyle.org/clipart/vector/29469-stock-vectors-angels-angely.html</a:t>
            </a:r>
          </a:p>
          <a:p>
            <a:r>
              <a:rPr lang="de-DE" sz="1400" dirty="0" smtClean="0"/>
              <a:t>http://fashionforyou.ru/Denz</a:t>
            </a:r>
          </a:p>
          <a:p>
            <a:r>
              <a:rPr lang="de-DE" sz="1400" dirty="0" smtClean="0"/>
              <a:t>http://http.yorkiman.ru/forum/viewtopic.php?f=20&amp;t=32175&amp;start=15</a:t>
            </a:r>
            <a:endParaRPr lang="ru-RU" sz="1400" dirty="0"/>
          </a:p>
        </p:txBody>
      </p:sp>
      <p:pic>
        <p:nvPicPr>
          <p:cNvPr id="5" name="Содержимое 3" descr="valentines-day-8.jpg"/>
          <p:cNvPicPr>
            <a:picLocks noChangeAspect="1"/>
          </p:cNvPicPr>
          <p:nvPr/>
        </p:nvPicPr>
        <p:blipFill>
          <a:blip r:embed="rId3" cstate="print"/>
          <a:stretch>
            <a:fillRect/>
          </a:stretch>
        </p:blipFill>
        <p:spPr>
          <a:xfrm>
            <a:off x="6444208" y="4481736"/>
            <a:ext cx="2699792" cy="2376264"/>
          </a:xfrm>
          <a:prstGeom prst="rect">
            <a:avLst/>
          </a:prstGeom>
          <a:effectLst>
            <a:softEdge rad="63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78_example.jpg"/>
          <p:cNvPicPr>
            <a:picLocks noChangeAspect="1"/>
          </p:cNvPicPr>
          <p:nvPr/>
        </p:nvPicPr>
        <p:blipFill>
          <a:blip r:embed="rId2" cstate="print"/>
          <a:stretch>
            <a:fillRect/>
          </a:stretch>
        </p:blipFill>
        <p:spPr>
          <a:xfrm>
            <a:off x="0" y="0"/>
            <a:ext cx="9144000" cy="6857999"/>
          </a:xfrm>
          <a:prstGeom prst="rect">
            <a:avLst/>
          </a:prstGeom>
        </p:spPr>
      </p:pic>
      <p:sp>
        <p:nvSpPr>
          <p:cNvPr id="2" name="Заголовок 1"/>
          <p:cNvSpPr>
            <a:spLocks noGrp="1"/>
          </p:cNvSpPr>
          <p:nvPr>
            <p:ph type="title"/>
          </p:nvPr>
        </p:nvSpPr>
        <p:spPr>
          <a:xfrm>
            <a:off x="395536" y="620688"/>
            <a:ext cx="8229600" cy="648072"/>
          </a:xfrm>
        </p:spPr>
        <p:txBody>
          <a:bodyPr>
            <a:normAutofit/>
          </a:bodyPr>
          <a:lstStyle/>
          <a:p>
            <a:r>
              <a:rPr lang="en-US" sz="3200" dirty="0" smtClean="0"/>
              <a:t>History of St Valentines Day</a:t>
            </a:r>
            <a:endParaRPr lang="ru-RU" sz="3200" dirty="0"/>
          </a:p>
        </p:txBody>
      </p:sp>
      <p:sp>
        <p:nvSpPr>
          <p:cNvPr id="3" name="Содержимое 2"/>
          <p:cNvSpPr>
            <a:spLocks noGrp="1"/>
          </p:cNvSpPr>
          <p:nvPr>
            <p:ph idx="1"/>
          </p:nvPr>
        </p:nvSpPr>
        <p:spPr>
          <a:xfrm>
            <a:off x="467544" y="1628800"/>
            <a:ext cx="8229600" cy="4608512"/>
          </a:xfrm>
        </p:spPr>
        <p:txBody>
          <a:bodyPr>
            <a:normAutofit/>
          </a:bodyPr>
          <a:lstStyle/>
          <a:p>
            <a:pPr algn="just">
              <a:lnSpc>
                <a:spcPct val="150000"/>
              </a:lnSpc>
              <a:buNone/>
            </a:pPr>
            <a:r>
              <a:rPr lang="en-US" sz="1800" b="1" dirty="0"/>
              <a:t>Saint Valentine's </a:t>
            </a:r>
            <a:r>
              <a:rPr lang="en-US" sz="1800" b="1" dirty="0" smtClean="0"/>
              <a:t>Day</a:t>
            </a:r>
            <a:r>
              <a:rPr lang="ru-RU" sz="1800" dirty="0" smtClean="0"/>
              <a:t>(</a:t>
            </a:r>
            <a:r>
              <a:rPr lang="en-US" sz="1800" dirty="0"/>
              <a:t> </a:t>
            </a:r>
            <a:r>
              <a:rPr lang="en-US" sz="1800" b="1" dirty="0"/>
              <a:t>Valentine's </a:t>
            </a:r>
            <a:r>
              <a:rPr lang="en-US" sz="1800" b="1" dirty="0" smtClean="0"/>
              <a:t>Day</a:t>
            </a:r>
            <a:r>
              <a:rPr lang="ru-RU" sz="1800" dirty="0" smtClean="0"/>
              <a:t>)</a:t>
            </a:r>
            <a:r>
              <a:rPr lang="en-US" sz="1800" dirty="0"/>
              <a:t> </a:t>
            </a:r>
            <a:r>
              <a:rPr lang="en-US" sz="1800" dirty="0" smtClean="0"/>
              <a:t>is </a:t>
            </a:r>
            <a:r>
              <a:rPr lang="en-US" sz="1800" dirty="0"/>
              <a:t>observed on February 14 each year. It is celebrated in many countries around the world, although it remains a working day in most of them</a:t>
            </a:r>
            <a:r>
              <a:rPr lang="en-US" sz="1800" dirty="0" smtClean="0"/>
              <a:t>.</a:t>
            </a:r>
            <a:endParaRPr lang="ru-RU" sz="1800" dirty="0"/>
          </a:p>
          <a:p>
            <a:pPr algn="just">
              <a:lnSpc>
                <a:spcPct val="150000"/>
              </a:lnSpc>
              <a:buNone/>
            </a:pPr>
            <a:r>
              <a:rPr lang="en-US" sz="1800" dirty="0" smtClean="0">
                <a:cs typeface="Times New Roman" pitchFamily="18" charset="0"/>
              </a:rPr>
              <a:t>Valentine's Day - the popular festival of love and romances traces its origin to ancient Roman festival and has not been created by card companies as some people believe it to be. There are various legends associated with the festival along with the belief that birds began to mate from this day. Popularity of the Valentine's Day festival stems from the combined effects of all these legends, beliefs and of course the wish to glorify the unparalleled feeling of love.</a:t>
            </a:r>
            <a:br>
              <a:rPr lang="en-US" sz="1800" dirty="0" smtClean="0">
                <a:cs typeface="Times New Roman" pitchFamily="18" charset="0"/>
              </a:rPr>
            </a:br>
            <a:endParaRPr lang="ru-RU" sz="1800" dirty="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lotsofheartsqn3.jpg"/>
          <p:cNvPicPr>
            <a:picLocks noChangeAspect="1"/>
          </p:cNvPicPr>
          <p:nvPr/>
        </p:nvPicPr>
        <p:blipFill>
          <a:blip r:embed="rId2" cstate="print">
            <a:lum bright="24000" contrast="-37000"/>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562074"/>
          </a:xfrm>
        </p:spPr>
        <p:txBody>
          <a:bodyPr>
            <a:noAutofit/>
          </a:bodyPr>
          <a:lstStyle/>
          <a:p>
            <a:r>
              <a:rPr lang="en-US" sz="3600" b="1" dirty="0">
                <a:ln w="10541" cmpd="sng">
                  <a:solidFill>
                    <a:schemeClr val="accent1">
                      <a:shade val="88000"/>
                      <a:satMod val="110000"/>
                    </a:schemeClr>
                  </a:solidFill>
                  <a:prstDash val="solid"/>
                </a:ln>
                <a:solidFill>
                  <a:srgbClr val="00B050"/>
                </a:solidFill>
              </a:rPr>
              <a:t>The Legend of St. </a:t>
            </a:r>
            <a:r>
              <a:rPr lang="en-US" sz="3600" b="1" dirty="0" smtClean="0">
                <a:ln w="10541" cmpd="sng">
                  <a:solidFill>
                    <a:schemeClr val="accent1">
                      <a:shade val="88000"/>
                      <a:satMod val="110000"/>
                    </a:schemeClr>
                  </a:solidFill>
                  <a:prstDash val="solid"/>
                </a:ln>
                <a:solidFill>
                  <a:srgbClr val="00B050"/>
                </a:solidFill>
              </a:rPr>
              <a:t>Valentine</a:t>
            </a:r>
            <a:endParaRPr lang="ru-RU" sz="3600" b="1" dirty="0">
              <a:ln w="10541" cmpd="sng">
                <a:solidFill>
                  <a:schemeClr val="accent1">
                    <a:shade val="88000"/>
                    <a:satMod val="110000"/>
                  </a:schemeClr>
                </a:solidFill>
                <a:prstDash val="solid"/>
              </a:ln>
              <a:solidFill>
                <a:srgbClr val="00B050"/>
              </a:solidFill>
            </a:endParaRPr>
          </a:p>
        </p:txBody>
      </p:sp>
      <p:sp>
        <p:nvSpPr>
          <p:cNvPr id="3" name="Содержимое 2"/>
          <p:cNvSpPr>
            <a:spLocks noGrp="1"/>
          </p:cNvSpPr>
          <p:nvPr>
            <p:ph idx="1"/>
          </p:nvPr>
        </p:nvSpPr>
        <p:spPr>
          <a:xfrm>
            <a:off x="395536" y="980728"/>
            <a:ext cx="8435280" cy="5145435"/>
          </a:xfrm>
        </p:spPr>
        <p:txBody>
          <a:bodyPr>
            <a:normAutofit/>
          </a:bodyPr>
          <a:lstStyle/>
          <a:p>
            <a:pPr>
              <a:buNone/>
            </a:pPr>
            <a:r>
              <a:rPr lang="en-US" sz="1800" b="1" dirty="0" smtClean="0">
                <a:latin typeface="Times New Roman" pitchFamily="18" charset="0"/>
                <a:cs typeface="Times New Roman" pitchFamily="18" charset="0"/>
              </a:rPr>
              <a:t>The </a:t>
            </a:r>
            <a:r>
              <a:rPr lang="en-US" sz="1800" b="1" dirty="0">
                <a:latin typeface="Times New Roman" pitchFamily="18" charset="0"/>
                <a:cs typeface="Times New Roman" pitchFamily="18" charset="0"/>
              </a:rPr>
              <a:t>history </a:t>
            </a:r>
            <a:r>
              <a:rPr lang="en-US" sz="1800" dirty="0">
                <a:latin typeface="Times New Roman" pitchFamily="18" charset="0"/>
                <a:cs typeface="Times New Roman" pitchFamily="18" charset="0"/>
              </a:rPr>
              <a:t>of Valentine's Day--and the story of its patron saint--is shrouded in </a:t>
            </a:r>
            <a:r>
              <a:rPr lang="en-US" sz="1800" dirty="0" smtClean="0">
                <a:latin typeface="Times New Roman" pitchFamily="18" charset="0"/>
                <a:cs typeface="Times New Roman" pitchFamily="18" charset="0"/>
              </a:rPr>
              <a:t>mystery.</a:t>
            </a:r>
            <a:endParaRPr lang="ru-RU"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There are various popular and interesting legends of St Valentine's Day. Some legends trace the origin of Valentine's Day to pagan times while others link it one or more Saints of early Christian Church. Yet another point of view on the origin of Valentine's Day links it to the beginning of birds mating season. Popularity of the festival is perhaps due to the combined effect of all these legends along with the notion that spring is the time for love.</a:t>
            </a:r>
            <a:endParaRPr lang="ru-RU"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Some famous legends of Valentine's day are:</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ru-RU" sz="1800" dirty="0" smtClean="0">
              <a:latin typeface="Times New Roman" pitchFamily="18" charset="0"/>
              <a:cs typeface="Times New Roman" pitchFamily="18" charset="0"/>
            </a:endParaRPr>
          </a:p>
          <a:p>
            <a:pPr>
              <a:buNone/>
            </a:pP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Feast of </a:t>
            </a:r>
            <a:r>
              <a:rPr lang="en-US" sz="1800" dirty="0" err="1" smtClean="0">
                <a:latin typeface="Times New Roman" pitchFamily="18" charset="0"/>
                <a:cs typeface="Times New Roman" pitchFamily="18" charset="0"/>
              </a:rPr>
              <a:t>Lupercalia</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Saint Valentine of Rome - I</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Saint Valentine of Rome - II</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Birds Mating Time</a:t>
            </a:r>
            <a:endParaRPr lang="ru-RU" sz="1800" dirty="0">
              <a:latin typeface="Times New Roman" pitchFamily="18" charset="0"/>
              <a:cs typeface="Times New Roman" pitchFamily="18" charset="0"/>
            </a:endParaRPr>
          </a:p>
        </p:txBody>
      </p:sp>
      <p:pic>
        <p:nvPicPr>
          <p:cNvPr id="5" name="Рисунок 4" descr="valentinesday_53.jpg"/>
          <p:cNvPicPr>
            <a:picLocks noChangeAspect="1"/>
          </p:cNvPicPr>
          <p:nvPr/>
        </p:nvPicPr>
        <p:blipFill>
          <a:blip r:embed="rId3" cstate="print"/>
          <a:stretch>
            <a:fillRect/>
          </a:stretch>
        </p:blipFill>
        <p:spPr>
          <a:xfrm>
            <a:off x="5652120" y="3717032"/>
            <a:ext cx="3120256" cy="2908200"/>
          </a:xfrm>
          <a:prstGeom prst="rect">
            <a:avLst/>
          </a:prstGeom>
          <a:effectLst>
            <a:softEdge rad="127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07_example.jpg"/>
          <p:cNvPicPr>
            <a:picLocks noChangeAspect="1"/>
          </p:cNvPicPr>
          <p:nvPr/>
        </p:nvPicPr>
        <p:blipFill>
          <a:blip r:embed="rId2" cstate="print">
            <a:lum contrast="20000"/>
          </a:blip>
          <a:stretch>
            <a:fillRect/>
          </a:stretch>
        </p:blipFill>
        <p:spPr>
          <a:xfrm>
            <a:off x="13319" y="0"/>
            <a:ext cx="9130681" cy="6858000"/>
          </a:xfrm>
          <a:prstGeom prst="rect">
            <a:avLst/>
          </a:prstGeom>
        </p:spPr>
      </p:pic>
      <p:sp>
        <p:nvSpPr>
          <p:cNvPr id="2" name="Заголовок 1"/>
          <p:cNvSpPr>
            <a:spLocks noGrp="1"/>
          </p:cNvSpPr>
          <p:nvPr>
            <p:ph type="title"/>
          </p:nvPr>
        </p:nvSpPr>
        <p:spPr/>
        <p:txBody>
          <a:bodyPr>
            <a:normAutofit/>
          </a:bodyPr>
          <a:lstStyle/>
          <a:p>
            <a:r>
              <a:rPr lang="en-US" sz="3200" b="1" dirty="0" smtClean="0"/>
              <a:t>Valentine’s Day and Christian church</a:t>
            </a:r>
            <a:br>
              <a:rPr lang="en-US" sz="3200" b="1" dirty="0" smtClean="0"/>
            </a:br>
            <a:endParaRPr lang="ru-RU" sz="3200" dirty="0"/>
          </a:p>
        </p:txBody>
      </p:sp>
      <p:sp>
        <p:nvSpPr>
          <p:cNvPr id="3" name="Содержимое 2"/>
          <p:cNvSpPr>
            <a:spLocks noGrp="1"/>
          </p:cNvSpPr>
          <p:nvPr>
            <p:ph idx="1"/>
          </p:nvPr>
        </p:nvSpPr>
        <p:spPr>
          <a:xfrm>
            <a:off x="467544" y="1124744"/>
            <a:ext cx="8229600" cy="4857403"/>
          </a:xfrm>
        </p:spPr>
        <p:txBody>
          <a:bodyPr>
            <a:normAutofit lnSpcReduction="10000"/>
          </a:bodyPr>
          <a:lstStyle/>
          <a:p>
            <a:pPr algn="just" fontAlgn="base">
              <a:lnSpc>
                <a:spcPct val="150000"/>
              </a:lnSpc>
            </a:pPr>
            <a:r>
              <a:rPr lang="en-US" sz="1900" dirty="0" smtClean="0">
                <a:latin typeface="Times New Roman" pitchFamily="18" charset="0"/>
                <a:cs typeface="Times New Roman" pitchFamily="18" charset="0"/>
              </a:rPr>
              <a:t>But there is a version that the Christian church may have decided to celebrate Valentine’s day in the middle of February in an effort to ‘</a:t>
            </a:r>
            <a:r>
              <a:rPr lang="en-US" sz="1900" dirty="0" err="1" smtClean="0">
                <a:latin typeface="Times New Roman" pitchFamily="18" charset="0"/>
                <a:cs typeface="Times New Roman" pitchFamily="18" charset="0"/>
              </a:rPr>
              <a:t>christianize</a:t>
            </a:r>
            <a:r>
              <a:rPr lang="en-US" sz="1900" dirty="0" smtClean="0">
                <a:latin typeface="Times New Roman" pitchFamily="18" charset="0"/>
                <a:cs typeface="Times New Roman" pitchFamily="18" charset="0"/>
              </a:rPr>
              <a:t>’ celebrations of the pagan </a:t>
            </a:r>
            <a:r>
              <a:rPr lang="en-US" sz="1900" dirty="0" err="1" smtClean="0">
                <a:latin typeface="Times New Roman" pitchFamily="18" charset="0"/>
                <a:cs typeface="Times New Roman" pitchFamily="18" charset="0"/>
              </a:rPr>
              <a:t>Lupercalia</a:t>
            </a:r>
            <a:r>
              <a:rPr lang="en-US" sz="1900" dirty="0" smtClean="0">
                <a:latin typeface="Times New Roman" pitchFamily="18" charset="0"/>
                <a:cs typeface="Times New Roman" pitchFamily="18" charset="0"/>
              </a:rPr>
              <a:t> festival. </a:t>
            </a:r>
          </a:p>
          <a:p>
            <a:pPr algn="just" fontAlgn="base">
              <a:lnSpc>
                <a:spcPct val="150000"/>
              </a:lnSpc>
            </a:pPr>
            <a:r>
              <a:rPr lang="en-US" sz="1900" dirty="0" smtClean="0">
                <a:latin typeface="Times New Roman" pitchFamily="18" charset="0"/>
                <a:cs typeface="Times New Roman" pitchFamily="18" charset="0"/>
              </a:rPr>
              <a:t>In the day, according to legend, all the young women in the city would place their names in a big jar. The city’s bachelors would then each choose a name out of the jar and would then be a partner of chosen woman for the duration of the festival. Sometimes the pairing of the people lasted an entire year, and often, they would fall in love and would later marry.</a:t>
            </a:r>
          </a:p>
          <a:p>
            <a:pPr algn="just" fontAlgn="base">
              <a:lnSpc>
                <a:spcPct val="150000"/>
              </a:lnSpc>
            </a:pPr>
            <a:r>
              <a:rPr lang="en-US" sz="1900" dirty="0" smtClean="0">
                <a:latin typeface="Times New Roman" pitchFamily="18" charset="0"/>
                <a:cs typeface="Times New Roman" pitchFamily="18" charset="0"/>
              </a:rPr>
              <a:t>Pope </a:t>
            </a:r>
            <a:r>
              <a:rPr lang="en-US" sz="1900" dirty="0" err="1" smtClean="0">
                <a:latin typeface="Times New Roman" pitchFamily="18" charset="0"/>
                <a:cs typeface="Times New Roman" pitchFamily="18" charset="0"/>
              </a:rPr>
              <a:t>Gelasius</a:t>
            </a:r>
            <a:r>
              <a:rPr lang="en-US" sz="1900" dirty="0" smtClean="0">
                <a:latin typeface="Times New Roman" pitchFamily="18" charset="0"/>
                <a:cs typeface="Times New Roman" pitchFamily="18" charset="0"/>
              </a:rPr>
              <a:t> declared February 14 St. Valentine’s Day around 498 A.D. The Roman ‘lottery’ system for romantic pairing was deemed un-Christian and outlawed.</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106_example.jpg"/>
          <p:cNvPicPr>
            <a:picLocks noChangeAspect="1"/>
          </p:cNvPicPr>
          <p:nvPr/>
        </p:nvPicPr>
        <p:blipFill>
          <a:blip r:embed="rId2" cstate="print"/>
          <a:stretch>
            <a:fillRect/>
          </a:stretch>
        </p:blipFill>
        <p:spPr>
          <a:xfrm>
            <a:off x="1" y="1"/>
            <a:ext cx="9144000" cy="6858000"/>
          </a:xfrm>
          <a:prstGeom prst="rect">
            <a:avLst/>
          </a:prstGeom>
        </p:spPr>
      </p:pic>
      <p:sp>
        <p:nvSpPr>
          <p:cNvPr id="2" name="Заголовок 1"/>
          <p:cNvSpPr>
            <a:spLocks noGrp="1"/>
          </p:cNvSpPr>
          <p:nvPr>
            <p:ph type="title"/>
          </p:nvPr>
        </p:nvSpPr>
        <p:spPr>
          <a:xfrm>
            <a:off x="457200" y="274638"/>
            <a:ext cx="8229600" cy="634082"/>
          </a:xfrm>
        </p:spPr>
        <p:txBody>
          <a:bodyPr>
            <a:normAutofit/>
          </a:bodyPr>
          <a:lstStyle/>
          <a:p>
            <a:r>
              <a:rPr lang="en-US" sz="2700" b="1" dirty="0" smtClean="0"/>
              <a:t>Valentine’s Day in 17-18 centuries</a:t>
            </a:r>
            <a:endParaRPr lang="ru-RU" dirty="0"/>
          </a:p>
        </p:txBody>
      </p:sp>
      <p:sp>
        <p:nvSpPr>
          <p:cNvPr id="3" name="Содержимое 2"/>
          <p:cNvSpPr>
            <a:spLocks noGrp="1"/>
          </p:cNvSpPr>
          <p:nvPr>
            <p:ph idx="1"/>
          </p:nvPr>
        </p:nvSpPr>
        <p:spPr>
          <a:xfrm>
            <a:off x="457200" y="1340768"/>
            <a:ext cx="8229600" cy="4785395"/>
          </a:xfrm>
        </p:spPr>
        <p:txBody>
          <a:bodyPr>
            <a:normAutofit fontScale="92500" lnSpcReduction="10000"/>
          </a:bodyPr>
          <a:lstStyle/>
          <a:p>
            <a:pPr algn="just" fontAlgn="base">
              <a:lnSpc>
                <a:spcPct val="150000"/>
              </a:lnSpc>
            </a:pPr>
            <a:r>
              <a:rPr lang="en-US" sz="1800" dirty="0" smtClean="0"/>
              <a:t>Gradually, February 14 became the date for exchanging love messages and St. Valentine became the patron saint of lovers. The date was marked by sending simple gifts such as flowers.</a:t>
            </a:r>
          </a:p>
          <a:p>
            <a:pPr algn="just" fontAlgn="base">
              <a:lnSpc>
                <a:spcPct val="150000"/>
              </a:lnSpc>
            </a:pPr>
            <a:r>
              <a:rPr lang="en-US" sz="1800" dirty="0" smtClean="0"/>
              <a:t>In Great Britain, Valentine’s Day began to be popularly celebrated around the seventeenth century. By the middle of the eighteenth century, it was common for friends and lovers in all social classes to exchange small tokens of affection or handwritten notes.</a:t>
            </a:r>
          </a:p>
          <a:p>
            <a:pPr algn="just" fontAlgn="base">
              <a:lnSpc>
                <a:spcPct val="150000"/>
              </a:lnSpc>
            </a:pPr>
            <a:r>
              <a:rPr lang="en-US" sz="1800" dirty="0" smtClean="0"/>
              <a:t>By the end of the century, printed cards began to replace written letters due to improvements in printing technology.</a:t>
            </a:r>
          </a:p>
          <a:p>
            <a:pPr algn="just" fontAlgn="base">
              <a:lnSpc>
                <a:spcPct val="150000"/>
              </a:lnSpc>
            </a:pPr>
            <a:r>
              <a:rPr lang="en-US" sz="1800" dirty="0" smtClean="0"/>
              <a:t>Americans probably began exchanging hand-made valentines in the early 1700s. In the 1840s, Esther A. Howland, known as the Mother of the Valentine, began to sell the first mass-produced valentines in America.</a:t>
            </a:r>
          </a:p>
          <a:p>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987eb9c956bc6f5cca29dbda04bb984c1234603805thumb.jpg"/>
          <p:cNvPicPr>
            <a:picLocks noChangeAspect="1"/>
          </p:cNvPicPr>
          <p:nvPr/>
        </p:nvPicPr>
        <p:blipFill>
          <a:blip r:embed="rId2" cstate="print"/>
          <a:stretch>
            <a:fillRect/>
          </a:stretch>
        </p:blipFill>
        <p:spPr>
          <a:xfrm>
            <a:off x="-5549" y="1"/>
            <a:ext cx="9149549" cy="6853844"/>
          </a:xfrm>
          <a:prstGeom prst="rect">
            <a:avLst/>
          </a:prstGeom>
        </p:spPr>
      </p:pic>
      <p:sp>
        <p:nvSpPr>
          <p:cNvPr id="2" name="Заголовок 1"/>
          <p:cNvSpPr>
            <a:spLocks noGrp="1"/>
          </p:cNvSpPr>
          <p:nvPr>
            <p:ph type="title"/>
          </p:nvPr>
        </p:nvSpPr>
        <p:spPr>
          <a:xfrm>
            <a:off x="457200" y="274638"/>
            <a:ext cx="8229600" cy="778098"/>
          </a:xfrm>
        </p:spPr>
        <p:txBody>
          <a:bodyPr>
            <a:normAutofit/>
          </a:bodyPr>
          <a:lstStyle/>
          <a:p>
            <a:r>
              <a:rPr lang="en-US" sz="2700" b="1" dirty="0" smtClean="0"/>
              <a:t>Interesting facts about Valentine’s Day</a:t>
            </a:r>
            <a:endParaRPr lang="ru-RU" dirty="0"/>
          </a:p>
        </p:txBody>
      </p:sp>
      <p:sp>
        <p:nvSpPr>
          <p:cNvPr id="3" name="Содержимое 2"/>
          <p:cNvSpPr>
            <a:spLocks noGrp="1"/>
          </p:cNvSpPr>
          <p:nvPr>
            <p:ph idx="1"/>
          </p:nvPr>
        </p:nvSpPr>
        <p:spPr/>
        <p:txBody>
          <a:bodyPr/>
          <a:lstStyle/>
          <a:p>
            <a:pPr fontAlgn="base"/>
            <a:r>
              <a:rPr lang="en-US" sz="2000" dirty="0" smtClean="0"/>
              <a:t>Valentine’s Day is the second largest card-sending holiday of the year (after Christmas).</a:t>
            </a:r>
          </a:p>
          <a:p>
            <a:pPr fontAlgn="base"/>
            <a:r>
              <a:rPr lang="en-US" sz="2000" dirty="0" smtClean="0"/>
              <a:t>Approximately 85 percent of all valentines are purchased by women.</a:t>
            </a:r>
          </a:p>
          <a:p>
            <a:pPr>
              <a:buNone/>
            </a:pPr>
            <a:endParaRPr lang="ru-RU" dirty="0"/>
          </a:p>
        </p:txBody>
      </p:sp>
      <p:pic>
        <p:nvPicPr>
          <p:cNvPr id="5" name="Рисунок 4" descr="2142.jpg"/>
          <p:cNvPicPr>
            <a:picLocks noChangeAspect="1"/>
          </p:cNvPicPr>
          <p:nvPr/>
        </p:nvPicPr>
        <p:blipFill>
          <a:blip r:embed="rId3" cstate="print"/>
          <a:stretch>
            <a:fillRect/>
          </a:stretch>
        </p:blipFill>
        <p:spPr>
          <a:xfrm>
            <a:off x="395536" y="2708920"/>
            <a:ext cx="3901440" cy="3901440"/>
          </a:xfrm>
          <a:prstGeom prst="rect">
            <a:avLst/>
          </a:prstGeom>
          <a:effectLst>
            <a:softEdge rad="635000"/>
          </a:effectLst>
        </p:spPr>
      </p:pic>
      <p:pic>
        <p:nvPicPr>
          <p:cNvPr id="7" name="Рисунок 6" descr="0807a5abf7eb0924d2c1e4d7f35b0ae6[1].jpg"/>
          <p:cNvPicPr>
            <a:picLocks noChangeAspect="1"/>
          </p:cNvPicPr>
          <p:nvPr/>
        </p:nvPicPr>
        <p:blipFill>
          <a:blip r:embed="rId4" cstate="print"/>
          <a:stretch>
            <a:fillRect/>
          </a:stretch>
        </p:blipFill>
        <p:spPr>
          <a:xfrm>
            <a:off x="4788024" y="2708920"/>
            <a:ext cx="3727301" cy="3744416"/>
          </a:xfrm>
          <a:prstGeom prst="rect">
            <a:avLst/>
          </a:prstGeom>
          <a:effectLst>
            <a:softEdge rad="6350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18_example.jpg"/>
          <p:cNvPicPr>
            <a:picLocks noChangeAspect="1"/>
          </p:cNvPicPr>
          <p:nvPr/>
        </p:nvPicPr>
        <p:blipFill>
          <a:blip r:embed="rId2" cstate="print"/>
          <a:stretch>
            <a:fillRect/>
          </a:stretch>
        </p:blipFill>
        <p:spPr>
          <a:xfrm>
            <a:off x="0" y="-27384"/>
            <a:ext cx="9144000" cy="6912768"/>
          </a:xfrm>
          <a:prstGeom prst="rect">
            <a:avLst/>
          </a:prstGeom>
        </p:spPr>
      </p:pic>
      <p:sp>
        <p:nvSpPr>
          <p:cNvPr id="2" name="Заголовок 1"/>
          <p:cNvSpPr>
            <a:spLocks noGrp="1"/>
          </p:cNvSpPr>
          <p:nvPr>
            <p:ph type="title"/>
          </p:nvPr>
        </p:nvSpPr>
        <p:spPr/>
        <p:txBody>
          <a:bodyPr/>
          <a:lstStyle/>
          <a:p>
            <a:r>
              <a:rPr lang="en-US" dirty="0" smtClean="0">
                <a:latin typeface="Times New Roman" pitchFamily="18" charset="0"/>
                <a:cs typeface="Times New Roman" pitchFamily="18" charset="0"/>
              </a:rPr>
              <a:t>Valentine’s Day symbols</a:t>
            </a:r>
            <a:endParaRPr lang="ru-RU" dirty="0"/>
          </a:p>
        </p:txBody>
      </p:sp>
      <p:sp>
        <p:nvSpPr>
          <p:cNvPr id="3" name="Содержимое 2"/>
          <p:cNvSpPr>
            <a:spLocks noGrp="1"/>
          </p:cNvSpPr>
          <p:nvPr>
            <p:ph idx="1"/>
          </p:nvPr>
        </p:nvSpPr>
        <p:spPr>
          <a:xfrm>
            <a:off x="3347864" y="2060848"/>
            <a:ext cx="4104456" cy="4525963"/>
          </a:xfrm>
        </p:spPr>
        <p:txBody>
          <a:bodyPr/>
          <a:lstStyle/>
          <a:p>
            <a:r>
              <a:rPr lang="en-US" sz="2000" dirty="0" smtClean="0">
                <a:latin typeface="Times New Roman" pitchFamily="18" charset="0"/>
                <a:cs typeface="Times New Roman" pitchFamily="18" charset="0"/>
              </a:rPr>
              <a:t>The heart-shaped outline</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Lovebirds and Doves</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figure of the winged Cupid.</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Doves</a:t>
            </a:r>
            <a:endParaRPr lang="ru-RU"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Love Knots</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Valentines Day Lace</a:t>
            </a:r>
          </a:p>
          <a:p>
            <a:r>
              <a:rPr lang="en-US" sz="2000" dirty="0" smtClean="0">
                <a:latin typeface="Times New Roman" pitchFamily="18" charset="0"/>
                <a:cs typeface="Times New Roman" pitchFamily="18" charset="0"/>
              </a:rPr>
              <a:t>particularly teddy bears</a:t>
            </a:r>
          </a:p>
          <a:p>
            <a:r>
              <a:rPr lang="en-US" sz="2000" dirty="0" smtClean="0">
                <a:latin typeface="Times New Roman" pitchFamily="18" charset="0"/>
                <a:cs typeface="Times New Roman" pitchFamily="18" charset="0"/>
              </a:rPr>
              <a:t>chocolate, sweets</a:t>
            </a:r>
          </a:p>
          <a:p>
            <a:r>
              <a:rPr lang="en-US" sz="2000" dirty="0" smtClean="0">
                <a:latin typeface="Times New Roman" pitchFamily="18" charset="0"/>
                <a:cs typeface="Times New Roman" pitchFamily="18" charset="0"/>
              </a:rPr>
              <a:t> perfume</a:t>
            </a:r>
          </a:p>
          <a:p>
            <a:r>
              <a:rPr lang="en-US" sz="2000" dirty="0" smtClean="0">
                <a:latin typeface="Times New Roman" pitchFamily="18" charset="0"/>
                <a:cs typeface="Times New Roman" pitchFamily="18" charset="0"/>
              </a:rPr>
              <a:t> jewelry </a:t>
            </a:r>
            <a:br>
              <a:rPr lang="en-US" sz="2000" dirty="0" smtClean="0">
                <a:latin typeface="Times New Roman" pitchFamily="18" charset="0"/>
                <a:cs typeface="Times New Roman" pitchFamily="18" charset="0"/>
              </a:rPr>
            </a:br>
            <a:r>
              <a:rPr lang="en-US" sz="2000" dirty="0" smtClean="0"/>
              <a:t/>
            </a:r>
            <a:br>
              <a:rPr lang="en-US" sz="2000" dirty="0" smtClean="0"/>
            </a:br>
            <a:endParaRPr lang="en-US" sz="2000" dirty="0" smtClean="0">
              <a:latin typeface="Times New Roman" pitchFamily="18" charset="0"/>
              <a:cs typeface="Times New Roman" pitchFamily="18" charset="0"/>
            </a:endParaRPr>
          </a:p>
          <a:p>
            <a:endParaRPr lang="ru-RU" dirty="0"/>
          </a:p>
        </p:txBody>
      </p:sp>
      <p:pic>
        <p:nvPicPr>
          <p:cNvPr id="5" name="Рисунок 4" descr="0_94067_27d82a51_L.png"/>
          <p:cNvPicPr>
            <a:picLocks noChangeAspect="1"/>
          </p:cNvPicPr>
          <p:nvPr/>
        </p:nvPicPr>
        <p:blipFill>
          <a:blip r:embed="rId3" cstate="print"/>
          <a:stretch>
            <a:fillRect/>
          </a:stretch>
        </p:blipFill>
        <p:spPr>
          <a:xfrm>
            <a:off x="251520" y="0"/>
            <a:ext cx="1374651" cy="1459995"/>
          </a:xfrm>
          <a:prstGeom prst="rect">
            <a:avLst/>
          </a:prstGeom>
        </p:spPr>
      </p:pic>
      <p:pic>
        <p:nvPicPr>
          <p:cNvPr id="6" name="Рисунок 5" descr="e4c87f77b72e.gif"/>
          <p:cNvPicPr>
            <a:picLocks noChangeAspect="1"/>
          </p:cNvPicPr>
          <p:nvPr/>
        </p:nvPicPr>
        <p:blipFill>
          <a:blip r:embed="rId4" cstate="print"/>
          <a:stretch>
            <a:fillRect/>
          </a:stretch>
        </p:blipFill>
        <p:spPr>
          <a:xfrm>
            <a:off x="6228184" y="3927670"/>
            <a:ext cx="2690043" cy="2930330"/>
          </a:xfrm>
          <a:prstGeom prst="rect">
            <a:avLst/>
          </a:prstGeom>
        </p:spPr>
      </p:pic>
      <p:pic>
        <p:nvPicPr>
          <p:cNvPr id="7" name="Рисунок 6" descr="75509_1280_800.jpg"/>
          <p:cNvPicPr>
            <a:picLocks noChangeAspect="1"/>
          </p:cNvPicPr>
          <p:nvPr/>
        </p:nvPicPr>
        <p:blipFill>
          <a:blip r:embed="rId5" cstate="print"/>
          <a:stretch>
            <a:fillRect/>
          </a:stretch>
        </p:blipFill>
        <p:spPr>
          <a:xfrm>
            <a:off x="0" y="1844824"/>
            <a:ext cx="3398912" cy="2376264"/>
          </a:xfrm>
          <a:prstGeom prst="rect">
            <a:avLst/>
          </a:prstGeom>
          <a:effectLst>
            <a:softEdge rad="317500"/>
          </a:effectLst>
        </p:spPr>
      </p:pic>
      <p:pic>
        <p:nvPicPr>
          <p:cNvPr id="8" name="Рисунок 7" descr="valentines-day.jpg"/>
          <p:cNvPicPr>
            <a:picLocks noChangeAspect="1"/>
          </p:cNvPicPr>
          <p:nvPr/>
        </p:nvPicPr>
        <p:blipFill>
          <a:blip r:embed="rId6" cstate="print"/>
          <a:stretch>
            <a:fillRect/>
          </a:stretch>
        </p:blipFill>
        <p:spPr>
          <a:xfrm>
            <a:off x="2555776" y="4725144"/>
            <a:ext cx="1413128" cy="1926993"/>
          </a:xfrm>
          <a:prstGeom prst="rect">
            <a:avLst/>
          </a:prstGeom>
          <a:effectLst>
            <a:softEdge rad="1270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143_example.jpg"/>
          <p:cNvPicPr>
            <a:picLocks noChangeAspect="1"/>
          </p:cNvPicPr>
          <p:nvPr/>
        </p:nvPicPr>
        <p:blipFill>
          <a:blip r:embed="rId2" cstate="print"/>
          <a:stretch>
            <a:fillRect/>
          </a:stretch>
        </p:blipFill>
        <p:spPr>
          <a:xfrm>
            <a:off x="0" y="-84991"/>
            <a:ext cx="9144000" cy="6912767"/>
          </a:xfrm>
          <a:prstGeom prst="rect">
            <a:avLst/>
          </a:prstGeom>
        </p:spPr>
      </p:pic>
      <p:sp>
        <p:nvSpPr>
          <p:cNvPr id="2" name="Заголовок 1"/>
          <p:cNvSpPr>
            <a:spLocks noGrp="1"/>
          </p:cNvSpPr>
          <p:nvPr>
            <p:ph type="title"/>
          </p:nvPr>
        </p:nvSpPr>
        <p:spPr>
          <a:xfrm>
            <a:off x="457200" y="274638"/>
            <a:ext cx="8229600" cy="706090"/>
          </a:xfrm>
        </p:spPr>
        <p:txBody>
          <a:bodyPr>
            <a:normAutofit/>
          </a:bodyPr>
          <a:lstStyle/>
          <a:p>
            <a:r>
              <a:rPr lang="en-US" sz="2700" b="1" dirty="0" smtClean="0"/>
              <a:t>Modern Valentine’s Day</a:t>
            </a:r>
            <a:endParaRPr lang="ru-RU" dirty="0"/>
          </a:p>
        </p:txBody>
      </p:sp>
      <p:sp>
        <p:nvSpPr>
          <p:cNvPr id="3" name="Содержимое 2"/>
          <p:cNvSpPr>
            <a:spLocks noGrp="1"/>
          </p:cNvSpPr>
          <p:nvPr>
            <p:ph idx="1"/>
          </p:nvPr>
        </p:nvSpPr>
        <p:spPr>
          <a:xfrm>
            <a:off x="457200" y="1600201"/>
            <a:ext cx="8229600" cy="2188840"/>
          </a:xfrm>
        </p:spPr>
        <p:txBody>
          <a:bodyPr>
            <a:normAutofit/>
          </a:bodyPr>
          <a:lstStyle/>
          <a:p>
            <a:pPr algn="just" fontAlgn="base">
              <a:lnSpc>
                <a:spcPct val="150000"/>
              </a:lnSpc>
              <a:buNone/>
            </a:pPr>
            <a:r>
              <a:rPr lang="en-US" sz="1800" dirty="0" smtClean="0">
                <a:latin typeface="Times New Roman" pitchFamily="18" charset="0"/>
                <a:cs typeface="Times New Roman" pitchFamily="18" charset="0"/>
              </a:rPr>
              <a:t>      Nowadays Valentine’s Day is celebrated in many countries of the world on February 14. It is a day on which lovers express their love for each other by presenting flowers, offering confectionery, and sending greeting cards (known as “valentines”).</a:t>
            </a:r>
          </a:p>
          <a:p>
            <a:pPr>
              <a:buNone/>
            </a:pPr>
            <a:endParaRPr lang="ru-RU" dirty="0"/>
          </a:p>
        </p:txBody>
      </p:sp>
      <p:pic>
        <p:nvPicPr>
          <p:cNvPr id="5" name="Рисунок 4" descr="68053616_092ac17902ced7bcf1a5093e6aed87fd.jpg"/>
          <p:cNvPicPr>
            <a:picLocks noChangeAspect="1"/>
          </p:cNvPicPr>
          <p:nvPr/>
        </p:nvPicPr>
        <p:blipFill>
          <a:blip r:embed="rId3" cstate="print"/>
          <a:stretch>
            <a:fillRect/>
          </a:stretch>
        </p:blipFill>
        <p:spPr>
          <a:xfrm>
            <a:off x="5508104" y="2852936"/>
            <a:ext cx="3117726" cy="3839257"/>
          </a:xfrm>
          <a:prstGeom prst="rect">
            <a:avLst/>
          </a:prstGeom>
          <a:effectLst>
            <a:softEdge rad="317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106_example.jpg"/>
          <p:cNvPicPr>
            <a:picLocks noChangeAspect="1"/>
          </p:cNvPicPr>
          <p:nvPr/>
        </p:nvPicPr>
        <p:blipFill>
          <a:blip r:embed="rId2" cstate="print"/>
          <a:stretch>
            <a:fillRect/>
          </a:stretch>
        </p:blipFill>
        <p:spPr>
          <a:xfrm>
            <a:off x="0" y="-41787"/>
            <a:ext cx="9144000" cy="6912769"/>
          </a:xfrm>
          <a:prstGeom prst="rect">
            <a:avLst/>
          </a:prstGeom>
        </p:spPr>
      </p:pic>
      <p:sp>
        <p:nvSpPr>
          <p:cNvPr id="2" name="Заголовок 1"/>
          <p:cNvSpPr>
            <a:spLocks noGrp="1"/>
          </p:cNvSpPr>
          <p:nvPr>
            <p:ph type="title"/>
          </p:nvPr>
        </p:nvSpPr>
        <p:spPr>
          <a:xfrm>
            <a:off x="457200" y="274638"/>
            <a:ext cx="8229600" cy="562074"/>
          </a:xfrm>
        </p:spPr>
        <p:txBody>
          <a:bodyPr>
            <a:normAutofit/>
          </a:bodyPr>
          <a:lstStyle/>
          <a:p>
            <a:r>
              <a:rPr lang="en-US" sz="2700" b="1" dirty="0" smtClean="0"/>
              <a:t>How to Know if He Loves You?</a:t>
            </a:r>
            <a:endParaRPr lang="ru-RU" dirty="0"/>
          </a:p>
        </p:txBody>
      </p:sp>
      <p:sp>
        <p:nvSpPr>
          <p:cNvPr id="3" name="Содержимое 2"/>
          <p:cNvSpPr>
            <a:spLocks noGrp="1"/>
          </p:cNvSpPr>
          <p:nvPr>
            <p:ph idx="1"/>
          </p:nvPr>
        </p:nvSpPr>
        <p:spPr>
          <a:xfrm>
            <a:off x="251520" y="764704"/>
            <a:ext cx="8712968" cy="5976664"/>
          </a:xfrm>
        </p:spPr>
        <p:txBody>
          <a:bodyPr>
            <a:normAutofit fontScale="25000" lnSpcReduction="20000"/>
          </a:bodyPr>
          <a:lstStyle/>
          <a:p>
            <a:pPr>
              <a:lnSpc>
                <a:spcPct val="170000"/>
              </a:lnSpc>
            </a:pPr>
            <a:r>
              <a:rPr lang="en-US" sz="6400" dirty="0" smtClean="0"/>
              <a:t>he takes interests in your matters like work schedule</a:t>
            </a:r>
          </a:p>
          <a:p>
            <a:pPr>
              <a:lnSpc>
                <a:spcPct val="120000"/>
              </a:lnSpc>
            </a:pPr>
            <a:r>
              <a:rPr lang="en-US" sz="6400" dirty="0" smtClean="0"/>
              <a:t>a guy keeps a track on your habits, remembers whatever you do and say simply indicates his love for you. </a:t>
            </a:r>
          </a:p>
          <a:p>
            <a:pPr>
              <a:lnSpc>
                <a:spcPct val="120000"/>
              </a:lnSpc>
            </a:pPr>
            <a:r>
              <a:rPr lang="en-US" sz="6400" dirty="0" smtClean="0"/>
              <a:t>a guy wants to spend more time with you, dates out with you at places of your choice and share the your favorite pastimes then he is madly in love with you. </a:t>
            </a:r>
          </a:p>
          <a:p>
            <a:pPr>
              <a:lnSpc>
                <a:spcPct val="120000"/>
              </a:lnSpc>
            </a:pPr>
            <a:r>
              <a:rPr lang="en-US" sz="6400" dirty="0" smtClean="0"/>
              <a:t> he gives more importance to his friends even if you are sick or in need of him shows his lack of interest in you.</a:t>
            </a:r>
          </a:p>
          <a:p>
            <a:pPr>
              <a:lnSpc>
                <a:spcPct val="120000"/>
              </a:lnSpc>
            </a:pPr>
            <a:r>
              <a:rPr lang="en-US" sz="6400" dirty="0" smtClean="0"/>
              <a:t>When he calls you or message you just to chitchat with you means he deeply loves you and was finding any reason to talk to you. </a:t>
            </a:r>
          </a:p>
          <a:p>
            <a:pPr>
              <a:lnSpc>
                <a:spcPct val="120000"/>
              </a:lnSpc>
            </a:pPr>
            <a:r>
              <a:rPr lang="en-US" sz="6400" dirty="0" smtClean="0"/>
              <a:t>If he is really concerned about you and loves you then he would always take out time from his busy schedule. </a:t>
            </a:r>
          </a:p>
          <a:p>
            <a:pPr>
              <a:lnSpc>
                <a:spcPct val="120000"/>
              </a:lnSpc>
            </a:pPr>
            <a:r>
              <a:rPr lang="en-US" sz="6400" dirty="0" smtClean="0"/>
              <a:t>he keeps looking you when you are around and suddenly takes off his eyes when you look at him shows he's in love with you. </a:t>
            </a:r>
          </a:p>
          <a:p>
            <a:pPr>
              <a:lnSpc>
                <a:spcPct val="170000"/>
              </a:lnSpc>
            </a:pPr>
            <a:r>
              <a:rPr lang="en-US" sz="6400" dirty="0" smtClean="0"/>
              <a:t>he praises about you to his friends, family and others means he truly loves you. </a:t>
            </a:r>
          </a:p>
          <a:p>
            <a:pPr>
              <a:lnSpc>
                <a:spcPct val="170000"/>
              </a:lnSpc>
            </a:pPr>
            <a:r>
              <a:rPr lang="en-US" sz="6400" dirty="0" smtClean="0"/>
              <a:t>His every action will make you believe he loves you. </a:t>
            </a:r>
          </a:p>
          <a:p>
            <a:pPr>
              <a:lnSpc>
                <a:spcPct val="120000"/>
              </a:lnSpc>
            </a:pPr>
            <a:r>
              <a:rPr lang="en-US" sz="6400" dirty="0" smtClean="0"/>
              <a:t>If he is trying to be friendly with you and tries to make an effort to know more about you shows signs of love for you. </a:t>
            </a:r>
          </a:p>
          <a:p>
            <a:pPr>
              <a:lnSpc>
                <a:spcPct val="120000"/>
              </a:lnSpc>
            </a:pPr>
            <a:r>
              <a:rPr lang="en-US" sz="6400" dirty="0" smtClean="0"/>
              <a:t>You can make out from a person's eyes. The person in love with you has special shine in his eyes when he's talking to you.</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858</Words>
  <Application>Microsoft Office PowerPoint</Application>
  <PresentationFormat>Экран (4:3)</PresentationFormat>
  <Paragraphs>98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History of St Valentines Day</vt:lpstr>
      <vt:lpstr>The Legend of St. Valentine</vt:lpstr>
      <vt:lpstr>Valentine’s Day and Christian church </vt:lpstr>
      <vt:lpstr>Valentine’s Day in 17-18 centuries</vt:lpstr>
      <vt:lpstr>Interesting facts about Valentine’s Day</vt:lpstr>
      <vt:lpstr>Valentine’s Day symbols</vt:lpstr>
      <vt:lpstr>Modern Valentine’s Day</vt:lpstr>
      <vt:lpstr>How to Know if He Loves You?</vt:lpstr>
      <vt:lpstr>How to Know if She Loves You?</vt:lpstr>
      <vt:lpstr>How to say ‘I love you' in a Special Way</vt:lpstr>
      <vt:lpstr>I Love You in Different Language</vt:lpstr>
      <vt:lpstr>Слайд 13</vt:lpstr>
      <vt:lpstr>Интернет ресурсы</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23</cp:revision>
  <dcterms:created xsi:type="dcterms:W3CDTF">2013-02-12T18:40:17Z</dcterms:created>
  <dcterms:modified xsi:type="dcterms:W3CDTF">2015-12-16T18:39:31Z</dcterms:modified>
</cp:coreProperties>
</file>