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60" r:id="rId5"/>
    <p:sldId id="261" r:id="rId6"/>
    <p:sldId id="262" r:id="rId7"/>
    <p:sldId id="265" r:id="rId8"/>
    <p:sldId id="266" r:id="rId9"/>
    <p:sldId id="267" r:id="rId10"/>
    <p:sldId id="268" r:id="rId11"/>
    <p:sldId id="269" r:id="rId12"/>
    <p:sldId id="271" r:id="rId13"/>
    <p:sldId id="270" r:id="rId14"/>
    <p:sldId id="263" r:id="rId15"/>
    <p:sldId id="26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>
      <p:cViewPr varScale="1">
        <p:scale>
          <a:sx n="70" d="100"/>
          <a:sy n="70" d="100"/>
        </p:scale>
        <p:origin x="-5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214678" y="-24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</a:t>
            </a:r>
            <a:endParaRPr lang="en-US" sz="36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788974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1500174"/>
            <a:ext cx="3854478" cy="46656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88974"/>
            <a:ext cx="37846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3784627" cy="46259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2751165" cy="6493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85794"/>
            <a:ext cx="4854602" cy="5340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1435100"/>
            <a:ext cx="275116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14355"/>
            <a:ext cx="5486400" cy="4013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48" y="831863"/>
            <a:ext cx="7715304" cy="5311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8E0A8-8E48-42ED-884C-4B8AE84DB2DE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математики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4-в классе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17 марта.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Классная работа.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24"/>
            <a:ext cx="8046636" cy="198886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ТАНЦЕВАЛЬНАЯ МИНУТКА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844824"/>
            <a:ext cx="7749434" cy="391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230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124745"/>
            <a:ext cx="7846640" cy="129614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на уроке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9672" y="1988840"/>
            <a:ext cx="6152728" cy="3649960"/>
          </a:xfrm>
        </p:spPr>
        <p:txBody>
          <a:bodyPr>
            <a:normAutofit/>
          </a:bodyPr>
          <a:lstStyle/>
          <a:p>
            <a:r>
              <a:rPr lang="ru-RU" sz="4800" b="1" i="1" dirty="0">
                <a:solidFill>
                  <a:srgbClr val="FF0000"/>
                </a:solidFill>
              </a:rPr>
              <a:t>я</a:t>
            </a:r>
            <a:r>
              <a:rPr lang="ru-RU" sz="4800" b="1" i="1" dirty="0" smtClean="0">
                <a:solidFill>
                  <a:srgbClr val="FF0000"/>
                </a:solidFill>
              </a:rPr>
              <a:t> узнал….</a:t>
            </a:r>
          </a:p>
          <a:p>
            <a:r>
              <a:rPr lang="ru-RU" sz="4800" b="1" i="1" dirty="0">
                <a:solidFill>
                  <a:srgbClr val="FF0000"/>
                </a:solidFill>
              </a:rPr>
              <a:t>я</a:t>
            </a:r>
            <a:r>
              <a:rPr lang="ru-RU" sz="4800" b="1" i="1" dirty="0" smtClean="0">
                <a:solidFill>
                  <a:srgbClr val="FF0000"/>
                </a:solidFill>
              </a:rPr>
              <a:t> научился…</a:t>
            </a:r>
          </a:p>
          <a:p>
            <a:r>
              <a:rPr lang="ru-RU" sz="4800" b="1" i="1" dirty="0">
                <a:solidFill>
                  <a:srgbClr val="FF0000"/>
                </a:solidFill>
              </a:rPr>
              <a:t>я</a:t>
            </a:r>
            <a:r>
              <a:rPr lang="ru-RU" sz="4800" b="1" i="1" dirty="0" smtClean="0">
                <a:solidFill>
                  <a:srgbClr val="FF0000"/>
                </a:solidFill>
              </a:rPr>
              <a:t> могу…</a:t>
            </a:r>
          </a:p>
          <a:p>
            <a:r>
              <a:rPr lang="ru-RU" sz="4800" b="1" i="1" dirty="0">
                <a:solidFill>
                  <a:srgbClr val="FF0000"/>
                </a:solidFill>
              </a:rPr>
              <a:t>б</a:t>
            </a:r>
            <a:r>
              <a:rPr lang="ru-RU" sz="4800" b="1" i="1" dirty="0" smtClean="0">
                <a:solidFill>
                  <a:srgbClr val="FF0000"/>
                </a:solidFill>
              </a:rPr>
              <a:t>ыло трудно…</a:t>
            </a:r>
            <a:endParaRPr lang="en-US" sz="4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272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196752"/>
            <a:ext cx="3168134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259632" y="4903910"/>
            <a:ext cx="36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7030A0"/>
                </a:solidFill>
                <a:latin typeface="Tahoma" panose="020B0604030504040204" pitchFamily="34" charset="0"/>
              </a:rPr>
              <a:t>Джордж Пойа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55976" y="1484784"/>
            <a:ext cx="34563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«Недостаточно </a:t>
            </a:r>
            <a:r>
              <a:rPr lang="ru-RU" sz="2400" b="1" dirty="0"/>
              <a:t>лишь понять задачу, необходимо желание решить её. Без сильного желания решить трудную задачу невозможно, но при наличии такового возможно. Где есть желание, найдётся путь</a:t>
            </a:r>
            <a:r>
              <a:rPr lang="ru-RU" sz="2400" b="1" dirty="0" smtClean="0"/>
              <a:t>!»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138087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4797176"/>
          </a:xfrm>
        </p:spPr>
        <p:txBody>
          <a:bodyPr>
            <a:normAutofit/>
          </a:bodyPr>
          <a:lstStyle/>
          <a:p>
            <a:r>
              <a:rPr lang="ru-RU" sz="9600" b="1" i="1" dirty="0" smtClean="0">
                <a:solidFill>
                  <a:srgbClr val="FF0000"/>
                </a:solidFill>
              </a:rPr>
              <a:t>Молодцы!</a:t>
            </a:r>
            <a:endParaRPr lang="ru-RU" sz="9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09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196752"/>
            <a:ext cx="3168134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995936" y="1340768"/>
            <a:ext cx="424847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    «</a:t>
            </a:r>
            <a:r>
              <a:rPr lang="ru-RU" sz="2800" b="1" dirty="0" smtClean="0"/>
              <a:t>Трудность </a:t>
            </a:r>
            <a:r>
              <a:rPr lang="ru-RU" sz="2800" b="1" dirty="0"/>
              <a:t>решения в какой-то мере входит в само понятие </a:t>
            </a:r>
            <a:r>
              <a:rPr lang="ru-RU" sz="2800" b="1" dirty="0" smtClean="0"/>
              <a:t>задачи:</a:t>
            </a:r>
          </a:p>
          <a:p>
            <a:pPr algn="ctr"/>
            <a:r>
              <a:rPr lang="ru-RU" sz="2800" b="1" dirty="0" smtClean="0"/>
              <a:t>там, где нет </a:t>
            </a:r>
            <a:r>
              <a:rPr lang="ru-RU" sz="2800" b="1" dirty="0"/>
              <a:t>трудности,</a:t>
            </a:r>
          </a:p>
          <a:p>
            <a:pPr algn="ctr"/>
            <a:r>
              <a:rPr lang="ru-RU" sz="2800" b="1" dirty="0"/>
              <a:t>нет и задачи</a:t>
            </a:r>
            <a:r>
              <a:rPr lang="ru-RU" sz="2800" b="1" dirty="0" smtClean="0"/>
              <a:t>.»</a:t>
            </a:r>
            <a:r>
              <a:rPr lang="ru-RU" sz="3200" b="1" dirty="0" smtClean="0"/>
              <a:t> 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4903910"/>
            <a:ext cx="36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7030A0"/>
                </a:solidFill>
                <a:latin typeface="Tahoma" panose="020B0604030504040204" pitchFamily="34" charset="0"/>
              </a:rPr>
              <a:t>Джордж Пойа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908720"/>
            <a:ext cx="7772400" cy="641995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задачу: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2132856"/>
            <a:ext cx="8424936" cy="3960440"/>
          </a:xfrm>
        </p:spPr>
        <p:txBody>
          <a:bodyPr>
            <a:normAutofit fontScale="77500" lnSpcReduction="20000"/>
          </a:bodyPr>
          <a:lstStyle/>
          <a:p>
            <a:endParaRPr lang="ru-RU" altLang="ru-RU" sz="3600" dirty="0" smtClean="0">
              <a:solidFill>
                <a:schemeClr val="tx1"/>
              </a:solidFill>
            </a:endParaRPr>
          </a:p>
          <a:p>
            <a:endParaRPr lang="ru-RU" altLang="ru-RU" sz="3600" dirty="0">
              <a:solidFill>
                <a:schemeClr val="tx1"/>
              </a:solidFill>
            </a:endParaRPr>
          </a:p>
          <a:p>
            <a:endParaRPr lang="ru-RU" altLang="ru-RU" sz="3600" dirty="0" smtClean="0">
              <a:solidFill>
                <a:schemeClr val="tx1"/>
              </a:solidFill>
            </a:endParaRPr>
          </a:p>
          <a:p>
            <a:endParaRPr lang="ru-RU" altLang="ru-RU" sz="3600" dirty="0">
              <a:solidFill>
                <a:schemeClr val="tx1"/>
              </a:solidFill>
            </a:endParaRPr>
          </a:p>
          <a:p>
            <a:endParaRPr lang="ru-RU" altLang="ru-RU" sz="3600" dirty="0" smtClean="0">
              <a:solidFill>
                <a:schemeClr val="tx1"/>
              </a:solidFill>
            </a:endParaRPr>
          </a:p>
          <a:p>
            <a:r>
              <a:rPr lang="ru-RU" altLang="ru-RU" sz="3600" dirty="0" smtClean="0">
                <a:solidFill>
                  <a:schemeClr val="tx1"/>
                </a:solidFill>
              </a:rPr>
              <a:t>Избушка </a:t>
            </a:r>
            <a:r>
              <a:rPr lang="ru-RU" altLang="ru-RU" sz="3600" dirty="0">
                <a:solidFill>
                  <a:schemeClr val="tx1"/>
                </a:solidFill>
              </a:rPr>
              <a:t>на курьих ножках за 8 ч пробежала 72 км. С какой средней скоростью бежала избушка ?</a:t>
            </a:r>
          </a:p>
          <a:p>
            <a:endParaRPr lang="ru-RU" altLang="ru-RU" sz="2600" dirty="0">
              <a:solidFill>
                <a:schemeClr val="tx1"/>
              </a:solidFill>
            </a:endParaRPr>
          </a:p>
          <a:p>
            <a:r>
              <a:rPr lang="ru-RU" altLang="ru-RU" sz="5700" dirty="0" smtClean="0">
                <a:solidFill>
                  <a:srgbClr val="FF0000"/>
                </a:solidFill>
              </a:rPr>
              <a:t>9км/ч</a:t>
            </a:r>
          </a:p>
          <a:p>
            <a:endParaRPr lang="ru-RU" alt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939" y="1412776"/>
            <a:ext cx="3017912" cy="2346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74745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908720"/>
            <a:ext cx="7772400" cy="641995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задачу: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3761882"/>
            <a:ext cx="7595121" cy="2403422"/>
          </a:xfrm>
        </p:spPr>
        <p:txBody>
          <a:bodyPr>
            <a:noAutofit/>
          </a:bodyPr>
          <a:lstStyle/>
          <a:p>
            <a:r>
              <a:rPr lang="ru-RU" altLang="ru-RU" sz="2800" dirty="0" smtClean="0">
                <a:solidFill>
                  <a:schemeClr val="tx1"/>
                </a:solidFill>
              </a:rPr>
              <a:t>Маша </a:t>
            </a:r>
            <a:r>
              <a:rPr lang="ru-RU" altLang="ru-RU" sz="2800" dirty="0">
                <a:solidFill>
                  <a:schemeClr val="tx1"/>
                </a:solidFill>
              </a:rPr>
              <a:t>прочитала 450 страниц за 15 дней. Каждый день она читала одинаковое количество страниц. Какова производительность чтения </a:t>
            </a:r>
            <a:r>
              <a:rPr lang="ru-RU" altLang="ru-RU" sz="2800" dirty="0" smtClean="0">
                <a:solidFill>
                  <a:schemeClr val="tx1"/>
                </a:solidFill>
              </a:rPr>
              <a:t>Маши?</a:t>
            </a:r>
          </a:p>
          <a:p>
            <a:pPr algn="ctr"/>
            <a:r>
              <a:rPr lang="ru-RU" altLang="ru-RU" sz="2800" dirty="0" smtClean="0">
                <a:solidFill>
                  <a:srgbClr val="FF0000"/>
                </a:solidFill>
              </a:rPr>
              <a:t>30 стр. /день</a:t>
            </a: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1431116" y="6034262"/>
            <a:ext cx="3463198" cy="7277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600" dirty="0" smtClean="0">
                <a:solidFill>
                  <a:schemeClr val="tx1"/>
                </a:solidFill>
              </a:rPr>
              <a:t> </a:t>
            </a:r>
          </a:p>
          <a:p>
            <a:endParaRPr lang="ru-RU" altLang="ru-RU" sz="2600" dirty="0" smtClean="0">
              <a:solidFill>
                <a:schemeClr val="tx1"/>
              </a:solidFill>
            </a:endParaRPr>
          </a:p>
          <a:p>
            <a:endParaRPr lang="ru-RU" alt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1412775"/>
            <a:ext cx="2376264" cy="234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064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908720"/>
            <a:ext cx="7772400" cy="641995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задачу: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2132856"/>
            <a:ext cx="7883153" cy="3960440"/>
          </a:xfrm>
        </p:spPr>
        <p:txBody>
          <a:bodyPr>
            <a:normAutofit/>
          </a:bodyPr>
          <a:lstStyle/>
          <a:p>
            <a:endParaRPr lang="ru-RU" altLang="ru-RU" sz="2600" dirty="0" smtClean="0">
              <a:solidFill>
                <a:schemeClr val="tx1"/>
              </a:solidFill>
            </a:endParaRPr>
          </a:p>
          <a:p>
            <a:r>
              <a:rPr lang="ru-RU" altLang="ru-RU" sz="2600" dirty="0" smtClean="0">
                <a:solidFill>
                  <a:schemeClr val="tx1"/>
                </a:solidFill>
              </a:rPr>
              <a:t>Водяной </a:t>
            </a:r>
            <a:r>
              <a:rPr lang="ru-RU" altLang="ru-RU" sz="2600" dirty="0">
                <a:solidFill>
                  <a:schemeClr val="tx1"/>
                </a:solidFill>
              </a:rPr>
              <a:t>плывёт 12 км за 4 часа, а Баба – Яга на метле пролетает это же расстояние за 2 часа. На сколько километров в час средняя скорость Бабы – Яги больше? </a:t>
            </a:r>
          </a:p>
          <a:p>
            <a:pPr algn="ctr"/>
            <a:r>
              <a:rPr lang="ru-RU" altLang="ru-RU" sz="3200" dirty="0">
                <a:solidFill>
                  <a:srgbClr val="FF0000"/>
                </a:solidFill>
              </a:rPr>
              <a:t>н</a:t>
            </a:r>
            <a:r>
              <a:rPr lang="ru-RU" altLang="ru-RU" sz="3200" dirty="0" smtClean="0">
                <a:solidFill>
                  <a:srgbClr val="FF0000"/>
                </a:solidFill>
              </a:rPr>
              <a:t>а 3 км/ч</a:t>
            </a:r>
            <a:endParaRPr lang="ru-RU" altLang="ru-RU" sz="32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334" y="1547458"/>
            <a:ext cx="2273994" cy="1832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977923"/>
            <a:ext cx="1696883" cy="2309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64748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7364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93897884"/>
              </p:ext>
            </p:extLst>
          </p:nvPr>
        </p:nvGraphicFramePr>
        <p:xfrm>
          <a:off x="1115616" y="1052734"/>
          <a:ext cx="6912768" cy="451887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728192"/>
                <a:gridCol w="1728192"/>
                <a:gridCol w="1728192"/>
                <a:gridCol w="1728192"/>
              </a:tblGrid>
              <a:tr h="637179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цена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стоимость</a:t>
                      </a:r>
                      <a:endParaRPr lang="ru-RU" dirty="0"/>
                    </a:p>
                  </a:txBody>
                  <a:tcPr/>
                </a:tc>
              </a:tr>
              <a:tr h="6371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картофель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? руб/кг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кг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80 руб</a:t>
                      </a:r>
                      <a:endParaRPr lang="ru-RU" dirty="0"/>
                    </a:p>
                  </a:txBody>
                  <a:tcPr/>
                </a:tc>
              </a:tr>
              <a:tr h="69290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капуста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37 руб/кг</a:t>
                      </a:r>
                    </a:p>
                    <a:p>
                      <a:pPr algn="ctr"/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кг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? руб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6371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морковь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 руб/кг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2 кг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? руб</a:t>
                      </a:r>
                      <a:endParaRPr lang="ru-RU" dirty="0"/>
                    </a:p>
                  </a:txBody>
                  <a:tcPr/>
                </a:tc>
              </a:tr>
              <a:tr h="6371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горох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 руб/кг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2 кг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? руб</a:t>
                      </a:r>
                      <a:endParaRPr lang="ru-RU" dirty="0"/>
                    </a:p>
                  </a:txBody>
                  <a:tcPr/>
                </a:tc>
              </a:tr>
              <a:tr h="6371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петрушка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? руб/кг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2 кг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160 руб</a:t>
                      </a:r>
                      <a:endParaRPr lang="ru-RU" dirty="0"/>
                    </a:p>
                  </a:txBody>
                  <a:tcPr/>
                </a:tc>
              </a:tr>
              <a:tr h="6371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свёкла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? руб/кг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кг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48 руб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0572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93951852"/>
              </p:ext>
            </p:extLst>
          </p:nvPr>
        </p:nvGraphicFramePr>
        <p:xfrm>
          <a:off x="1115616" y="1052734"/>
          <a:ext cx="6912768" cy="451887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728192"/>
                <a:gridCol w="1728192"/>
                <a:gridCol w="1728192"/>
                <a:gridCol w="1728192"/>
              </a:tblGrid>
              <a:tr h="637179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цена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стоимость</a:t>
                      </a:r>
                      <a:endParaRPr lang="ru-RU" dirty="0"/>
                    </a:p>
                  </a:txBody>
                  <a:tcPr/>
                </a:tc>
              </a:tr>
              <a:tr h="6371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картофель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40 руб/кг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кг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80 руб</a:t>
                      </a:r>
                      <a:endParaRPr lang="ru-RU" dirty="0"/>
                    </a:p>
                  </a:txBody>
                  <a:tcPr/>
                </a:tc>
              </a:tr>
              <a:tr h="69290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капуста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37 руб/кг</a:t>
                      </a:r>
                    </a:p>
                    <a:p>
                      <a:pPr algn="ctr"/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кг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74 руб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6371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морковь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 руб/кг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2 кг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40 руб</a:t>
                      </a:r>
                      <a:endParaRPr lang="ru-RU" b="1" dirty="0"/>
                    </a:p>
                  </a:txBody>
                  <a:tcPr/>
                </a:tc>
              </a:tr>
              <a:tr h="6371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горох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 руб/кг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2 кг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50 руб</a:t>
                      </a:r>
                      <a:endParaRPr lang="ru-RU" b="1" dirty="0"/>
                    </a:p>
                  </a:txBody>
                  <a:tcPr/>
                </a:tc>
              </a:tr>
              <a:tr h="6371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петрушка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80 руб/кг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2 кг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160 руб</a:t>
                      </a:r>
                      <a:endParaRPr lang="ru-RU" dirty="0"/>
                    </a:p>
                  </a:txBody>
                  <a:tcPr/>
                </a:tc>
              </a:tr>
              <a:tr h="6371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свёкла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24 руб/кг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кг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48 руб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1852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"/>
            <a:ext cx="8262660" cy="630934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ОДИНАКОВОМ КОЛИЧЕСТВЕ 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ЦЕНЫ В НЕСКОЛЬКО РАЗ ПРИВОДИТ К УВЕЛИЧЕНИЮ СТОИМОСТИ В ЭТО ЖЕ ЧИСЛО РАЗ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ОДИНАКОВОМ КОЛИЧЕСТВЕ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ЦЕНЫ В НЕСКОЛЬКО РАЗ ПРИВОДИТ К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УМЕНЬШЕНИЮ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СТОИМОСТИ В ЭТО ЖЕ ЧИСЛО РАЗ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772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mat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A21926C-F056-483B-B3E8-AE1F1A8F88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для презентаций по математике</Template>
  <TotalTime>493</TotalTime>
  <Words>271</Words>
  <Application>Microsoft Office PowerPoint</Application>
  <PresentationFormat>Экран (4:3)</PresentationFormat>
  <Paragraphs>89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8_math</vt:lpstr>
      <vt:lpstr>Урок математики  в 4-в классе</vt:lpstr>
      <vt:lpstr>Слайд 2</vt:lpstr>
      <vt:lpstr>Решите задачу:</vt:lpstr>
      <vt:lpstr>Решите задачу:</vt:lpstr>
      <vt:lpstr>Решите задачу:</vt:lpstr>
      <vt:lpstr>Слайд 6</vt:lpstr>
      <vt:lpstr>Слайд 7</vt:lpstr>
      <vt:lpstr>Слайд 8</vt:lpstr>
      <vt:lpstr>ПРИ ОДИНАКОВОМ КОЛИЧЕСТВЕ  УВЕЛИЧЕНИЕ ЦЕНЫ В НЕСКОЛЬКО РАЗ ПРИВОДИТ К УВЕЛИЧЕНИЮ СТОИМОСТИ В ЭТО ЖЕ ЧИСЛО РАЗ  ПРИ ОДИНАКОВОМ КОЛИЧЕСТВЕ  УМЕНЬШЕНИЕ ЦЕНЫ В НЕСКОЛЬКО РАЗ ПРИВОДИТ К УМЕНЬШЕНИЮ СТОИМОСТИ В ЭТО ЖЕ ЧИСЛО РАЗ </vt:lpstr>
      <vt:lpstr>ТАНЦЕВАЛЬНАЯ МИНУТКА</vt:lpstr>
      <vt:lpstr>Слайд 11</vt:lpstr>
      <vt:lpstr>Сегодня на уроке </vt:lpstr>
      <vt:lpstr>Слайд 13</vt:lpstr>
      <vt:lpstr>Молодцы!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математики  в 4-в классе</dc:title>
  <dc:subject>Шаблон оформления</dc:subject>
  <dc:creator>Надюшка</dc:creator>
  <cp:keywords/>
  <dc:description>Шаблон оформления
Корпорация Майкрософт</dc:description>
  <cp:lastModifiedBy>Надежда Викторовна</cp:lastModifiedBy>
  <cp:revision>25</cp:revision>
  <dcterms:created xsi:type="dcterms:W3CDTF">2015-03-10T18:23:47Z</dcterms:created>
  <dcterms:modified xsi:type="dcterms:W3CDTF">2015-03-17T09:10:10Z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TC019087039991</vt:lpwstr>
  </property>
</Properties>
</file>