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Override5.xml" ContentType="application/vnd.openxmlformats-officedocument.themeOverrid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5" r:id="rId2"/>
    <p:sldMasterId id="2147483817" r:id="rId3"/>
    <p:sldMasterId id="2147483841" r:id="rId4"/>
    <p:sldMasterId id="2147483871" r:id="rId5"/>
    <p:sldMasterId id="2147483883" r:id="rId6"/>
    <p:sldMasterId id="2147483943" r:id="rId7"/>
    <p:sldMasterId id="2147483955" r:id="rId8"/>
    <p:sldMasterId id="2147483967" r:id="rId9"/>
    <p:sldMasterId id="2147484009" r:id="rId10"/>
  </p:sldMasterIdLst>
  <p:notesMasterIdLst>
    <p:notesMasterId r:id="rId44"/>
  </p:notesMasterIdLst>
  <p:sldIdLst>
    <p:sldId id="256" r:id="rId11"/>
    <p:sldId id="267" r:id="rId12"/>
    <p:sldId id="279" r:id="rId13"/>
    <p:sldId id="274" r:id="rId14"/>
    <p:sldId id="280" r:id="rId15"/>
    <p:sldId id="303" r:id="rId16"/>
    <p:sldId id="300" r:id="rId17"/>
    <p:sldId id="310" r:id="rId18"/>
    <p:sldId id="315" r:id="rId19"/>
    <p:sldId id="316" r:id="rId20"/>
    <p:sldId id="317" r:id="rId21"/>
    <p:sldId id="301" r:id="rId22"/>
    <p:sldId id="318" r:id="rId23"/>
    <p:sldId id="319" r:id="rId24"/>
    <p:sldId id="281" r:id="rId25"/>
    <p:sldId id="294" r:id="rId26"/>
    <p:sldId id="296" r:id="rId27"/>
    <p:sldId id="326" r:id="rId28"/>
    <p:sldId id="298" r:id="rId29"/>
    <p:sldId id="299" r:id="rId30"/>
    <p:sldId id="323" r:id="rId31"/>
    <p:sldId id="270" r:id="rId32"/>
    <p:sldId id="307" r:id="rId33"/>
    <p:sldId id="308" r:id="rId34"/>
    <p:sldId id="272" r:id="rId35"/>
    <p:sldId id="277" r:id="rId36"/>
    <p:sldId id="278" r:id="rId37"/>
    <p:sldId id="261" r:id="rId38"/>
    <p:sldId id="291" r:id="rId39"/>
    <p:sldId id="289" r:id="rId40"/>
    <p:sldId id="292" r:id="rId41"/>
    <p:sldId id="306" r:id="rId42"/>
    <p:sldId id="32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Мотивация к изучению языка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хотят научиться</c:v>
                </c:pt>
                <c:pt idx="1">
                  <c:v>хотят положительную оценку</c:v>
                </c:pt>
                <c:pt idx="2">
                  <c:v>нет мотивации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10</c:v>
                </c:pt>
                <c:pt idx="1">
                  <c:v>80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3FD3-18EA-463B-91BF-797754BB5883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4734-E31D-4F55-A4F4-006B66A8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0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8DD184-2176-43AF-8E59-7D7CC73AA127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65356-D341-4C79-BB50-C236C80DF089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14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073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50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292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010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0008CA-26EC-47C1-B173-9B9168A7C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3356-1A5F-422A-8ECB-BEB3E9E59F7E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706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FA9F0-D65E-4A2C-944D-A21D941A6244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22F6-F04E-4235-8433-ADC5AA522415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06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8151-2A6B-4099-835F-E5724380AB10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4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E574-9D9D-43D9-9CFB-D6128ACAF114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9592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F551-BEC1-4B5F-9439-0E2FA760BF96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843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CDE5-303E-403C-B9C6-072A3511FF81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439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BF5F9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E9FB2B-F979-4BA6-9171-2E2DD17CB3EB}" type="slidenum">
              <a:rPr lang="ru-RU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2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2373-55C0-406A-A112-96967641FBE3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7672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204BB7E-A9FD-4762-9094-E161B6CBC499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366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284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5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3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8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2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0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72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FECFA-6911-4CA6-9DDA-6134FDE6ED97}" type="datetimeFigureOut">
              <a:rPr lang="ru-RU" smtClean="0">
                <a:solidFill>
                  <a:srgbClr val="B4DCFA"/>
                </a:solidFill>
              </a:rPr>
              <a:pPr/>
              <a:t>30.03.2015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51A804-1C9D-4AC6-865E-E7FB12A4D45D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B4DCFA">
                        <a:alpha val="60000"/>
                      </a:srgbClr>
                    </a:solidFill>
                  </a:ln>
                  <a:solidFill>
                    <a:srgbClr val="B4DC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B4DCFA">
                      <a:alpha val="60000"/>
                    </a:srgbClr>
                  </a:solidFill>
                </a:ln>
                <a:solidFill>
                  <a:srgbClr val="B4DCFA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0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48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2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0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70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9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09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837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1" y="1678199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3" y="559402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1" y="3603816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7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2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40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997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2" y="559402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0" y="849858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5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5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212745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437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1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1" y="4385737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80"/>
            <a:ext cx="1200150" cy="377825"/>
          </a:xfrm>
        </p:spPr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1" y="5870580"/>
            <a:ext cx="3670469" cy="3778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1" y="5870580"/>
            <a:ext cx="413375" cy="377825"/>
          </a:xfrm>
        </p:spPr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5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7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2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2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19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4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4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9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28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73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2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9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5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62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3" y="609606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1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7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4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3" y="609606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8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6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34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3" y="609605"/>
            <a:ext cx="7598569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4"/>
            <a:ext cx="16189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49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35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81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03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50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71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37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04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8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05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80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4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14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1707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6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61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056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65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99157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2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53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08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4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276-A740-4B5F-8C00-43752855A7EE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CA43-3D24-44AF-8651-5DC06F6099CB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4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19CB-3D86-44B6-9103-352EE22ABF0C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934C-E441-4331-8738-97C9C7A96405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61492"/>
      </p:ext>
    </p:extLst>
  </p:cSld>
  <p:clrMapOvr>
    <a:masterClrMapping/>
  </p:clrMapOvr>
  <p:transition spd="med" advTm="8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4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7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D2D2-154E-4C34-9684-4D65C044BFE5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D9E5-9017-4F30-853B-994264733251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33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EFAE-E7A8-4C3C-B54C-997D7D6D6BF0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3675-81A8-466B-99D3-AC80CD16FB35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78543"/>
      </p:ext>
    </p:extLst>
  </p:cSld>
  <p:clrMapOvr>
    <a:masterClrMapping/>
  </p:clrMapOvr>
  <p:transition spd="med" advTm="8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A3A2-9D4B-4DC6-A429-6C90912206F5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591F-82F8-41D8-80DE-F534C3CA7A32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58466"/>
      </p:ext>
    </p:extLst>
  </p:cSld>
  <p:clrMapOvr>
    <a:masterClrMapping/>
  </p:clrMapOvr>
  <p:transition spd="med" advTm="8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5BD8-32A1-436B-AD58-5F8CD8A49C2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E888-AA30-43DA-98E6-FE148DA32705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93311"/>
      </p:ext>
    </p:extLst>
  </p:cSld>
  <p:clrMapOvr>
    <a:masterClrMapping/>
  </p:clrMapOvr>
  <p:transition spd="med" advTm="8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0C76-4C7A-4DA6-9CA0-0BB0B9A13EDC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40C8-6B79-42AE-A17D-FECFBDE4D607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15757"/>
      </p:ext>
    </p:extLst>
  </p:cSld>
  <p:clrMapOvr>
    <a:masterClrMapping/>
  </p:clrMapOvr>
  <p:transition spd="med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5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5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6985-64B4-4095-BA7C-B20D3A2F6FF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25B9-DF48-4035-860A-DAC6E52B22EE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2693"/>
      </p:ext>
    </p:extLst>
  </p:cSld>
  <p:clrMapOvr>
    <a:masterClrMapping/>
  </p:clrMapOvr>
  <p:transition spd="med" advTm="8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5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5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C385-6021-49F3-B473-A49049FCE2F3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1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5E6A-6DF1-4F60-99EC-D43B722200E5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AA52-57F9-4A1F-92AB-11CBE74A740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04FE-7CC8-4C48-BB44-912F6B1D8A04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60252"/>
      </p:ext>
    </p:extLst>
  </p:cSld>
  <p:clrMapOvr>
    <a:masterClrMapping/>
  </p:clrMapOvr>
  <p:transition spd="med" advTm="8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40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6BFF-8D8B-4F33-9117-C5DA08B47C63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5" y="6376992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C0C5-DA9B-4FA4-96C3-201FC45050A2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93335"/>
      </p:ext>
    </p:extLst>
  </p:cSld>
  <p:clrMapOvr>
    <a:masterClrMapping/>
  </p:clrMapOvr>
  <p:transition spd="med" advTm="8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4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5745-2ACC-4BBC-BB51-2FD76AEBA3C7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DDCB-7F74-4DDD-AE83-15132F6E5544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8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8E6C-16DD-4D96-9940-AD0B9371BFC9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158-C15F-44B0-8CEA-3A2674B13361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20471"/>
      </p:ext>
    </p:extLst>
  </p:cSld>
  <p:clrMapOvr>
    <a:masterClrMapping/>
  </p:clrMapOvr>
  <p:transition spd="med" advTm="8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4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7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30D0-FC7D-40AC-8018-F912163904BF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F53D-313A-4534-B3D5-85185B039969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2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0553-B13C-4E41-B22E-FD1DBB503950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673D-193C-4DDB-AC2D-00573005A795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25800"/>
      </p:ext>
    </p:extLst>
  </p:cSld>
  <p:clrMapOvr>
    <a:masterClrMapping/>
  </p:clrMapOvr>
  <p:transition spd="med" advTm="8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A24B-00AE-468A-9CBD-8C64D4BC90F3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8895-34FF-4CF2-90E1-E941BBCF35B3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41677"/>
      </p:ext>
    </p:extLst>
  </p:cSld>
  <p:clrMapOvr>
    <a:masterClrMapping/>
  </p:clrMapOvr>
  <p:transition spd="med" advTm="8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5E39-A0A8-43EA-B362-78FD923F3944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0F01-66A6-480A-922E-2CB287C184D8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87695"/>
      </p:ext>
    </p:extLst>
  </p:cSld>
  <p:clrMapOvr>
    <a:masterClrMapping/>
  </p:clrMapOvr>
  <p:transition spd="med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01A3-B813-402F-AA05-5649EB39DDC1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F1E2-4506-44AA-8B93-E8C02B04EBB8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80622"/>
      </p:ext>
    </p:extLst>
  </p:cSld>
  <p:clrMapOvr>
    <a:masterClrMapping/>
  </p:clrMapOvr>
  <p:transition spd="med" advTm="8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5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5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BCCD-AE12-4C47-B8AF-62DA248921C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C014-78C2-4F3F-A41A-F32B961B4088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6250"/>
      </p:ext>
    </p:extLst>
  </p:cSld>
  <p:clrMapOvr>
    <a:masterClrMapping/>
  </p:clrMapOvr>
  <p:transition spd="med" advTm="8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5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5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FC10-8AC3-487F-B907-A73EB33E1676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1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9BAF-96AE-4BB5-BC64-7A614A67AAB3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0298-E4F0-4400-8D57-6D7A9931022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66F3-1676-4AD9-81A9-9DF3067CC52D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33455"/>
      </p:ext>
    </p:extLst>
  </p:cSld>
  <p:clrMapOvr>
    <a:masterClrMapping/>
  </p:clrMapOvr>
  <p:transition spd="med" advTm="8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40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B5A9-867B-49E9-AB8D-5BCF058BC883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5" y="6376992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3703-8D54-43AA-A90A-81F2216FE5DB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0903"/>
      </p:ext>
    </p:extLst>
  </p:cSld>
  <p:clrMapOvr>
    <a:masterClrMapping/>
  </p:clrMapOvr>
  <p:transition spd="med" advTm="8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0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55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F8F8F8"/>
                </a:solidFill>
              </a:rPr>
              <a:pPr/>
              <a:t>30.03.2015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10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0843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016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FCD6DC-D2A6-42C5-B6F9-067F81DC5210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39EFA0-3408-4F8A-A648-919481F5B9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73E5C-4A78-4938-9252-36C8D31F6325}" type="slidenum">
              <a:rPr lang="ru-RU">
                <a:solidFill>
                  <a:srgbClr val="04617B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4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FCD6DC-D2A6-42C5-B6F9-067F81DC521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39EFA0-3408-4F8A-A648-919481F5B9D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4FECFA-6911-4CA6-9DDA-6134FDE6ED97}" type="datetimeFigureOut">
              <a:rPr lang="ru-RU" smtClean="0">
                <a:solidFill>
                  <a:srgbClr val="212745"/>
                </a:solidFill>
              </a:rPr>
              <a:pPr/>
              <a:t>30.03.2015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051A804-1C9D-4AC6-865E-E7FB12A4D45D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2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3" y="609605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3" y="2142072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80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BB6918-6066-4720-BB6B-2790C36D0124}" type="datetimeFigureOut">
              <a:rPr lang="ru-RU" smtClean="0">
                <a:solidFill>
                  <a:prstClr val="white"/>
                </a:solidFill>
              </a:rPr>
              <a:pPr/>
              <a:t>30.03.2015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80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8" y="5870580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5F87BF-7639-4D8B-9E32-22E4D8284F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52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5C968-87B8-4EA1-B780-F14808CD7CD4}" type="datetimeFigureOut">
              <a:rPr lang="ru-RU" smtClean="0">
                <a:solidFill>
                  <a:srgbClr val="FEFAC9"/>
                </a:solidFill>
              </a:rPr>
              <a:pPr/>
              <a:t>30.03.2015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C0CB18-B86E-4EEC-9F78-C6329E59001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450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4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A5ACB-189A-498D-A32B-05F517BBCE43}" type="datetimeFigureOut">
              <a:rPr lang="ru-RU">
                <a:solidFill>
                  <a:prstClr val="black">
                    <a:tint val="9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5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17C67-8347-4A59-8864-FB7C8739953D}" type="slidenum">
              <a:rPr lang="ru-RU">
                <a:solidFill>
                  <a:prstClr val="black">
                    <a:tint val="9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spd="med" advTm="8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4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78237-2F1F-4A0F-B5FB-3646A5104ADA}" type="datetimeFigureOut">
              <a:rPr lang="ru-RU">
                <a:solidFill>
                  <a:prstClr val="black">
                    <a:tint val="9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5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418D7-D92D-45DA-B5D6-C013369EF8A7}" type="slidenum">
              <a:rPr lang="ru-RU">
                <a:solidFill>
                  <a:prstClr val="black">
                    <a:tint val="9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 spd="med" advTm="8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8753C4-18E0-416F-9C38-D3AEF5BB0E89}" type="datetimeFigureOut">
              <a:rPr lang="ru-RU" smtClean="0">
                <a:solidFill>
                  <a:srgbClr val="000000"/>
                </a:solidFill>
              </a:rPr>
              <a:pPr/>
              <a:t>30.03.2015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7A88F0-B64C-43F6-A4A6-CE753B8B8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6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Развитие личности учащихся посредством реализации воспитательного потенциала иностранного языка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299040" cy="1296144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               </a:t>
            </a:r>
            <a:r>
              <a:rPr lang="ru-RU" b="1" dirty="0" err="1" smtClean="0"/>
              <a:t>Корбачева</a:t>
            </a:r>
            <a:r>
              <a:rPr lang="ru-RU" b="1" dirty="0" smtClean="0"/>
              <a:t> Любовь Ефремовна,</a:t>
            </a:r>
          </a:p>
          <a:p>
            <a:pPr algn="l"/>
            <a:r>
              <a:rPr lang="ru-RU" b="1" dirty="0" smtClean="0"/>
              <a:t>               учитель английского языка </a:t>
            </a:r>
          </a:p>
          <a:p>
            <a:pPr algn="l"/>
            <a:r>
              <a:rPr lang="ru-RU" b="1" smtClean="0"/>
              <a:t>               МОУ </a:t>
            </a:r>
            <a:r>
              <a:rPr lang="ru-RU" b="1" dirty="0" smtClean="0"/>
              <a:t>СОШ №21 </a:t>
            </a:r>
            <a:r>
              <a:rPr lang="ru-RU" b="1" dirty="0" err="1" smtClean="0"/>
              <a:t>г.Твери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22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79" name="Содержимое 3" descr="05-Eat Le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"/>
            <a:ext cx="9190038" cy="6907213"/>
          </a:xfrm>
        </p:spPr>
      </p:pic>
    </p:spTree>
    <p:extLst>
      <p:ext uri="{BB962C8B-B14F-4D97-AF65-F5344CB8AC3E}">
        <p14:creationId xmlns:p14="http://schemas.microsoft.com/office/powerpoint/2010/main" val="1752376748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0" dirty="0" smtClean="0">
                <a:solidFill>
                  <a:schemeClr val="tx1"/>
                </a:solidFill>
              </a:rPr>
              <a:t>Игры на уроке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orbachev-v\Desktop\выступление на курсах\IMG_1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9" y="2348880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школа\IMG_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884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оптимальной достаточности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Избыточность материала учебника требует от учителя умения выбрать действительно необходимый материал, который может быть усвоен на достаточно хорошем уровне, что позволит говорить о развитии коммуникативной компетенции и развитии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УМК</a:t>
            </a:r>
            <a:r>
              <a:rPr lang="en-US" dirty="0" smtClean="0"/>
              <a:t> “SPOTLIGHT” 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Модуль 1 </a:t>
            </a:r>
            <a:r>
              <a:rPr lang="en-US" sz="3600" dirty="0" smtClean="0"/>
              <a:t>“Celebrations”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dirty="0" smtClean="0"/>
              <a:t>Урок развития речевых умений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ознакомительное, поисковое, изучающее чтение;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употребление в речи тематической лексики;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поиск, выделение нужной информации, обобщение;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монологическая речь </a:t>
            </a:r>
            <a:r>
              <a:rPr lang="en-US" dirty="0" smtClean="0"/>
              <a:t>(</a:t>
            </a:r>
            <a:r>
              <a:rPr lang="ru-RU" dirty="0" smtClean="0"/>
              <a:t>личное аргументированное отношение к прочитанному, сообщение по теме «День Победы»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5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328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0"/>
            <a:ext cx="57606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4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" y="1009405"/>
            <a:ext cx="3354431" cy="298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20" y="3283291"/>
            <a:ext cx="3041496" cy="304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90903" y="1467412"/>
            <a:ext cx="433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I’m a student of a school </a:t>
            </a:r>
            <a:r>
              <a:rPr lang="ru-RU" sz="2800" dirty="0" smtClean="0">
                <a:solidFill>
                  <a:prstClr val="white"/>
                </a:solidFill>
              </a:rPr>
              <a:t>№21</a:t>
            </a:r>
            <a:r>
              <a:rPr lang="en-US" sz="2800" dirty="0" smtClean="0">
                <a:solidFill>
                  <a:prstClr val="white"/>
                </a:solidFill>
              </a:rPr>
              <a:t>. My school is co – educational and state. In Russia most of schools are such like my.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68" y="4405749"/>
            <a:ext cx="4319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The average school day in my school is a 6 hours. Rules of our school is not very strict. Students get a lot of homework but it’s necessary to pass exams.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365" y="297704"/>
            <a:ext cx="5183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AC3EC1"/>
                  </a:solidFill>
                  <a:prstDash val="solid"/>
                </a:ln>
                <a:pattFill prst="pct50">
                  <a:fgClr>
                    <a:srgbClr val="AC3EC1"/>
                  </a:fgClr>
                  <a:bgClr>
                    <a:srgbClr val="AC3EC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AC3EC1"/>
                  </a:outerShdw>
                </a:effectLst>
              </a:rPr>
              <a:t>Some words about my school</a:t>
            </a:r>
            <a:endParaRPr lang="ru-RU" sz="3200" b="1" dirty="0">
              <a:ln w="12700">
                <a:solidFill>
                  <a:srgbClr val="AC3EC1"/>
                </a:solidFill>
                <a:prstDash val="solid"/>
              </a:ln>
              <a:pattFill prst="pct50">
                <a:fgClr>
                  <a:srgbClr val="AC3EC1"/>
                </a:fgClr>
                <a:bgClr>
                  <a:srgbClr val="AC3EC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AC3EC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698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620688"/>
            <a:ext cx="3883968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Going green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5516563"/>
            <a:ext cx="3736975" cy="1152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by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Vikhrova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Victoria and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Alexandra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50969"/>
            <a:ext cx="4320480" cy="4198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30365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Schools in different countries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Gerasimenko</a:t>
            </a:r>
            <a:r>
              <a:rPr lang="en-US" sz="2000" dirty="0" smtClean="0"/>
              <a:t> Alexandra and </a:t>
            </a:r>
            <a:r>
              <a:rPr lang="en-US" sz="2000" dirty="0" err="1" smtClean="0"/>
              <a:t>Dulishkina</a:t>
            </a:r>
            <a:r>
              <a:rPr lang="en-US" sz="2000" dirty="0" smtClean="0"/>
              <a:t> Christina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408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Activities - the</a:t>
            </a:r>
            <a:r>
              <a:rPr lang="ru-RU" sz="3200" dirty="0" smtClean="0"/>
              <a:t> </a:t>
            </a:r>
            <a:r>
              <a:rPr lang="en-US" sz="3200" dirty="0" smtClean="0"/>
              <a:t>only way to Knowledge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                                   George Bernard Shaw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17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643446"/>
            <a:ext cx="8305800" cy="1143000"/>
          </a:xfrm>
        </p:spPr>
        <p:txBody>
          <a:bodyPr/>
          <a:lstStyle/>
          <a:p>
            <a:r>
              <a:rPr lang="en-US" sz="1200" i="1" dirty="0" smtClean="0"/>
              <a:t>Performed</a:t>
            </a:r>
            <a:r>
              <a:rPr lang="en-US" sz="1200" dirty="0" smtClean="0"/>
              <a:t>:</a:t>
            </a:r>
            <a:endParaRPr lang="ru-RU" sz="1200" dirty="0" smtClean="0"/>
          </a:p>
          <a:p>
            <a:r>
              <a:rPr lang="en-US" sz="1200" dirty="0" smtClean="0"/>
              <a:t> </a:t>
            </a:r>
            <a:endParaRPr lang="ru-RU" sz="1200" dirty="0" smtClean="0"/>
          </a:p>
          <a:p>
            <a:r>
              <a:rPr lang="en-US" sz="1200" dirty="0" smtClean="0"/>
              <a:t>10th grade students </a:t>
            </a:r>
            <a:endParaRPr lang="ru-RU" sz="1200" dirty="0" smtClean="0"/>
          </a:p>
          <a:p>
            <a:r>
              <a:rPr lang="en-US" sz="1200" b="1" dirty="0" smtClean="0"/>
              <a:t>Nikita </a:t>
            </a:r>
            <a:r>
              <a:rPr lang="en-US" sz="1200" b="1" dirty="0" err="1" smtClean="0"/>
              <a:t>Vasilyev</a:t>
            </a:r>
            <a:endParaRPr lang="ru-RU" sz="1200" dirty="0" smtClean="0"/>
          </a:p>
          <a:p>
            <a:r>
              <a:rPr lang="en-US" sz="1200" b="1" dirty="0" smtClean="0"/>
              <a:t>Dmitry </a:t>
            </a:r>
            <a:r>
              <a:rPr lang="en-US" sz="1200" b="1" dirty="0" err="1" smtClean="0"/>
              <a:t>Korobov</a:t>
            </a:r>
            <a:endParaRPr lang="ru-RU" sz="1200" dirty="0" smtClean="0"/>
          </a:p>
          <a:p>
            <a:r>
              <a:rPr lang="ru-RU" sz="1200" b="1" dirty="0" err="1" smtClean="0"/>
              <a:t>Dmitry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Rudich</a:t>
            </a:r>
            <a:endParaRPr lang="ru-RU" sz="1200" dirty="0" smtClean="0"/>
          </a:p>
          <a:p>
            <a:r>
              <a:rPr lang="ru-RU" sz="1200" b="1" dirty="0" err="1" smtClean="0"/>
              <a:t>Konstantin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Mazur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05800" cy="500066"/>
          </a:xfrm>
        </p:spPr>
        <p:txBody>
          <a:bodyPr/>
          <a:lstStyle/>
          <a:p>
            <a:r>
              <a:rPr lang="en-US" sz="1800" dirty="0" smtClean="0"/>
              <a:t>Municipal educational institutions of secondary schools №21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00010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64597" y="1643054"/>
            <a:ext cx="58083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Report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the topic: “Problems of teenagers”</a:t>
            </a:r>
            <a:endParaRPr lang="en-US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http://www.rastut-goda.ru/images/image/image1/1-problemy-podros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2786082" cy="2085182"/>
          </a:xfrm>
          <a:prstGeom prst="rect">
            <a:avLst/>
          </a:prstGeom>
          <a:noFill/>
        </p:spPr>
      </p:pic>
      <p:pic>
        <p:nvPicPr>
          <p:cNvPr id="13317" name="Picture 5" descr="http://phis.org.ru/uploads/posts/15972847-problemy-podrost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4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4763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881.png"/>
          <p:cNvPicPr>
            <a:picLocks noChangeAspect="1"/>
          </p:cNvPicPr>
          <p:nvPr/>
        </p:nvPicPr>
        <p:blipFill>
          <a:blip r:embed="rId2" cstate="print"/>
          <a:srcRect l="5064" t="6328" r="5057" b="3495"/>
          <a:stretch>
            <a:fillRect/>
          </a:stretch>
        </p:blipFill>
        <p:spPr>
          <a:xfrm>
            <a:off x="2915816" y="2132860"/>
            <a:ext cx="5202264" cy="417646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Bell Gothic Std Light" pitchFamily="34" charset="0"/>
              </a:rPr>
              <a:t>    The world around us is amazing and beautiful.</a:t>
            </a:r>
            <a:br>
              <a:rPr lang="en-US" dirty="0" smtClean="0">
                <a:latin typeface="Bell Gothic Std Light" pitchFamily="34" charset="0"/>
              </a:rPr>
            </a:br>
            <a:r>
              <a:rPr lang="en-US" dirty="0" smtClean="0">
                <a:latin typeface="Bell Gothic Std Light" pitchFamily="34" charset="0"/>
              </a:rPr>
              <a:t>Beautiful in all it’s diversity. From the boundless cosmos to the dark depths of the ocean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Формирование воспитательной направленности во внеурочной работе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Внеклассная </a:t>
            </a:r>
            <a:r>
              <a:rPr lang="ru-RU" dirty="0"/>
              <a:t>работа по иностранному языку решает такие задачи:</a:t>
            </a:r>
          </a:p>
          <a:p>
            <a:pPr marL="137160" indent="0">
              <a:buNone/>
            </a:pPr>
            <a:r>
              <a:rPr lang="ru-RU" dirty="0"/>
              <a:t>1. усовершенствование знаний, привычек и умений, приобретенных на уроках ИЯ;</a:t>
            </a:r>
          </a:p>
          <a:p>
            <a:pPr marL="137160" indent="0">
              <a:buNone/>
            </a:pPr>
            <a:r>
              <a:rPr lang="ru-RU" dirty="0"/>
              <a:t>2. помощь ребёнку в формировании мировоззрения;</a:t>
            </a:r>
          </a:p>
          <a:p>
            <a:pPr marL="137160" indent="0">
              <a:buNone/>
            </a:pPr>
            <a:r>
              <a:rPr lang="ru-RU" dirty="0"/>
              <a:t>3. развитие их творческих способностей, самостоятельности, эстетичных вкусов;</a:t>
            </a:r>
          </a:p>
          <a:p>
            <a:pPr marL="137160" indent="0">
              <a:buNone/>
            </a:pPr>
            <a:r>
              <a:rPr lang="ru-RU" dirty="0"/>
              <a:t>4. воспитание любви и уважения к людям своего родного края и страны, язык которой изучается</a:t>
            </a:r>
          </a:p>
          <a:p>
            <a:pPr marL="13716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Участие </a:t>
            </a:r>
            <a:r>
              <a:rPr lang="ru-RU" dirty="0"/>
              <a:t>школьников в общественно полезной деятельности с использованием знаний и умений, полученных на уроках, способствует осознанию ими полезности изучаемого в школе, формирует ценностные отношения к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6524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20038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Посещение заседаний клуба «</a:t>
            </a:r>
            <a:r>
              <a:rPr lang="ru-RU" sz="3200" dirty="0" err="1" smtClean="0"/>
              <a:t>Анефра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Алхимия поэзии. Шекспир и Боттичелли.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2318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79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nglish traditions</a:t>
            </a:r>
            <a:br>
              <a:rPr lang="en-US" dirty="0" smtClean="0"/>
            </a:br>
            <a:r>
              <a:rPr lang="en-US" dirty="0" smtClean="0"/>
              <a:t> The ways of receiving and entertaining guests</a:t>
            </a:r>
            <a:r>
              <a:rPr lang="ru-RU" dirty="0"/>
              <a:t/>
            </a:r>
            <a:br>
              <a:rPr lang="ru-RU" dirty="0"/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4"/>
            <a:ext cx="4038600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4944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29877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197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5486400" cy="864096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828800" y="2564908"/>
            <a:ext cx="5486400" cy="38164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340768"/>
            <a:ext cx="5486400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 в шарады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06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08724"/>
            <a:ext cx="5486400" cy="788419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Мини-концерт из песен собственного сочинения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30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1" y="497661"/>
            <a:ext cx="4712198" cy="1272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2700">
                  <a:solidFill>
                    <a:srgbClr val="69676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Цели изучения иностранного языка</a:t>
            </a:r>
            <a:endParaRPr lang="ru-RU" sz="3200" dirty="0">
              <a:ln w="12700">
                <a:solidFill>
                  <a:srgbClr val="69676D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5" y="2918320"/>
            <a:ext cx="2880320" cy="17498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Развитие  иноязычной коммуникативной компетенции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5" y="2918320"/>
            <a:ext cx="2880320" cy="17498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Развитие личности учащихся 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60032" y="1754367"/>
            <a:ext cx="2263926" cy="1133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flipH="1">
            <a:off x="1907706" y="1754367"/>
            <a:ext cx="2751007" cy="1163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78488" y="1117996"/>
            <a:ext cx="0" cy="5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7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86600" cy="1828800"/>
          </a:xfrm>
        </p:spPr>
        <p:txBody>
          <a:bodyPr/>
          <a:lstStyle/>
          <a:p>
            <a:r>
              <a:rPr lang="ru-RU" dirty="0" smtClean="0"/>
              <a:t>День самоуправления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Проведение уроков медиа-безопасности </a:t>
            </a:r>
          </a:p>
          <a:p>
            <a:pPr algn="ctr"/>
            <a:r>
              <a:rPr lang="ru-RU" sz="2800" dirty="0" smtClean="0"/>
              <a:t>по созданной презентации</a:t>
            </a:r>
          </a:p>
          <a:p>
            <a:pPr algn="ctr"/>
            <a:r>
              <a:rPr lang="ru-RU" sz="2800" dirty="0" smtClean="0"/>
              <a:t>(11 классы для младших)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9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7272808" cy="11445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Internet 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safety basics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6" y="3789040"/>
            <a:ext cx="288032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4" y="3789040"/>
            <a:ext cx="289388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>
                <a:ea typeface="Times New Roman"/>
              </a:rPr>
              <a:t>    В </a:t>
            </a:r>
            <a:r>
              <a:rPr lang="ru-RU" dirty="0">
                <a:ea typeface="Times New Roman"/>
              </a:rPr>
              <a:t>процессе обучения подростки продолжают овладевать рядом умений, необходимых в межличностном общении. </a:t>
            </a:r>
            <a:r>
              <a:rPr lang="ru-RU" dirty="0" smtClean="0">
                <a:ea typeface="Times New Roman"/>
              </a:rPr>
              <a:t>       Формирование </a:t>
            </a:r>
            <a:r>
              <a:rPr lang="ru-RU" dirty="0">
                <a:ea typeface="Times New Roman"/>
              </a:rPr>
              <a:t>этих умений – довольно сложный процесс. </a:t>
            </a:r>
            <a:r>
              <a:rPr lang="ru-RU" dirty="0" smtClean="0">
                <a:ea typeface="Times New Roman"/>
              </a:rPr>
              <a:t>  Завершенным </a:t>
            </a:r>
            <a:r>
              <a:rPr lang="ru-RU" dirty="0">
                <a:ea typeface="Times New Roman"/>
              </a:rPr>
              <a:t>этот процесс можно считать тогда, когда школьники способны переносить умения, приобретенные в обучающих ситуациях на коммуникативные ситуации. В результате у школьников формируются коммуникативные умения, основными из которых мы считаем следующие</a:t>
            </a:r>
            <a:r>
              <a:rPr lang="ru-RU" dirty="0" smtClean="0">
                <a:ea typeface="Times New Roman"/>
              </a:rPr>
              <a:t>:</a:t>
            </a:r>
          </a:p>
          <a:p>
            <a:pPr marL="137160" indent="0">
              <a:buNone/>
            </a:pPr>
            <a:endParaRPr lang="ru-RU" dirty="0">
              <a:ea typeface="Times New Roman"/>
            </a:endParaRPr>
          </a:p>
          <a:p>
            <a:r>
              <a:rPr lang="ru-RU" dirty="0">
                <a:ea typeface="Times New Roman"/>
              </a:rPr>
              <a:t>1. Умение переносить известные детям знания и навыки, варианты решения различных задач, приемы " человечного" общения и речевого этикета в условия новой для них ситуации;</a:t>
            </a:r>
          </a:p>
          <a:p>
            <a:r>
              <a:rPr lang="ru-RU" dirty="0">
                <a:ea typeface="Times New Roman"/>
              </a:rPr>
              <a:t>2. умение находить новое решение из комбинации уже известных детям идей, приемов, навыков;</a:t>
            </a:r>
          </a:p>
          <a:p>
            <a:r>
              <a:rPr lang="ru-RU" dirty="0">
                <a:ea typeface="Times New Roman"/>
              </a:rPr>
              <a:t>3. умение создавать новые способы и конструировать новые приемы решения конкретной коммуникативной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    </a:t>
            </a:r>
            <a:r>
              <a:rPr lang="ru-RU" dirty="0" smtClean="0">
                <a:ea typeface="Calibri"/>
                <a:cs typeface="Times New Roman"/>
              </a:rPr>
              <a:t>Система образования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smtClean="0">
                <a:ea typeface="Calibri"/>
                <a:cs typeface="Times New Roman"/>
              </a:rPr>
              <a:t>базирующаяся </a:t>
            </a:r>
            <a:r>
              <a:rPr lang="ru-RU" dirty="0">
                <a:ea typeface="Calibri"/>
                <a:cs typeface="Times New Roman"/>
              </a:rPr>
              <a:t>на личностно ориентированной концепции, нацелена </a:t>
            </a:r>
            <a:r>
              <a:rPr lang="ru-RU" dirty="0" smtClean="0">
                <a:ea typeface="Calibri"/>
                <a:cs typeface="Times New Roman"/>
              </a:rPr>
              <a:t>не </a:t>
            </a:r>
            <a:r>
              <a:rPr lang="ru-RU" dirty="0">
                <a:ea typeface="Calibri"/>
                <a:cs typeface="Times New Roman"/>
              </a:rPr>
              <a:t>на формирование личности в "заданном русле", а на создание условий, в которых обучаемый развивает собственную универсальную сущность, свои природные силы.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 smtClean="0"/>
              <a:t>Условия для активного и свободного развития личности в деятельности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sz="2000" dirty="0" smtClean="0">
              <a:ea typeface="Times New Roman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ea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ea typeface="Times New Roman"/>
              </a:rPr>
              <a:t>учащиеся </a:t>
            </a:r>
            <a:r>
              <a:rPr lang="ru-RU" sz="2000" dirty="0">
                <a:ea typeface="Times New Roman"/>
              </a:rPr>
              <a:t>получают возможность свободного выражения своих мыслей и чувств в процессе общения</a:t>
            </a:r>
            <a:r>
              <a:rPr lang="ru-RU" sz="2000" dirty="0" smtClean="0">
                <a:ea typeface="Times New Roman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ea typeface="Calibri"/>
                <a:cs typeface="Times New Roman"/>
              </a:rPr>
              <a:t>каждый </a:t>
            </a:r>
            <a:r>
              <a:rPr lang="ru-RU" sz="2000" dirty="0">
                <a:ea typeface="Calibri"/>
                <a:cs typeface="Times New Roman"/>
              </a:rPr>
              <a:t>участник общения остается в фокусе внимания остальных</a:t>
            </a:r>
            <a:r>
              <a:rPr lang="ru-RU" sz="2000" dirty="0" smtClean="0">
                <a:ea typeface="Calibri"/>
                <a:cs typeface="Times New Roman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/>
              <a:t>участники общения чувствуют себя в безопасности от критики, преследования за ошибки и наказания.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endParaRPr lang="ru-RU" sz="2000" dirty="0"/>
          </a:p>
          <a:p>
            <a:pPr marL="137160" indent="0">
              <a:buNone/>
            </a:pPr>
            <a:r>
              <a:rPr lang="ru-RU" dirty="0" smtClean="0"/>
              <a:t>     Взаимодействующие </a:t>
            </a:r>
            <a:r>
              <a:rPr lang="ru-RU" dirty="0"/>
              <a:t>между собой учащиеся являются центром познавательной активности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27543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ак результат развития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 err="1" smtClean="0">
                <a:solidFill>
                  <a:prstClr val="black"/>
                </a:solidFill>
                <a:ea typeface="Calibri"/>
                <a:cs typeface="Times New Roman"/>
              </a:rPr>
              <a:t>сформированность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 нравственных качеств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навыки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коллективной учебной деятельности (умение 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сотрудничать: планировать и реализовывать совместную деятельность, как в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позиции лидера, так и в позиции рядового участника; 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умение работать в паре/группе; взаимопомощь;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ценностное отношение к учебе как виду творческой деятельности;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потребность и способность выражать себя в доступных видах творчества (проекты);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ответственное отношение к образованию и самообразованию, понимание их важности в условиях современного информационного общества;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 smtClean="0"/>
              <a:t>умение проявлять дисциплинированность, последовательность и                    самостоятельность в выполнении учебных и учебно-трудовых      действиях;</a:t>
            </a:r>
          </a:p>
          <a:p>
            <a:pPr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 smtClean="0"/>
              <a:t>умение вести обсуждение, давать оценки;</a:t>
            </a:r>
          </a:p>
          <a:p>
            <a:pPr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2000" dirty="0" smtClean="0"/>
              <a:t>умение нести индивидуальную ответственность за выполнение задания, за совместную работу.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29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709160"/>
          </a:xfrm>
        </p:spPr>
        <p:txBody>
          <a:bodyPr/>
          <a:lstStyle/>
          <a:p>
            <a:r>
              <a:rPr lang="ru-RU" dirty="0" smtClean="0"/>
              <a:t>Формирование нравственных качеств определяется подбором тематического материала, текстов и проблем для обсуждения.</a:t>
            </a:r>
          </a:p>
          <a:p>
            <a:r>
              <a:rPr lang="ru-RU" dirty="0" smtClean="0"/>
              <a:t>Развитие других качеств личности зависит от квалификации и компетентности учителя, его умения индивидуально подходить к каждому ребенку, оценивать реальное продвижение каждого ученика.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24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Мотивация к изучению иностранного языка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197535"/>
              </p:ext>
            </p:extLst>
          </p:nvPr>
        </p:nvGraphicFramePr>
        <p:xfrm>
          <a:off x="467544" y="1628804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1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512168"/>
          </a:xfrm>
        </p:spPr>
        <p:txBody>
          <a:bodyPr/>
          <a:lstStyle/>
          <a:p>
            <a:r>
              <a:rPr lang="ru-RU" dirty="0" smtClean="0"/>
              <a:t>Способы повышения мотивации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/>
              <a:t>Проблемы для обсуждения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7380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D:\Мои документы\90_Motivational_Posters_jpg\90 Motivational Posters\60-Find Time for Yourse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03556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1019</TotalTime>
  <Words>756</Words>
  <Application>Microsoft Office PowerPoint</Application>
  <PresentationFormat>Экран (4:3)</PresentationFormat>
  <Paragraphs>95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Апекс</vt:lpstr>
      <vt:lpstr>1_Апекс</vt:lpstr>
      <vt:lpstr>Твердый переплет</vt:lpstr>
      <vt:lpstr>Небеса</vt:lpstr>
      <vt:lpstr>Ясность</vt:lpstr>
      <vt:lpstr>Бумажная</vt:lpstr>
      <vt:lpstr>4_Модульная</vt:lpstr>
      <vt:lpstr>5_Модульная</vt:lpstr>
      <vt:lpstr>Эркер</vt:lpstr>
      <vt:lpstr>1_Изящная</vt:lpstr>
      <vt:lpstr>Развитие личности учащихся посредством реализации воспитательного потенциала иностранного языка</vt:lpstr>
      <vt:lpstr>Activities - the only way to Knowledge</vt:lpstr>
      <vt:lpstr>Презентация PowerPoint</vt:lpstr>
      <vt:lpstr>  Условия для активного и свободного развития личности в деятельности </vt:lpstr>
      <vt:lpstr>Как результат развития личности</vt:lpstr>
      <vt:lpstr>Презентация PowerPoint</vt:lpstr>
      <vt:lpstr>Мотивация к изучению иностранного языка</vt:lpstr>
      <vt:lpstr>Способы повышения мотивации</vt:lpstr>
      <vt:lpstr>Презентация PowerPoint</vt:lpstr>
      <vt:lpstr>Презентация PowerPoint</vt:lpstr>
      <vt:lpstr>Игры на уроке</vt:lpstr>
      <vt:lpstr>Принцип оптимальной достаточности</vt:lpstr>
      <vt:lpstr>УМК “SPOTLIGHT” 9 Модуль 1 “Celebrations”</vt:lpstr>
      <vt:lpstr>Презентация PowerPoint</vt:lpstr>
      <vt:lpstr>Презентация PowerPoint</vt:lpstr>
      <vt:lpstr>Проектная деятельность</vt:lpstr>
      <vt:lpstr>Презентация PowerPoint</vt:lpstr>
      <vt:lpstr>Going green</vt:lpstr>
      <vt:lpstr>Schools in different countries</vt:lpstr>
      <vt:lpstr>Municipal educational institutions of secondary schools №21</vt:lpstr>
      <vt:lpstr>Презентация PowerPoint</vt:lpstr>
      <vt:lpstr>Формирование воспитательной направленности во внеурочной работе </vt:lpstr>
      <vt:lpstr>Посещение заседаний клуба «Анефра»</vt:lpstr>
      <vt:lpstr>Презентация PowerPoint</vt:lpstr>
      <vt:lpstr>Презентация PowerPoint</vt:lpstr>
      <vt:lpstr>English traditions  The ways of receiving and entertaining guests </vt:lpstr>
      <vt:lpstr>Презентация PowerPoint</vt:lpstr>
      <vt:lpstr>Презентация PowerPoint</vt:lpstr>
      <vt:lpstr>Презентация PowerPoint</vt:lpstr>
      <vt:lpstr>День самоуправления</vt:lpstr>
      <vt:lpstr>Internet safety basics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УМК “Spotlight” по формированию речевой компетенции</dc:title>
  <dc:creator>korbachev-v</dc:creator>
  <cp:lastModifiedBy>korbachev-v</cp:lastModifiedBy>
  <cp:revision>69</cp:revision>
  <dcterms:created xsi:type="dcterms:W3CDTF">2014-10-14T15:35:38Z</dcterms:created>
  <dcterms:modified xsi:type="dcterms:W3CDTF">2015-03-30T18:56:34Z</dcterms:modified>
</cp:coreProperties>
</file>