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81" r:id="rId2"/>
    <p:sldId id="256" r:id="rId3"/>
    <p:sldId id="282" r:id="rId4"/>
    <p:sldId id="257" r:id="rId5"/>
    <p:sldId id="263" r:id="rId6"/>
    <p:sldId id="260" r:id="rId7"/>
    <p:sldId id="258" r:id="rId8"/>
    <p:sldId id="259" r:id="rId9"/>
    <p:sldId id="267" r:id="rId10"/>
    <p:sldId id="279" r:id="rId11"/>
    <p:sldId id="280" r:id="rId12"/>
    <p:sldId id="262" r:id="rId13"/>
    <p:sldId id="264" r:id="rId14"/>
    <p:sldId id="265" r:id="rId15"/>
    <p:sldId id="283" r:id="rId16"/>
    <p:sldId id="284" r:id="rId17"/>
    <p:sldId id="287" r:id="rId18"/>
    <p:sldId id="285" r:id="rId19"/>
    <p:sldId id="286" r:id="rId20"/>
    <p:sldId id="288" r:id="rId21"/>
    <p:sldId id="289" r:id="rId22"/>
    <p:sldId id="291" r:id="rId23"/>
    <p:sldId id="294" r:id="rId24"/>
    <p:sldId id="293" r:id="rId25"/>
    <p:sldId id="292" r:id="rId26"/>
    <p:sldId id="268" r:id="rId27"/>
    <p:sldId id="295" r:id="rId28"/>
    <p:sldId id="296" r:id="rId2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92BA1C-8C3F-4AA2-B454-9DCF77817463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41DE77-A21D-4365-BD09-4AFE3641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025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7E875-4552-40D3-B95F-17920B195AD9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5779D-AEB8-42D6-A3D0-90B798560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BF8-5430-4D80-924A-C060819D89EB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244C-B05E-4B63-AB05-004257B8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DD5-EA60-4E95-A9C6-AA01F4490FAA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ED90-4175-496C-AF61-3221BA8C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ACE7-6BB6-4725-9876-8DCA823CB8AD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C014-13AB-439F-A017-ECAD5CCE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53497-5FFC-491E-BED5-A73A5E6D48E9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CD801-C7B5-449B-BB2B-1AF6C3211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B63D-1340-40EF-9037-0080EC4F408D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5F49-E3FB-4EE6-A99C-D7BE0CAD0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478F-98F8-4E2A-887C-566438A436E4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1399-6A76-4868-832F-39A943608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E244-CE2F-42EF-95AA-92C315C47AC7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B5CD-F44B-4A3A-BADB-E55D29E2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C010B-DFE3-4504-B614-BCCA75FE005F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031534-C43D-4C40-B742-7EBE6FA0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10EE-29F2-4AB7-BB2C-3A70A645D8B5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1848-7F43-4EDC-B203-C838B4DD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539E7-5C60-4F1D-B4EC-267742BB7235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59B472-4F48-4447-A655-EE9F3FF85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D8CDDC-6DC1-40AC-8D1A-A2DFF9BAB4EE}" type="datetimeFigureOut">
              <a:rPr lang="ru-RU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060B1C-3AE7-4E9E-A7F5-8E0DF65E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03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278E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23FE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23FE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9FF2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2"/>
            <a:ext cx="7772400" cy="261624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Сотрудничество семьи и школы в современных условиях.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3163888" cy="91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Большакова М. П.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Краснова С. Б.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МОУ НОШ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35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- В рамках школы создает максимально благоприятные условия для умственного, нравственного, эмоционального и физического развития личности школьника, всестороннего развития его способностей.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39750" y="2708275"/>
            <a:ext cx="79930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- Адекватно  применяет формы, методы и средства организации образовательного процесса возрастным и психофизиологическим особенностям, склонностям, способностям, интересам обучающегося.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539750" y="4797425"/>
            <a:ext cx="8135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- Предоставляет обучающемуся дополнительные образовательные услуги: факультативы, предметные кружки, спортивные секции, социальную помощь.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- Организовывает (при необходимости) различные формы педагогической и психологической  поддержки для оказания помощи учащимся, не усваивающим (по объективным и уважительным причинам) учебную программу.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928938"/>
            <a:ext cx="39036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7993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Если родители пользуются авторитетом у детей, показывают им образцы нравственной культуры и постоянной работы над собой, то слова родителей имеют большой вес и побуждают школьников добросовестно выполнять свои обязанности. </a:t>
            </a:r>
          </a:p>
          <a:p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  <a:p>
            <a:r>
              <a:rPr lang="ru-RU" sz="2400" dirty="0">
                <a:latin typeface="Verdana" pitchFamily="34" charset="0"/>
              </a:rPr>
              <a:t>Обстановка несогласия, недоброжелательности и нервозности формирует у детей плохое настроение с которым они идут в школу, где не могут сосредоточиться на материале и вымещают агрессию на других.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820988"/>
            <a:ext cx="20050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2651125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Verdana" pitchFamily="34" charset="0"/>
              </a:rPr>
              <a:t>Часто забота </a:t>
            </a:r>
            <a:r>
              <a:rPr lang="ru-RU" sz="2400" dirty="0">
                <a:latin typeface="Verdana" pitchFamily="34" charset="0"/>
              </a:rPr>
              <a:t>о материальных выгодах для ребенка полностью отодвигает чувство ответственности и долга на второй план, отрицательно влияет на личность ребенка. 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213" y="2559050"/>
            <a:ext cx="26860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80645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</a:rPr>
              <a:t>Разумный контроль родителей помогает детям более ответственно </a:t>
            </a:r>
            <a:r>
              <a:rPr lang="ru-RU" sz="2400" dirty="0" smtClean="0">
                <a:latin typeface="Verdana" pitchFamily="34" charset="0"/>
              </a:rPr>
              <a:t>относиться </a:t>
            </a:r>
            <a:r>
              <a:rPr lang="ru-RU" sz="2400" dirty="0">
                <a:latin typeface="Verdana" pitchFamily="34" charset="0"/>
              </a:rPr>
              <a:t>к выполнению своих обязанностей, преодолевать отрицательные соблазны. </a:t>
            </a:r>
          </a:p>
          <a:p>
            <a:pPr algn="ctr"/>
            <a:endParaRPr lang="ru-RU" sz="2400" dirty="0">
              <a:latin typeface="Verdana" pitchFamily="34" charset="0"/>
            </a:endParaRPr>
          </a:p>
          <a:p>
            <a:pPr algn="ctr"/>
            <a:r>
              <a:rPr lang="ru-RU" sz="2400" dirty="0">
                <a:latin typeface="Verdana" pitchFamily="34" charset="0"/>
              </a:rPr>
              <a:t>Родителям нужно и важно следить за соблюдением режима дня, знать – с кем дружат их дети, где и как проводят свой досуг, побуждать к </a:t>
            </a:r>
            <a:r>
              <a:rPr lang="ru-RU" sz="2400" dirty="0" smtClean="0">
                <a:latin typeface="Verdana" pitchFamily="34" charset="0"/>
              </a:rPr>
              <a:t>выполнению </a:t>
            </a:r>
            <a:r>
              <a:rPr lang="ru-RU" sz="2400" dirty="0">
                <a:latin typeface="Verdana" pitchFamily="34" charset="0"/>
              </a:rPr>
              <a:t>своих школьных обязанностей и помощи по дому.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81128"/>
            <a:ext cx="30972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Издавна </a:t>
            </a:r>
            <a:r>
              <a:rPr lang="ru-RU" dirty="0" smtClean="0"/>
              <a:t>школа являлась центром формирования педагогической культуры родителей, а в широком смысле — общества в целом, поскольку каждый член общества прямо или косвенно, в полном объеме или частично осуществляет воспитательные функции.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Денис\Desktop\0008-008-Vzaimodejstvie-s-roditeljam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7858125" cy="5857875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трудничество семьи и школы\IMG_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6681">
            <a:off x="610986" y="2244138"/>
            <a:ext cx="5096730" cy="339782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ash"/>
          </a:ln>
        </p:spPr>
      </p:pic>
      <p:pic>
        <p:nvPicPr>
          <p:cNvPr id="1027" name="Picture 3" descr="C:\Users\User\Desktop\сотрудничество семьи и школы\IMG_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700066" cy="246791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ash"/>
          </a:ln>
        </p:spPr>
      </p:pic>
      <p:pic>
        <p:nvPicPr>
          <p:cNvPr id="1028" name="Picture 4" descr="C:\Users\User\Desktop\сотрудничество семьи и школы\IMG_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457190" cy="2305919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 rot="421152">
            <a:off x="698151" y="841117"/>
            <a:ext cx="36359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Новый год в 1 классе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отрудничество семьи и школы\IMG_7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994494" cy="2664296"/>
          </a:xfrm>
          <a:prstGeom prst="rect">
            <a:avLst/>
          </a:prstGeom>
          <a:noFill/>
        </p:spPr>
      </p:pic>
      <p:pic>
        <p:nvPicPr>
          <p:cNvPr id="2051" name="Picture 3" descr="C:\Users\User\Desktop\сотрудничество семьи и школы\IMG_7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994493" cy="2664296"/>
          </a:xfrm>
          <a:prstGeom prst="rect">
            <a:avLst/>
          </a:prstGeom>
          <a:noFill/>
        </p:spPr>
      </p:pic>
      <p:pic>
        <p:nvPicPr>
          <p:cNvPr id="2052" name="Picture 4" descr="C:\Users\User\Desktop\сотрудничество семьи и школы\IMG_7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3994493" cy="2664296"/>
          </a:xfrm>
          <a:prstGeom prst="rect">
            <a:avLst/>
          </a:prstGeom>
          <a:noFill/>
        </p:spPr>
      </p:pic>
      <p:pic>
        <p:nvPicPr>
          <p:cNvPr id="2053" name="Picture 5" descr="C:\Users\User\Desktop\сотрудничество семьи и школы\IMG_7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994495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875120">
            <a:off x="3062960" y="958741"/>
            <a:ext cx="466185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23 февраля во 2 классе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отрудничество семьи и школы\CIMG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528392" cy="2646294"/>
          </a:xfrm>
          <a:prstGeom prst="rect">
            <a:avLst/>
          </a:prstGeom>
          <a:noFill/>
          <a:ln w="76200" cmpd="tri">
            <a:solidFill>
              <a:schemeClr val="accent5"/>
            </a:solidFill>
            <a:bevel/>
          </a:ln>
        </p:spPr>
      </p:pic>
      <p:pic>
        <p:nvPicPr>
          <p:cNvPr id="3076" name="Picture 4" descr="C:\Users\User\Desktop\сотрудничество семьи и школы\CIMG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491880" cy="2618911"/>
          </a:xfrm>
          <a:prstGeom prst="rect">
            <a:avLst/>
          </a:prstGeom>
          <a:noFill/>
          <a:ln w="76200" cmpd="tri">
            <a:solidFill>
              <a:schemeClr val="accent6"/>
            </a:solidFill>
            <a:bevel/>
          </a:ln>
        </p:spPr>
      </p:pic>
      <p:pic>
        <p:nvPicPr>
          <p:cNvPr id="3077" name="Picture 5" descr="C:\Users\User\Desktop\сотрудничество семьи и школы\CIMG0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95074"/>
            <a:ext cx="3528392" cy="2646295"/>
          </a:xfrm>
          <a:prstGeom prst="rect">
            <a:avLst/>
          </a:prstGeom>
          <a:noFill/>
          <a:ln w="76200" cmpd="tri">
            <a:solidFill>
              <a:srgbClr val="C00000"/>
            </a:solidFill>
            <a:bevel/>
          </a:ln>
        </p:spPr>
      </p:pic>
      <p:pic>
        <p:nvPicPr>
          <p:cNvPr id="3078" name="Picture 6" descr="C:\Users\User\Desktop\сотрудничество семьи и школы\Изображение 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8051" y="3789040"/>
            <a:ext cx="3504018" cy="2628014"/>
          </a:xfrm>
          <a:prstGeom prst="rect">
            <a:avLst/>
          </a:prstGeom>
          <a:noFill/>
          <a:ln w="76200" cmpd="tri">
            <a:solidFill>
              <a:srgbClr val="FFFF00"/>
            </a:solidFill>
            <a:bevel/>
          </a:ln>
        </p:spPr>
      </p:pic>
      <p:sp>
        <p:nvSpPr>
          <p:cNvPr id="7" name="TextBox 6"/>
          <p:cNvSpPr txBox="1"/>
          <p:nvPr/>
        </p:nvSpPr>
        <p:spPr>
          <a:xfrm>
            <a:off x="2915816" y="3356992"/>
            <a:ext cx="362631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Отдых на природе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672"/>
            <a:ext cx="8021638" cy="4529137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373563"/>
            <a:ext cx="25923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отрудничество семьи и школы\Изображение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0228">
            <a:off x="5389812" y="898607"/>
            <a:ext cx="3187079" cy="23903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099" name="Picture 3" descr="C:\Users\User\Desktop\сотрудничество семьи и школы\Изображение 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4267200" cy="320040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4100" name="Picture 4" descr="C:\Users\User\Desktop\сотрудничество семьи и школы\Изображение 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854">
            <a:off x="5148064" y="3356992"/>
            <a:ext cx="3600400" cy="270030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4101" name="Picture 5" descr="C:\Users\User\Desktop\сотрудничество семьи и школы\Изображение 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0096">
            <a:off x="1400874" y="632801"/>
            <a:ext cx="3816424" cy="286231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61747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204864"/>
            <a:ext cx="53572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356992"/>
            <a:ext cx="54213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996952"/>
            <a:ext cx="56137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48880"/>
            <a:ext cx="50847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908720"/>
            <a:ext cx="56938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04664"/>
            <a:ext cx="569387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1268760"/>
            <a:ext cx="5757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Ц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72400" y="2996952"/>
            <a:ext cx="53572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сотрудничество семьи и школы\CIMG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683596" cy="2762698"/>
          </a:xfrm>
          <a:prstGeom prst="rect">
            <a:avLst/>
          </a:prstGeom>
          <a:noFill/>
        </p:spPr>
      </p:pic>
      <p:pic>
        <p:nvPicPr>
          <p:cNvPr id="5124" name="Picture 4" descr="C:\Users\User\Desktop\сотрудничество семьи и школы\SAM_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779912" cy="2834934"/>
          </a:xfrm>
          <a:prstGeom prst="rect">
            <a:avLst/>
          </a:prstGeom>
          <a:noFill/>
        </p:spPr>
      </p:pic>
      <p:pic>
        <p:nvPicPr>
          <p:cNvPr id="5126" name="Picture 6" descr="C:\Users\User\Desktop\сотрудничество семьи и школы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572370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303640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Совместная </a:t>
            </a:r>
          </a:p>
          <a:p>
            <a:r>
              <a:rPr lang="ru-RU" sz="3200" dirty="0" smtClean="0"/>
              <a:t>творческая </a:t>
            </a:r>
          </a:p>
          <a:p>
            <a:r>
              <a:rPr lang="ru-RU" sz="3200" dirty="0" smtClean="0"/>
              <a:t>деятельность</a:t>
            </a:r>
            <a:endParaRPr lang="ru-RU" sz="3200" dirty="0"/>
          </a:p>
        </p:txBody>
      </p:sp>
      <p:pic>
        <p:nvPicPr>
          <p:cNvPr id="5122" name="Picture 2" descr="C:\Users\User\Desktop\сотрудничество семьи и школы\CIMG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20888"/>
            <a:ext cx="1752582" cy="23367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отрудничество семьи и школы\DSC0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672408" cy="2754306"/>
          </a:xfrm>
          <a:prstGeom prst="rect">
            <a:avLst/>
          </a:prstGeom>
          <a:noFill/>
        </p:spPr>
      </p:pic>
      <p:pic>
        <p:nvPicPr>
          <p:cNvPr id="6147" name="Picture 3" descr="C:\Users\User\Desktop\сотрудничество семьи и школы\DSCN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672408" cy="2754306"/>
          </a:xfrm>
          <a:prstGeom prst="rect">
            <a:avLst/>
          </a:prstGeom>
          <a:noFill/>
        </p:spPr>
      </p:pic>
      <p:pic>
        <p:nvPicPr>
          <p:cNvPr id="6154" name="Picture 10" descr="C:\Users\User\Desktop\сотрудничество семьи и школы\DSC0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648405" cy="273630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6148" name="Picture 4" descr="C:\Users\User\Desktop\сотрудничество семьи и школы\DSCN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3672408" cy="275430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11960" y="836712"/>
            <a:ext cx="470353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Учебная и проектная</a:t>
            </a:r>
          </a:p>
          <a:p>
            <a:r>
              <a:rPr lang="ru-RU" sz="3200" dirty="0" smtClean="0"/>
              <a:t> деятельность</a:t>
            </a:r>
            <a:endParaRPr lang="ru-RU" sz="3200" dirty="0"/>
          </a:p>
        </p:txBody>
      </p:sp>
      <p:pic>
        <p:nvPicPr>
          <p:cNvPr id="6155" name="Picture 11" descr="C:\Users\User\Desktop\сотрудничество семьи и школы\DSCN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267200" cy="320040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562" cy="1050925"/>
          </a:xfrm>
        </p:spPr>
        <p:txBody>
          <a:bodyPr/>
          <a:lstStyle/>
          <a:p>
            <a:r>
              <a:rPr lang="ru-RU" dirty="0" smtClean="0"/>
              <a:t>    Праздник </a:t>
            </a:r>
            <a:r>
              <a:rPr lang="ru-RU" dirty="0" smtClean="0"/>
              <a:t>«День матери»</a:t>
            </a:r>
            <a:endParaRPr lang="ru-RU" dirty="0"/>
          </a:p>
        </p:txBody>
      </p:sp>
      <p:pic>
        <p:nvPicPr>
          <p:cNvPr id="3" name="Picture 2" descr="G:\foto_arhiv\полный сброс 14122011\110CANON\IMG_3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48478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626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Выставка «Я рисую мамин портрет»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562" cy="1050925"/>
          </a:xfrm>
        </p:spPr>
        <p:txBody>
          <a:bodyPr/>
          <a:lstStyle/>
          <a:p>
            <a:r>
              <a:rPr lang="ru-RU" dirty="0" smtClean="0"/>
              <a:t>Создание родословной.</a:t>
            </a:r>
            <a:endParaRPr lang="ru-RU" dirty="0"/>
          </a:p>
        </p:txBody>
      </p:sp>
      <p:pic>
        <p:nvPicPr>
          <p:cNvPr id="2050" name="Picture 2" descr="C:\Users\User\Desktop\DSC0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524">
            <a:off x="3777289" y="723555"/>
            <a:ext cx="5088565" cy="381642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2051" name="Picture 3" descr="C:\Users\User\Desktop\SAM_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201">
            <a:off x="458154" y="2024591"/>
            <a:ext cx="4423992" cy="331799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562" cy="1050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 «Моя семья в годы ВОВ» </a:t>
            </a:r>
            <a:endParaRPr lang="ru-RU" dirty="0"/>
          </a:p>
        </p:txBody>
      </p:sp>
      <p:pic>
        <p:nvPicPr>
          <p:cNvPr id="8195" name="Picture 3" descr="C:\Users\User\Desktop\DSC0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511">
            <a:off x="537561" y="631451"/>
            <a:ext cx="4365720" cy="3274290"/>
          </a:xfrm>
          <a:prstGeom prst="rect">
            <a:avLst/>
          </a:prstGeom>
          <a:noFill/>
        </p:spPr>
      </p:pic>
      <p:pic>
        <p:nvPicPr>
          <p:cNvPr id="8194" name="Picture 2" descr="C:\Users\User\Desktop\SAM_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038">
            <a:off x="4519391" y="1685790"/>
            <a:ext cx="4288191" cy="321614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7993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Союз </a:t>
            </a:r>
            <a:r>
              <a:rPr lang="ru-RU" sz="2400" b="1" dirty="0">
                <a:latin typeface="Verdana" pitchFamily="34" charset="0"/>
              </a:rPr>
              <a:t>«ШКОЛА-УЧЕНИК-СЕМЬЯ» </a:t>
            </a:r>
            <a:r>
              <a:rPr lang="ru-RU" sz="2400" dirty="0">
                <a:latin typeface="Verdana" pitchFamily="34" charset="0"/>
              </a:rPr>
              <a:t>направлен на благополучие и гармоничное развитие личности школьника, на сохранение желания учиться, на укрепление веры в себя. </a:t>
            </a:r>
          </a:p>
          <a:p>
            <a:endParaRPr lang="ru-RU" sz="2400" dirty="0">
              <a:latin typeface="Verdana" pitchFamily="34" charset="0"/>
            </a:endParaRPr>
          </a:p>
          <a:p>
            <a:pPr algn="ctr"/>
            <a:r>
              <a:rPr lang="ru-RU" sz="2400" dirty="0">
                <a:latin typeface="Verdana" pitchFamily="34" charset="0"/>
              </a:rPr>
              <a:t>Это сотрудничество – результат огромных усилий и творчества двух сторон – </a:t>
            </a:r>
          </a:p>
          <a:p>
            <a:pPr algn="ctr"/>
            <a:r>
              <a:rPr lang="ru-RU" sz="2400" b="1" dirty="0">
                <a:latin typeface="Verdana" pitchFamily="34" charset="0"/>
              </a:rPr>
              <a:t>школы и семьи</a:t>
            </a:r>
            <a:r>
              <a:rPr lang="ru-RU" sz="2400" dirty="0">
                <a:latin typeface="Verdana" pitchFamily="34" charset="0"/>
              </a:rPr>
              <a:t>.  </a:t>
            </a:r>
          </a:p>
          <a:p>
            <a:endParaRPr lang="ru-RU" sz="2400" b="1" dirty="0">
              <a:latin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60800"/>
            <a:ext cx="364966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960440" cy="410108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Школа – дом второй, семья вторая,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Потому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 связаны они.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Ведь семье в учебе роль большая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Стала отводиться в наши дни.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Эта связь все крепче и сильнее,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 растет, и крепнет с каждым днем.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 учиться проще, веселее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Если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 тесной дружбе мы живем. </a:t>
            </a:r>
          </a:p>
          <a:p>
            <a:endParaRPr lang="ru-RU" sz="1800" dirty="0"/>
          </a:p>
        </p:txBody>
      </p:sp>
      <p:pic>
        <p:nvPicPr>
          <p:cNvPr id="8194" name="Picture 2" descr="C:\Users\User\Desktop\сотрудничество семьи и школы\-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614417" cy="285697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8793" y="1772816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79512" y="404665"/>
            <a:ext cx="8568952" cy="6048672"/>
          </a:xfrm>
        </p:spPr>
        <p:txBody>
          <a:bodyPr/>
          <a:lstStyle/>
          <a:p>
            <a:pPr>
              <a:buNone/>
            </a:pPr>
            <a:r>
              <a:rPr lang="ru-RU" sz="2500" dirty="0" smtClean="0"/>
              <a:t>   «В целях обеспечения реализации основной образовательной программы начального общего образования в образовательном учреждении для участников образовательного процесса должны создаваться условия, обеспечивающие возможность участия обучающихся, их родителей (законных представителей), педагогических работников и общественности в разработке основной образовательной программы начального общего образования, проектировании и развитии </a:t>
            </a:r>
            <a:r>
              <a:rPr lang="ru-RU" sz="2500" dirty="0" err="1" smtClean="0"/>
              <a:t>внутришкольной</a:t>
            </a:r>
            <a:r>
              <a:rPr lang="ru-RU" sz="2500" dirty="0" smtClean="0"/>
              <a:t> социальной среды, а также в формировании и реализации индивидуальных образовательных маршрутов обучающихся»</a:t>
            </a:r>
            <a:endParaRPr lang="ru-RU" sz="25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692151"/>
            <a:ext cx="7921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   Семья </a:t>
            </a:r>
            <a:r>
              <a:rPr lang="ru-RU" sz="2400" b="1" dirty="0">
                <a:latin typeface="Verdana" pitchFamily="34" charset="0"/>
              </a:rPr>
              <a:t>занимает центральное место в воспитании ребенка</a:t>
            </a:r>
            <a:r>
              <a:rPr lang="ru-RU" sz="2400" dirty="0">
                <a:latin typeface="Verdana" pitchFamily="34" charset="0"/>
              </a:rPr>
              <a:t>, играет основную роль в формировании мировоззрения и нравственных норм поведения ребенка. </a:t>
            </a:r>
          </a:p>
          <a:p>
            <a:r>
              <a:rPr lang="ru-RU" sz="2400" b="1" dirty="0" smtClean="0">
                <a:latin typeface="Verdana" pitchFamily="34" charset="0"/>
              </a:rPr>
              <a:t>   Взаимодействие </a:t>
            </a:r>
            <a:r>
              <a:rPr lang="ru-RU" sz="2400" b="1" dirty="0">
                <a:latin typeface="Verdana" pitchFamily="34" charset="0"/>
              </a:rPr>
              <a:t>школы и семьи в воспитании ребенка необходимо</a:t>
            </a:r>
            <a:r>
              <a:rPr lang="ru-RU" sz="2400" dirty="0">
                <a:latin typeface="Verdana" pitchFamily="34" charset="0"/>
              </a:rPr>
              <a:t>, поскольку родители хотят видеть своих детей достойными гражданами нашего общества. </a:t>
            </a:r>
          </a:p>
          <a:p>
            <a:r>
              <a:rPr lang="ru-RU" sz="2400" dirty="0" smtClean="0">
                <a:latin typeface="Verdana" pitchFamily="34" charset="0"/>
              </a:rPr>
              <a:t>   Без </a:t>
            </a:r>
            <a:r>
              <a:rPr lang="ru-RU" sz="2400" dirty="0">
                <a:latin typeface="Verdana" pitchFamily="34" charset="0"/>
              </a:rPr>
              <a:t>помощи друг друга </a:t>
            </a:r>
            <a:r>
              <a:rPr lang="ru-RU" sz="2400" dirty="0" smtClean="0">
                <a:latin typeface="Verdana" pitchFamily="34" charset="0"/>
              </a:rPr>
              <a:t>невозможно</a:t>
            </a:r>
          </a:p>
          <a:p>
            <a:r>
              <a:rPr lang="ru-RU" sz="2400" dirty="0" smtClean="0">
                <a:latin typeface="Verdana" pitchFamily="34" charset="0"/>
              </a:rPr>
              <a:t>обеспечить </a:t>
            </a:r>
            <a:r>
              <a:rPr lang="ru-RU" sz="2400" dirty="0" smtClean="0">
                <a:latin typeface="Verdana" pitchFamily="34" charset="0"/>
              </a:rPr>
              <a:t>высокие </a:t>
            </a:r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результаты </a:t>
            </a:r>
            <a:r>
              <a:rPr lang="ru-RU" sz="2400" dirty="0">
                <a:latin typeface="Verdana" pitchFamily="34" charset="0"/>
              </a:rPr>
              <a:t>в воспитании.</a:t>
            </a:r>
          </a:p>
          <a:p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195">
            <a:off x="5444326" y="4069703"/>
            <a:ext cx="3074192" cy="23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8135938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Задачи сотрудничества «Семья и Школа»: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Сделать школу и семью союзниками в воспитании детей;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Обеспечивать взаимопонимание и согласованность действий школы и семьи (осуществлять комплексный подход);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+mn-lt"/>
              </a:rPr>
              <a:t>Нейтрализовывать</a:t>
            </a:r>
            <a:r>
              <a:rPr lang="ru-RU" sz="2400" dirty="0">
                <a:latin typeface="+mn-lt"/>
              </a:rPr>
              <a:t> возможные негативные влияния на ребенка;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Компенсировать и корректировать семейное воспитание совместными усилиями: выявлять, поддерживать, развивать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609600" y="1268413"/>
            <a:ext cx="7920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</a:rPr>
              <a:t>Основы личностного развития человека закладываются в семье в раннем детстве. </a:t>
            </a:r>
          </a:p>
          <a:p>
            <a:pPr algn="ctr"/>
            <a:endParaRPr lang="ru-RU" sz="2400" dirty="0">
              <a:latin typeface="Verdana" pitchFamily="34" charset="0"/>
            </a:endParaRPr>
          </a:p>
          <a:p>
            <a:pPr algn="ctr"/>
            <a:endParaRPr lang="ru-RU" sz="2400" dirty="0">
              <a:latin typeface="Verdana" pitchFamily="34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89300"/>
            <a:ext cx="3038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106738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68313" y="923925"/>
            <a:ext cx="7920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  <a:p>
            <a:endParaRPr lang="ru-RU" sz="2400" dirty="0"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Семейное воспитание имеет ряд преимуществ: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 оно основано на авторитете родителей;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 оно индивидуально, воздействует непосредственно на данную личность;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 любовь к родителям обеспечивает всю полноту чувств ребенка;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076700"/>
            <a:ext cx="39909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65100"/>
            <a:ext cx="8077200" cy="1120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238" y="989013"/>
            <a:ext cx="80645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Из конституции и семейного кодекса РФ: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Воспитание детей – конституционная обязанность родителей. Они призваны: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всемерно укреплять авторитет взрослого,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воспитывать детей в духе уважения и любви к труду,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подготавливать их к общественно полезной деятельности,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приучать к дисциплине,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заботиться о развитии и укреплении физического и психического здоровья,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стимулировать к осознанному выбору профессии.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84175"/>
            <a:ext cx="8320088" cy="11160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" y="1252538"/>
            <a:ext cx="80645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- Несет ответственность за жизнь и здоровье обучающегося во время образовательного процесса (по законодательству РФ)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Организует учебно-воспитательный процесс в школе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 Обеспечивает  обучающемуся приобретение знаний, умений и навыков в объеме общего образования, с выдачей, при условии успешной сдачи государственной итоговой аттестации, аттестата (свидетельства) государственного образца;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647</TotalTime>
  <Words>725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Сотрудничество семьи и школы в современных условиях.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Праздник «День матери»</vt:lpstr>
      <vt:lpstr>Создание родословной.</vt:lpstr>
      <vt:lpstr>Исследовательская работа «Моя семья в годы ВОВ»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</cp:lastModifiedBy>
  <cp:revision>36</cp:revision>
  <cp:lastPrinted>2012-01-12T08:10:56Z</cp:lastPrinted>
  <dcterms:created xsi:type="dcterms:W3CDTF">2011-12-13T05:15:34Z</dcterms:created>
  <dcterms:modified xsi:type="dcterms:W3CDTF">2014-12-29T12:10:00Z</dcterms:modified>
</cp:coreProperties>
</file>