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3" r:id="rId9"/>
    <p:sldId id="260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C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C76E-8AE2-4C4F-835D-782392C62768}" type="datetimeFigureOut">
              <a:rPr lang="fr-FR"/>
              <a:pPr>
                <a:defRPr/>
              </a:pPr>
              <a:t>27/10/2013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7FEA5-946D-413C-93D0-8A98A9C2030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B0D7-C08C-4FBF-84EA-4B2D1A3B05EC}" type="datetimeFigureOut">
              <a:rPr lang="fr-FR"/>
              <a:pPr>
                <a:defRPr/>
              </a:pPr>
              <a:t>27/10/2013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BCDC-9499-40A6-AC2B-EA99D616990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00870-6179-4D4A-9545-761DA3F0C1EC}" type="datetimeFigureOut">
              <a:rPr lang="fr-FR"/>
              <a:pPr>
                <a:defRPr/>
              </a:pPr>
              <a:t>27/10/2013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11FB-D187-45E3-963F-5976F055CB1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525C-9BD7-40A5-BB27-B9D6056348BB}" type="datetimeFigureOut">
              <a:rPr lang="fr-FR"/>
              <a:pPr>
                <a:defRPr/>
              </a:pPr>
              <a:t>27/10/2013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4D81-C7F8-404A-9C3C-FDBBC339304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A3C9E-74C3-421D-BEAD-C4C251DBDDAC}" type="datetimeFigureOut">
              <a:rPr lang="fr-FR"/>
              <a:pPr>
                <a:defRPr/>
              </a:pPr>
              <a:t>27/10/2013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3046-1C7B-4C70-997C-8AB5C8148A4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988C9-14B9-4571-8E91-289981BD78B3}" type="datetimeFigureOut">
              <a:rPr lang="fr-FR"/>
              <a:pPr>
                <a:defRPr/>
              </a:pPr>
              <a:t>27/10/2013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4E50-BA4C-4035-BD95-F1BB77CB06E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7D72-0D91-48AF-913A-6A21508CE7FF}" type="datetimeFigureOut">
              <a:rPr lang="fr-FR"/>
              <a:pPr>
                <a:defRPr/>
              </a:pPr>
              <a:t>27/10/2013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4EF5-F8F3-4732-91EF-CFA6BF2EAFA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EF13-C87E-4CF2-A940-2BC6BFF28EE2}" type="datetimeFigureOut">
              <a:rPr lang="fr-FR"/>
              <a:pPr>
                <a:defRPr/>
              </a:pPr>
              <a:t>27/10/2013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E0EB-A340-4A67-8DCA-C04CAD8F036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60C6-EE68-4A8E-8CA9-F7718A8F3FB2}" type="datetimeFigureOut">
              <a:rPr lang="fr-FR"/>
              <a:pPr>
                <a:defRPr/>
              </a:pPr>
              <a:t>27/10/2013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B3DF-83A4-4D4F-B759-497CA6819A1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D58B-6D28-47F6-83C5-99954A094FD2}" type="datetimeFigureOut">
              <a:rPr lang="fr-FR"/>
              <a:pPr>
                <a:defRPr/>
              </a:pPr>
              <a:t>27/10/2013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BC13-99F0-417C-ACE7-587D445B164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85AA-5060-4DE7-BBE0-48285980E5E2}" type="datetimeFigureOut">
              <a:rPr lang="fr-FR"/>
              <a:pPr>
                <a:defRPr/>
              </a:pPr>
              <a:t>27/10/2013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22C4D-67CC-4276-AFF6-BB362692557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1CA0CF-6B94-476E-B2F3-3D491A89A4FA}" type="datetimeFigureOut">
              <a:rPr lang="fr-FR"/>
              <a:pPr>
                <a:defRPr/>
              </a:pPr>
              <a:t>27/10/2013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AC960D-679C-4E2B-ABCF-9CF16CE4B87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.cliparto.com/pic/xl/183539/3078792-global-friendship-concept.jpg" TargetMode="External"/><Relationship Id="rId2" Type="http://schemas.openxmlformats.org/officeDocument/2006/relationships/hyperlink" Target="http://img.7ya.ru/pub/img/16172/147090745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&#1085;&#1084;&#1086;&#1083;&#1086;&#1076;&#1105;&#1078;&#1100;.&#1088;&#1092;/uploads/posts/2013-01/1359228652_kopiya-desktopwallpapers.org.ua-424-1.jpg" TargetMode="External"/><Relationship Id="rId5" Type="http://schemas.openxmlformats.org/officeDocument/2006/relationships/hyperlink" Target="http://pw5.ru/images/pw5_ru/mjzty2/vyzena/b3xbxx-pw5_ru-uchenik-znanie-uchitel.jpg" TargetMode="External"/><Relationship Id="rId4" Type="http://schemas.openxmlformats.org/officeDocument/2006/relationships/hyperlink" Target="http://trezvyi64.ru/uploads/posts/2012-06/1338639569_news-16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3143250"/>
            <a:ext cx="7772400" cy="798513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ПРЕЕМСТВЕННОСТЬ В ПРОЦЕССЕ ПРЕПОДАВАНИЯ РУССКОГО ЯЗЫКА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МЕЖДУ НАЧАЛЬНОЙ ШКОЛОЙ И СРЕДНИМ ЗВЕНОМ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3756025"/>
            <a:ext cx="6400800" cy="601663"/>
          </a:xfrm>
        </p:spPr>
        <p:txBody>
          <a:bodyPr/>
          <a:lstStyle/>
          <a:p>
            <a:endParaRPr lang="fr-CA" sz="2800" dirty="0" smtClean="0">
              <a:solidFill>
                <a:srgbClr val="E35C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8374" y="1785926"/>
            <a:ext cx="3794153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435100"/>
            <a:ext cx="4214842" cy="4691063"/>
          </a:xfrm>
        </p:spPr>
        <p:txBody>
          <a:bodyPr/>
          <a:lstStyle/>
          <a:p>
            <a:endParaRPr lang="en-US" sz="1800" b="1" dirty="0" smtClean="0">
              <a:latin typeface="Cambria Math" pitchFamily="18" charset="0"/>
              <a:ea typeface="Cambria Math" pitchFamily="18" charset="0"/>
            </a:endParaRPr>
          </a:p>
          <a:p>
            <a:endParaRPr lang="en-US" sz="1800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Во </a:t>
            </a:r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всем учеников оценит время.</a:t>
            </a: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 И самых лучших, верных призовет.</a:t>
            </a: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 Если доброе  брошено семя - </a:t>
            </a: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 Разовьется оно, прорастет.</a:t>
            </a: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 Все пройдут: от невзгод до признанья, </a:t>
            </a: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 Устремляясь в прекрасный полет...</a:t>
            </a: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 Неизбежно, до звезд мирозданья</a:t>
            </a: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800" b="1" dirty="0" smtClean="0">
                <a:latin typeface="Cambria Math" pitchFamily="18" charset="0"/>
                <a:ea typeface="Cambria Math" pitchFamily="18" charset="0"/>
              </a:rPr>
              <a:t> Чье-то семечко вынесет плод... (Романова Н.И.).</a:t>
            </a:r>
            <a:endParaRPr lang="ru-RU" sz="180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endParaRPr lang="fr-CA" dirty="0" smtClean="0">
              <a:solidFill>
                <a:srgbClr val="E35C06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60" y="1357298"/>
            <a:ext cx="6329362" cy="4668839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Одной из важнейших в современной школе является проблема преемственности между начальным и средним звеном. Важность этой проблемы определяется тем, что коренным образом изменяются условия обучения,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которые предъявляют более высокие требования к интеллектуальному и личностному развитию ребенка, а также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 степени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сформированности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учебных знаний, умений и навыков. Новые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требования порой превосходят возможности ребенка, следствием этого является изменение состояния эмоциональной сферы, что вызывает стрессовую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реакцию организма учащегося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u="sng" dirty="0" smtClean="0">
                <a:latin typeface="Cambria Math" pitchFamily="18" charset="0"/>
                <a:ea typeface="Cambria Math" pitchFamily="18" charset="0"/>
              </a:rPr>
              <a:t>Сохранение преемственности в преподавании русского языка начальным и средним звеном должно выражаться в следующем:</a:t>
            </a:r>
            <a:endParaRPr lang="fr-CA" sz="2000" b="1" u="sng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4929202"/>
          </a:xfrm>
        </p:spPr>
        <p:txBody>
          <a:bodyPr/>
          <a:lstStyle/>
          <a:p>
            <a:endParaRPr lang="en-US" sz="20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а) такой отбор материала для изучения, при котором бы учитывалось общее развитие учащихся, их подготовленность по предмету в целом и конкретные знания и навыки по отдельным частным вопросам программы, доступность этого материала для сознательного усвоения его учащимся;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б) такое методическое построение уроков русского языка, чтобы формы и методы работы, примеры и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упражнения, язык учителя, способы объяснения нового не контрастировали бы существенным образом с теми,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к каким привыкли учащиеся в начальной школе;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в) обеспечение постепенного перехода к новым, более сложным для учащихся формам работы.</a:t>
            </a:r>
          </a:p>
          <a:p>
            <a:pPr>
              <a:buNone/>
            </a:pPr>
            <a:endParaRPr lang="fr-CA" sz="2000" dirty="0" smtClean="0">
              <a:solidFill>
                <a:schemeClr val="accent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/>
          <a:lstStyle/>
          <a:p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Соблюдение преемственности и систематичности в обучении школьным предметам и</a:t>
            </a:r>
            <a:r>
              <a:rPr lang="en-US" sz="1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при организации </a:t>
            </a:r>
            <a:br>
              <a:rPr lang="ru-RU" sz="1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1800" dirty="0" smtClean="0">
                <a:latin typeface="Cambria Math" pitchFamily="18" charset="0"/>
                <a:ea typeface="Cambria Math" pitchFamily="18" charset="0"/>
              </a:rPr>
              <a:t>внеклассной работы – залог эффективного усвоения знаний, приобретения прочных умений и навыков. </a:t>
            </a:r>
            <a:endParaRPr lang="fr-CA" sz="1800" dirty="0" smtClean="0">
              <a:solidFill>
                <a:srgbClr val="E35C06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1470907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71670" y="1785926"/>
            <a:ext cx="5357849" cy="33575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sz="2400" dirty="0" smtClean="0">
                <a:latin typeface="Cambria Math" pitchFamily="18" charset="0"/>
                <a:ea typeface="Cambria Math" pitchFamily="18" charset="0"/>
              </a:rPr>
            </a:b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en-US" sz="24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smtClean="0">
                <a:latin typeface="Cambria Math" pitchFamily="18" charset="0"/>
                <a:ea typeface="Cambria Math" pitchFamily="18" charset="0"/>
              </a:rPr>
              <a:t>В чем же сущность принципа преемственности и перспективности в обучении русскому языку?</a:t>
            </a:r>
            <a:br>
              <a:rPr lang="ru-RU" sz="2800" b="1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400" dirty="0" smtClean="0">
                <a:latin typeface="Cambria Math" pitchFamily="18" charset="0"/>
                <a:ea typeface="Cambria Math" pitchFamily="18" charset="0"/>
              </a:rPr>
            </a:b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Во-первых, соблюдение преемственности и перспективности требует единого принципиального подхода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к обучению, единых исходных позиций в обучении родному языку. </a:t>
            </a:r>
            <a:endParaRPr lang="en-US" sz="16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Во-вторых, необходимо ясное понимание того, что появляется нового в языковом развитии учащихся на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каждом этапе обучения.</a:t>
            </a:r>
          </a:p>
          <a:p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В-третьих, требуется тщательная стыковка между начальными и средними классами как по отдельным грамматическим или орфографическим темам, так и при совершенствовании речевых умений и навыков учащихся.</a:t>
            </a:r>
          </a:p>
          <a:p>
            <a:endParaRPr lang="ru-RU" sz="14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3078792-global-friendship-concept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80340" y="2174875"/>
            <a:ext cx="3971144" cy="3951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же решается проблема преемственности?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4625989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Словесники готовят контрольные диктанты, а для знакомства с учащимися, их индивидуальными особенностями они должны не только посещать уроки, но и сами проводить уроки в своих будущих классах. Можно провести совместные заседания школьных методических объединений учителей русского языка и учителей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начальных классов, на которых следует обсудить ключевые аспекты в обучении (единый орфографический режим, виды разбора, синтаксический анализ текста и др.; профилактика типичных ошибок; учебно-методические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комплекты, используемые в работе). </a:t>
            </a:r>
            <a:endParaRPr lang="en-US" sz="1400" b="1" dirty="0" smtClean="0">
              <a:solidFill>
                <a:schemeClr val="accent3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 конце учебного года перед выпуском учителям начальных классов необходимо провести открытые уроки для учителей русского языка и будущих классных руководителей для демонстрации уровня достижений каждого ученика.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1338639569_news-16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357430"/>
            <a:ext cx="4213255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s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3714777" cy="325041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28736"/>
            <a:ext cx="4041775" cy="4697427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Принцип преемственности осуществляется согласно целям и содержанию учебных программ, ориентированных на индивидуализацию учебного процесса.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Очень важно правильно осуществлять решение проблемы преемственности в преподавании, ведь анализ состояния качества обучения показывает, что наибольшие потери приходятся на первый и пятый классы. Спад обучения обуславливается низким уровнем преемственности. А успех зависит только от согласованных действий всех специалистов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Изображения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500174"/>
            <a:ext cx="5111750" cy="5853113"/>
          </a:xfrm>
        </p:spPr>
        <p:txBody>
          <a:bodyPr/>
          <a:lstStyle/>
          <a:p>
            <a:r>
              <a:rPr lang="ru-RU" b="1" dirty="0" smtClean="0"/>
              <a:t>Литература</a:t>
            </a:r>
            <a:endParaRPr lang="ru-RU" dirty="0" smtClean="0"/>
          </a:p>
          <a:p>
            <a:r>
              <a:rPr lang="ru-RU" dirty="0" smtClean="0"/>
              <a:t>1. </a:t>
            </a:r>
            <a:r>
              <a:rPr lang="ru-RU" i="1" dirty="0" smtClean="0"/>
              <a:t>Сазонов В. Ф. </a:t>
            </a:r>
            <a:r>
              <a:rPr lang="ru-RU" dirty="0" smtClean="0"/>
              <a:t>Психофизиология процесса обучения / РГПУ. Рязань, 2000. С. 35–37.</a:t>
            </a:r>
          </a:p>
          <a:p>
            <a:r>
              <a:rPr lang="ru-RU" dirty="0" smtClean="0"/>
              <a:t>2. </a:t>
            </a:r>
            <a:r>
              <a:rPr lang="ru-RU" i="1" dirty="0" err="1" smtClean="0"/>
              <a:t>Байкова</a:t>
            </a:r>
            <a:r>
              <a:rPr lang="ru-RU" i="1" dirty="0" smtClean="0"/>
              <a:t> Л. А. </a:t>
            </a:r>
            <a:r>
              <a:rPr lang="ru-RU" dirty="0" smtClean="0"/>
              <a:t>Теория и практика воспитания / РГПУ. Рязань, 1997. С. 50.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http://img.7ya.ru/pub/img/16172/147090745.jpg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http://img.cliparto.com/pic/xl/183539/3078792-global-friendship-concept.jpg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http://trezvyi64.ru/uploads/posts/2012-06/1338639569_news-168.jpg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pw5.ru/images/pw5_ru/mjzty2/vyzena/b3xbxx-pw5_ru-uchenik-znanie-uchitel.jpg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</a:t>
            </a:r>
            <a:r>
              <a:rPr lang="ru-RU" dirty="0" err="1" smtClean="0">
                <a:hlinkClick r:id="rId6"/>
              </a:rPr>
              <a:t>нмолодёжь.рф</a:t>
            </a:r>
            <a:r>
              <a:rPr lang="ru-RU" dirty="0" smtClean="0">
                <a:hlinkClick r:id="rId6"/>
              </a:rPr>
              <a:t>/</a:t>
            </a:r>
            <a:r>
              <a:rPr lang="en-US" dirty="0" smtClean="0">
                <a:hlinkClick r:id="rId6"/>
              </a:rPr>
              <a:t>uploads/posts/2013-01/1359228652_kopiya-desktopwallpapers.org.ua-424-1.jpg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147</Template>
  <TotalTime>43</TotalTime>
  <Words>563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147</vt:lpstr>
      <vt:lpstr>ПРЕЕМСТВЕННОСТЬ В ПРОЦЕССЕ ПРЕПОДАВАНИЯ РУССКОГО ЯЗЫКА МЕЖДУ НАЧАЛЬНОЙ ШКОЛОЙ И СРЕДНИМ ЗВЕНОМ</vt:lpstr>
      <vt:lpstr>Слайд 2</vt:lpstr>
      <vt:lpstr>Слайд 3</vt:lpstr>
      <vt:lpstr>Сохранение преемственности в преподавании русского языка начальным и средним звеном должно выражаться в следующем:</vt:lpstr>
      <vt:lpstr>Соблюдение преемственности и систематичности в обучении школьным предметам и при организации  внеклассной работы – залог эффективного усвоения знаний, приобретения прочных умений и навыков. </vt:lpstr>
      <vt:lpstr>  В чем же сущность принципа преемственности и перспективности в обучении русскому языку?  </vt:lpstr>
      <vt:lpstr>Как же решается проблема преемственности?</vt:lpstr>
      <vt:lpstr>Слайд 8</vt:lpstr>
      <vt:lpstr>  Изображения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ppsworld.ru</dc:creator>
  <cp:lastModifiedBy>Admin</cp:lastModifiedBy>
  <cp:revision>7</cp:revision>
  <dcterms:created xsi:type="dcterms:W3CDTF">2013-05-07T09:53:16Z</dcterms:created>
  <dcterms:modified xsi:type="dcterms:W3CDTF">2013-10-27T16:09:20Z</dcterms:modified>
</cp:coreProperties>
</file>