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77" r:id="rId9"/>
    <p:sldId id="262" r:id="rId10"/>
    <p:sldId id="263" r:id="rId11"/>
    <p:sldId id="278" r:id="rId12"/>
    <p:sldId id="264" r:id="rId13"/>
    <p:sldId id="265" r:id="rId14"/>
    <p:sldId id="279" r:id="rId15"/>
    <p:sldId id="266" r:id="rId16"/>
    <p:sldId id="267" r:id="rId17"/>
    <p:sldId id="280" r:id="rId18"/>
    <p:sldId id="268" r:id="rId19"/>
    <p:sldId id="269" r:id="rId20"/>
    <p:sldId id="281" r:id="rId21"/>
    <p:sldId id="270" r:id="rId22"/>
    <p:sldId id="271" r:id="rId23"/>
    <p:sldId id="282" r:id="rId24"/>
    <p:sldId id="272" r:id="rId25"/>
    <p:sldId id="273" r:id="rId26"/>
    <p:sldId id="283" r:id="rId27"/>
    <p:sldId id="274" r:id="rId28"/>
    <p:sldId id="275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8BA76-7BAA-4133-A2FE-DB5FDAD5D7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82528-77EA-4BA5-A4B8-B8EED101B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2528-77EA-4BA5-A4B8-B8EED101B7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D2A548-A222-4879-ACD3-12B7CE9C96F8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F0C828-D3C2-48FF-B2DB-B5DAD6EAE7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worldroads.ru/wp-content/uploads/2012/01/YOlka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Новогодние традиции народов России.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Векторный клипарт - абстрактные новогодние фо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Новогодние традиции народов России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irgif.com/prazdniki/noviy-god/novyj-god-5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14488"/>
            <a:ext cx="3786214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4714884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работы: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Загудалкина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Алена, 8 класс, МОУ ВСОШ №2 г. Твери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учитель географии МОУ ВСОШ №2  г. Твери Тверской области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Берзина Наталья Владимировна.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Чеченская республика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чеченцев бытует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поверье - как Новый год встретишь, так его и проведешь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Чтобы год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был благополучным для семьи, нужно, чтобы новогодний стол был обильным, и все наелись досыта. Даже мышам, снующим в доме, в этот день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полагается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«официальное» угощение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числе обязательной еды на чеченском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новогоднем столе сдобные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хлебцы, в которые кладутся зерна,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монеты.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news.vmariel.ru/uploads/posts/2012-02/1328111567_mish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14884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21.by/pub/news/2011/10/13174200039556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643554"/>
            <a:ext cx="235745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4286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Пристегните ремни. Наше путешествие продолжается.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gossov.tatarstan.ru/fs/site_documents_struc/42.jpg"/>
          <p:cNvPicPr>
            <a:picLocks noGrp="1"/>
          </p:cNvPicPr>
          <p:nvPr>
            <p:ph idx="1"/>
          </p:nvPr>
        </p:nvPicPr>
        <p:blipFill>
          <a:blip r:embed="rId2" cstate="print"/>
          <a:srcRect b="20947"/>
          <a:stretch>
            <a:fillRect/>
          </a:stretch>
        </p:blipFill>
        <p:spPr bwMode="auto">
          <a:xfrm>
            <a:off x="285720" y="1142984"/>
            <a:ext cx="86439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д мороз на самоле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143644"/>
            <a:ext cx="585786" cy="50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8 -0.01273 L 0.53178 -0.1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Бурятия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4614866" cy="51260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Бурятии Новый Год называется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или праздник Белого месяца.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Белую пищу, которая обязательна для праздничного стола, готовят сами и только из натуральных ингредиентов. Главный деликатес — пенка, бурятский десерт. На изготовление небольшого кусочка уходит ведро коровьего молока.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trana.ru/media/images/uploaded/gallery_promo20873521.jpg"/>
          <p:cNvPicPr/>
          <p:nvPr/>
        </p:nvPicPr>
        <p:blipFill>
          <a:blip r:embed="rId2" cstate="print"/>
          <a:srcRect r="61942"/>
          <a:stretch>
            <a:fillRect/>
          </a:stretch>
        </p:blipFill>
        <p:spPr bwMode="auto">
          <a:xfrm>
            <a:off x="5214942" y="1142984"/>
            <a:ext cx="33575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Бурятия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год наступает не в полночь, а в период времени с шести до восьми утра. Если в лучах рассвета уже видны на ладони так называемые линии жизни, значит,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наступил.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Празднуют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целый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месяц . Он нужен для того,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чтобы успеть поздравить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родственников, живущих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даже в самых отдаленных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районах.</a:t>
            </a:r>
          </a:p>
          <a:p>
            <a:endParaRPr lang="ru-RU" dirty="0"/>
          </a:p>
        </p:txBody>
      </p:sp>
      <p:pic>
        <p:nvPicPr>
          <p:cNvPr id="5" name="Рисунок 4" descr="http://pressa.irk.ru/images/editions/ul/2011/n3/u03-5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4388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Пристегните ремни. Наше путешествие продолжается.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gossov.tatarstan.ru/fs/site_documents_struc/42.jpg"/>
          <p:cNvPicPr>
            <a:picLocks noGrp="1"/>
          </p:cNvPicPr>
          <p:nvPr>
            <p:ph idx="1"/>
          </p:nvPr>
        </p:nvPicPr>
        <p:blipFill>
          <a:blip r:embed="rId2" cstate="print"/>
          <a:srcRect b="20947"/>
          <a:stretch>
            <a:fillRect/>
          </a:stretch>
        </p:blipFill>
        <p:spPr bwMode="auto">
          <a:xfrm>
            <a:off x="285720" y="1071546"/>
            <a:ext cx="857256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д мороз на самоле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86446" y="5143511"/>
            <a:ext cx="57149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51059 0.0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Калмыкия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Калмыцкий Новый год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Зул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особенный праздник. Его дата определяется согласно лунному календарю 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Новый год в Калмыкии не принято пить шампанское и вообще спиртное. Главный новогодний напиток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джомбу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(калмыцкий молочный чай), а главное блюдо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борцоки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(похожее на наш хворост) и всякие сладости.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Центр Элисты">
            <a:hlinkClick r:id="rId2"/>
          </p:cNvPr>
          <p:cNvPicPr/>
          <p:nvPr/>
        </p:nvPicPr>
        <p:blipFill>
          <a:blip r:embed="rId3" cstate="print"/>
          <a:srcRect b="9107"/>
          <a:stretch>
            <a:fillRect/>
          </a:stretch>
        </p:blipFill>
        <p:spPr bwMode="auto">
          <a:xfrm>
            <a:off x="1643042" y="1928802"/>
            <a:ext cx="55007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Калмыкия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14422"/>
            <a:ext cx="5114932" cy="491174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трёх дней после встречи калмыцкого Нового года верующим запрещается смотреть на небо. В это время одни боги приходят на смену другим богам, и видеть смену богов не позволяется.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Считается, что в этот день каждый калмык, независимо от дня своего рождения, становится на год старше. Так что можно сказать, что это не только Новый год, но и День Рождения всех калмыков.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moroz-ded.com.ua/wp-content/uploads/2011/10/ded-moroz-kazahst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0718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715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Пристегните ремни. Наше путешествие продолжается.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gossov.tatarstan.ru/fs/site_documents_struc/42.jpg"/>
          <p:cNvPicPr>
            <a:picLocks noGrp="1"/>
          </p:cNvPicPr>
          <p:nvPr>
            <p:ph idx="1"/>
          </p:nvPr>
        </p:nvPicPr>
        <p:blipFill>
          <a:blip r:embed="rId2" cstate="print"/>
          <a:srcRect b="20947"/>
          <a:stretch>
            <a:fillRect/>
          </a:stretch>
        </p:blipFill>
        <p:spPr bwMode="auto">
          <a:xfrm>
            <a:off x="214282" y="1142984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д мороз на самоле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14412" y="5715017"/>
            <a:ext cx="50006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2939 L -0.03802 0.05023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Ингушетия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900618" cy="505461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 торжество встреч Нового года начинается за день до его наступления. Молодежь, мужчины, женщины поздравляют друг друга с тем, что завтра начинается Новый год.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семья приготавливает праздничный стол с обильными блюдами и напитками. Бытует поверье: чем больше еды, тем обильней будет для семьи наступающий год.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ingushetia.ru/m-news/archives/SDC16470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14422"/>
            <a:ext cx="32861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Ингушетия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 место в новогоднем празднике у ингушей занимает исполнение новогодних песен и благопожеланий. Толпы ряженых ходят из дома в дом и исполняют колядки, хозяева их щедро одаривают подарками.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Считается, что благополучие и достаток в доме зависит от щедрости хозяев.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snob.ru/i/indoc/i/indoc/5d/rubric_issue_event_3533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4000504"/>
            <a:ext cx="75724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Конечно, европейские традиции постепенно проникают в регионы. И с каждым годом всё больше местных отмечают и национальный Новый год и европейский, приходящий в ночь с 31-го на 1 января по григорианскому календарю.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 все же, новогодние традиции в каждом регионе России свои. Некоторые народы ведут счет времени по лунному и солнечному календарям, и начало года приходится у кого-то на осень,  у кого-то на зиму, а у некоторых народов совпадает с началом возрождения природы.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Давайте посмотрим, какими ритуалами и обычаями славится прекрасный праздник Новый год.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0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Пристегните ремни. Наше путешествие продолжается.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gossov.tatarstan.ru/fs/site_documents_struc/42.jpg"/>
          <p:cNvPicPr>
            <a:picLocks noGrp="1"/>
          </p:cNvPicPr>
          <p:nvPr>
            <p:ph idx="1"/>
          </p:nvPr>
        </p:nvPicPr>
        <p:blipFill>
          <a:blip r:embed="rId2" cstate="print"/>
          <a:srcRect b="20947"/>
          <a:stretch>
            <a:fillRect/>
          </a:stretch>
        </p:blipFill>
        <p:spPr bwMode="auto">
          <a:xfrm>
            <a:off x="214282" y="1142984"/>
            <a:ext cx="87868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д мороз на самоле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143644"/>
            <a:ext cx="452439" cy="4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1759 L 0.11372 -0.25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Марий Эл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4757742" cy="512605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год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по-марийски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Шорык-йол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календарю он совпадает со святками.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числе обязательной еды  - домашний квас, сушеная черемуха и толстые блины с кашей. У хозяек здесь много фамильных и, как говорят, очень древних рецептов.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праздничном столе старинная берестяная посуда.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veselakoza.narod.ru/photo21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286148" cy="48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Марий Эл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молитвы у святой иконы в ночь на Рождество марийцы ходят в овчарню дергать за ноги овец и искать белого ягненка. Непременно в темноте. Найти в темном хлеву нужную овцу дело очень сложное.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Если попадется светлый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ягненок, согласно примете,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новый год должен быть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удачным и спокойным.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xn--80aqafcrtq.cc/tmb/3/6/8/368280_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8934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0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Пристегните ремни. Наше путешествие продолжается.</a:t>
            </a:r>
            <a:endParaRPr lang="ru-RU" sz="3200" dirty="0"/>
          </a:p>
        </p:txBody>
      </p:sp>
      <p:pic>
        <p:nvPicPr>
          <p:cNvPr id="4" name="Содержимое 3" descr="http://www.gossov.tatarstan.ru/fs/site_documents_struc/42.jpg"/>
          <p:cNvPicPr>
            <a:picLocks noGrp="1"/>
          </p:cNvPicPr>
          <p:nvPr>
            <p:ph idx="1"/>
          </p:nvPr>
        </p:nvPicPr>
        <p:blipFill>
          <a:blip r:embed="rId2" cstate="print"/>
          <a:srcRect b="20947"/>
          <a:stretch>
            <a:fillRect/>
          </a:stretch>
        </p:blipFill>
        <p:spPr bwMode="auto">
          <a:xfrm>
            <a:off x="214282" y="1071546"/>
            <a:ext cx="87868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д мороз на самоле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28794" y="4286256"/>
            <a:ext cx="4667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0.0382 L -0.14601 0.24815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Карачаево-Черкесская республика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571612"/>
            <a:ext cx="5972188" cy="455455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Карачаево-Черкесии новогодние праздники начинаются с поздравлений в адрес местных долгожителей. Сейчас здесь проживают более 100 долгожителей.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Главным блюдом является индейка.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горах король стола — барашек.</a:t>
            </a:r>
          </a:p>
          <a:p>
            <a:endParaRPr lang="ru-RU" dirty="0"/>
          </a:p>
        </p:txBody>
      </p:sp>
      <p:pic>
        <p:nvPicPr>
          <p:cNvPr id="4" name="Рисунок 3" descr="http://www.yuga.ru/media/karachaevo_ch_04.jpg"/>
          <p:cNvPicPr/>
          <p:nvPr/>
        </p:nvPicPr>
        <p:blipFill>
          <a:blip r:embed="rId2" cstate="print"/>
          <a:srcRect t="20966" r="60367"/>
          <a:stretch>
            <a:fillRect/>
          </a:stretch>
        </p:blipFill>
        <p:spPr bwMode="auto">
          <a:xfrm>
            <a:off x="357158" y="1714488"/>
            <a:ext cx="2214578" cy="361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Карачаево-Черкесская республика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5972188" cy="46974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 неделю празднования Нового года, вплоть до встречи Старого Нового года, по улицам городов и селений шумной гурьбой ходят ряженые взрослые, которые в костюмах всевозможных персонажей, иногда в вывернутых наизнанку шкурах животных, с песнями, национальными танцами под осетинскую гармошку и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заходят в дома с пожеланиями благополучия, достатка в доме, урожайного года.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018.radikal.ru/i507/1201/a6/c89f988dfc49.jpg"/>
          <p:cNvPicPr/>
          <p:nvPr/>
        </p:nvPicPr>
        <p:blipFill>
          <a:blip r:embed="rId2" cstate="print"/>
          <a:srcRect l="14755" t="21165" r="44265" b="10583"/>
          <a:stretch>
            <a:fillRect/>
          </a:stretch>
        </p:blipFill>
        <p:spPr bwMode="auto">
          <a:xfrm>
            <a:off x="6715140" y="1857364"/>
            <a:ext cx="1958085" cy="366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4286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Пристегните ремни. Наше путешествие продолжается.</a:t>
            </a:r>
            <a:endParaRPr lang="ru-RU" sz="3200" dirty="0"/>
          </a:p>
        </p:txBody>
      </p:sp>
      <p:pic>
        <p:nvPicPr>
          <p:cNvPr id="4" name="Содержимое 3" descr="http://www.gossov.tatarstan.ru/fs/site_documents_struc/42.jpg"/>
          <p:cNvPicPr>
            <a:picLocks noGrp="1"/>
          </p:cNvPicPr>
          <p:nvPr>
            <p:ph idx="1"/>
          </p:nvPr>
        </p:nvPicPr>
        <p:blipFill>
          <a:blip r:embed="rId2" cstate="print"/>
          <a:srcRect b="20947"/>
          <a:stretch>
            <a:fillRect/>
          </a:stretch>
        </p:blipFill>
        <p:spPr bwMode="auto">
          <a:xfrm>
            <a:off x="142844" y="1071546"/>
            <a:ext cx="87868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д мороз на самоле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585789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07407E-6 L 0.00782 0.02107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Северная Осетия -Алания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год у осетин, как и у многих народов, считается семейным праздником. И отмечают и готовятся к нему всегда вместе.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Традиционные осетинские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пироги - главное блюдо на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праздничном столе. Три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пирога - это священный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символ. Издревле они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обозначают Солнце, Землю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и Воду.</a:t>
            </a:r>
          </a:p>
          <a:p>
            <a:endParaRPr lang="ru-RU" dirty="0"/>
          </a:p>
        </p:txBody>
      </p:sp>
      <p:pic>
        <p:nvPicPr>
          <p:cNvPr id="4" name="Рисунок 3" descr="http://s58.radikal.ru/i161/0906/73/d99abf2b646f.jpg"/>
          <p:cNvPicPr/>
          <p:nvPr/>
        </p:nvPicPr>
        <p:blipFill>
          <a:blip r:embed="rId2" cstate="print"/>
          <a:srcRect t="5039"/>
          <a:stretch>
            <a:fillRect/>
          </a:stretch>
        </p:blipFill>
        <p:spPr bwMode="auto">
          <a:xfrm>
            <a:off x="4643438" y="2786058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Северная Осетия -Алания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Вся семья собирается за новогодним столом. Старший произносит речь за чашей осетинского пива - это момент таинства.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Он просит у Всевышнего всяческих благ в новом году для каждого члена семьи. Когда молитва окончена, первым из его рук чашу должен взять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маленький мальчик.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Потом честь отпить из нее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предоставляется всем по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очереди.</a:t>
            </a:r>
          </a:p>
          <a:p>
            <a:endParaRPr lang="ru-RU" dirty="0"/>
          </a:p>
        </p:txBody>
      </p:sp>
      <p:pic>
        <p:nvPicPr>
          <p:cNvPr id="4" name="Рисунок 3" descr="http://osinform.ru/uploads/posts/2010-08/1282639032_dzheorguba-2005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4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Векторный клипарт - абстрактные новогодние фон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00166" y="3071810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Новым Годом!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ед мороз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00042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Саха (Якутия)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000108"/>
            <a:ext cx="5043494" cy="5500726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Ысыах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день празднования Нового Года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Якутии.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российской Республики Саха (Якутия) празднуют Новый Год дважды, вместе со всеми россиянами — зимой, и еще по древней традиции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летом (в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период между 10 и 25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июня).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s5962.vkontakte.ru/u137876404/-14/x_a07321c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0718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Саха (Якутия)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329642" cy="54292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Всеобщее единение людей символизирует хоровод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осуохай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Танец непрерывно продолжается до утра, иногда большие роды устраивают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осуохай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течение трёх дней и ночей.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Кульминация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праздника —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обряд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окропления огня,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травы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деревьев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кумысом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yakutiatravel.com/images/photo/Haya8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714620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gritourism.ru/sites/default/files/ytyk11.jpg?1314698254"/>
          <p:cNvPicPr/>
          <p:nvPr/>
        </p:nvPicPr>
        <p:blipFill>
          <a:blip r:embed="rId3" cstate="print"/>
          <a:srcRect t="55181"/>
          <a:stretch>
            <a:fillRect/>
          </a:stretch>
        </p:blipFill>
        <p:spPr bwMode="auto">
          <a:xfrm>
            <a:off x="5000628" y="4357694"/>
            <a:ext cx="3762375" cy="19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715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Пристегните ремни. Наше путешествие продолжается.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gossov.tatarstan.ru/fs/site_documents_struc/42.jpg"/>
          <p:cNvPicPr>
            <a:picLocks noGrp="1"/>
          </p:cNvPicPr>
          <p:nvPr>
            <p:ph idx="1"/>
          </p:nvPr>
        </p:nvPicPr>
        <p:blipFill>
          <a:blip r:embed="rId2" cstate="print"/>
          <a:srcRect b="20947"/>
          <a:stretch>
            <a:fillRect/>
          </a:stretch>
        </p:blipFill>
        <p:spPr bwMode="auto">
          <a:xfrm>
            <a:off x="214282" y="1214422"/>
            <a:ext cx="878687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д мороз на самоле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8619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3218 L 0.13142 0.2632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Еврейская автономная область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день еврейского Нового года - это день,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были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созданы Творцом Адам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празднуется в сентябре-октябре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праздник называется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Ашана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дословно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переводится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«глава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года»).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/>
              <a:t>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Новый год принято трубить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бараний рог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шофар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c-m-textwithimage-image-6262976782" descr="http://u.jimdo.com/www50/o/s8127e8c472d42130/img/i8dc1ad252de5e33e/1347298442/std/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14686"/>
            <a:ext cx="29289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Еврейская автономная область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1974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Традиционные блюда для этого праздника - это баранья или рыбья голова, яблоки с медом и гранаты.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праздничном столе не должно быть кислых, соленых или горьких блюд.  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кусок праздничной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халы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 этот вечер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обмакивают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мед. После этого в мед обмакивают сладкое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яблоко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произнося благословение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яблоко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добавляя: «Да будет воля Твоя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 хороший и сладкий 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pim.ru/i/tolk/yablok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286388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3/75/588/75588121_hone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14620"/>
            <a:ext cx="31670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17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Пристегните ремни. Наше путешествие продолжается.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gossov.tatarstan.ru/fs/site_documents_struc/42.jpg"/>
          <p:cNvPicPr>
            <a:picLocks noGrp="1"/>
          </p:cNvPicPr>
          <p:nvPr>
            <p:ph idx="1"/>
          </p:nvPr>
        </p:nvPicPr>
        <p:blipFill>
          <a:blip r:embed="rId2" cstate="print"/>
          <a:srcRect b="20947"/>
          <a:stretch>
            <a:fillRect/>
          </a:stretch>
        </p:blipFill>
        <p:spPr bwMode="auto">
          <a:xfrm>
            <a:off x="214282" y="1214422"/>
            <a:ext cx="878687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д мороз на самоле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15205" y="5572140"/>
            <a:ext cx="519115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2.22222E-6 L -0.7033 0.0944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Чеченская республика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Центральное событие этого праздника обновление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огня в домашнем очаге.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новый огонь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должен, согласно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поверьям, отпугнуть нечистую силу, которая активизируется в эту ночь.</a:t>
            </a:r>
          </a:p>
        </p:txBody>
      </p:sp>
      <p:pic>
        <p:nvPicPr>
          <p:cNvPr id="7" name="Рисунок 6" descr="http://www.proshkolu.ru/content/media/pic/std/2000000/1656000/1655507-6b076cb25ea06b7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71810"/>
            <a:ext cx="550072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751</Words>
  <Application>Microsoft Office PowerPoint</Application>
  <PresentationFormat>Экран (4:3)</PresentationFormat>
  <Paragraphs>138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Новогодние традиции народов России.</vt:lpstr>
      <vt:lpstr>Слайд 2</vt:lpstr>
      <vt:lpstr>Республика Саха (Якутия)</vt:lpstr>
      <vt:lpstr>Республика Саха (Якутия)</vt:lpstr>
      <vt:lpstr>Пристегните ремни. Наше путешествие продолжается.</vt:lpstr>
      <vt:lpstr>Еврейская автономная область</vt:lpstr>
      <vt:lpstr>Еврейская автономная область</vt:lpstr>
      <vt:lpstr>Пристегните ремни. Наше путешествие продолжается.</vt:lpstr>
      <vt:lpstr>Чеченская республика</vt:lpstr>
      <vt:lpstr>Чеченская республика</vt:lpstr>
      <vt:lpstr>Пристегните ремни. Наше путешествие продолжается.</vt:lpstr>
      <vt:lpstr>Республика Бурятия</vt:lpstr>
      <vt:lpstr>Республика Бурятия</vt:lpstr>
      <vt:lpstr>Пристегните ремни. Наше путешествие продолжается.</vt:lpstr>
      <vt:lpstr>Республика Калмыкия</vt:lpstr>
      <vt:lpstr>Республика Калмыкия</vt:lpstr>
      <vt:lpstr>Пристегните ремни. Наше путешествие продолжается.</vt:lpstr>
      <vt:lpstr>Республика Ингушетия</vt:lpstr>
      <vt:lpstr>Республика Ингушетия</vt:lpstr>
      <vt:lpstr>Пристегните ремни. Наше путешествие продолжается.</vt:lpstr>
      <vt:lpstr>Республика Марий Эл</vt:lpstr>
      <vt:lpstr>Республика Марий Эл</vt:lpstr>
      <vt:lpstr>Пристегните ремни. Наше путешествие продолжается.</vt:lpstr>
      <vt:lpstr>Карачаево-Черкесская республика</vt:lpstr>
      <vt:lpstr>Карачаево-Черкесская республика</vt:lpstr>
      <vt:lpstr>Пристегните ремни. Наше путешествие продолжается.</vt:lpstr>
      <vt:lpstr>Республика Северная Осетия -Алания</vt:lpstr>
      <vt:lpstr>Республика Северная Осетия -Алания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традиции народов России.</dc:title>
  <dc:creator>Admin</dc:creator>
  <cp:lastModifiedBy>Admin</cp:lastModifiedBy>
  <cp:revision>90</cp:revision>
  <dcterms:created xsi:type="dcterms:W3CDTF">2012-11-06T05:02:42Z</dcterms:created>
  <dcterms:modified xsi:type="dcterms:W3CDTF">2012-12-20T16:58:38Z</dcterms:modified>
</cp:coreProperties>
</file>