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6" r:id="rId2"/>
    <p:sldId id="257" r:id="rId3"/>
    <p:sldId id="266" r:id="rId4"/>
    <p:sldId id="267" r:id="rId5"/>
    <p:sldId id="258" r:id="rId6"/>
    <p:sldId id="261" r:id="rId7"/>
    <p:sldId id="262" r:id="rId8"/>
    <p:sldId id="263" r:id="rId9"/>
    <p:sldId id="264" r:id="rId10"/>
    <p:sldId id="265" r:id="rId11"/>
    <p:sldId id="259" r:id="rId12"/>
    <p:sldId id="260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88" r:id="rId21"/>
    <p:sldId id="289" r:id="rId22"/>
    <p:sldId id="290" r:id="rId23"/>
    <p:sldId id="291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19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59280"/>
            <a:ext cx="640080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801112"/>
            <a:ext cx="9144000" cy="93268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762000"/>
          </a:xfrm>
        </p:spPr>
        <p:txBody>
          <a:bodyPr>
            <a:normAutofit/>
          </a:bodyPr>
          <a:lstStyle>
            <a:lvl1pPr marL="0" indent="0" algn="ctr">
              <a:buNone/>
              <a:defRPr sz="200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/>
          <a:p>
            <a:fld id="{B4C71EC6-210F-42DE-9C53-41977AD35B3D}" type="datetimeFigureOut">
              <a:rPr lang="ru-RU" smtClean="0"/>
              <a:pPr/>
              <a:t>11.09.2014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over dir="r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11.09.2014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over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09041"/>
            <a:ext cx="1295400" cy="4318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1219199"/>
            <a:ext cx="5181600" cy="4267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11.09.2014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over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438400"/>
            <a:ext cx="6400800" cy="30480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11.09.2014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  <p:transition>
    <p:cover dir="r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11.09.2014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410267"/>
            <a:ext cx="6248400" cy="1456373"/>
          </a:xfrm>
        </p:spPr>
        <p:txBody>
          <a:bodyPr anchor="t">
            <a:normAutofit/>
          </a:bodyPr>
          <a:lstStyle>
            <a:lvl1pPr algn="ctr">
              <a:defRPr sz="3600" b="0" i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800" y="1503680"/>
            <a:ext cx="6248400" cy="1566862"/>
          </a:xfrm>
        </p:spPr>
        <p:txBody>
          <a:bodyPr anchor="b"/>
          <a:lstStyle>
            <a:lvl1pPr marL="0" indent="0" algn="ctr">
              <a:buNone/>
              <a:defRPr sz="2000" b="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</p:spTree>
  </p:cSld>
  <p:clrMapOvr>
    <a:masterClrMapping/>
  </p:clrMapOvr>
  <p:transition>
    <p:cover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371600" y="2438400"/>
            <a:ext cx="3124200" cy="3124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11.09.2014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4648200" y="2438400"/>
            <a:ext cx="3124200" cy="3124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  <p:transition>
    <p:cover dir="r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lourish2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371600" y="2819400"/>
            <a:ext cx="3124200" cy="2743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8200" y="2819400"/>
            <a:ext cx="3124200" cy="2743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62201"/>
            <a:ext cx="3125788" cy="451338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359152"/>
            <a:ext cx="3127375" cy="448056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11.09.2014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over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11.09.2014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  <p:transition>
    <p:cover dir="r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11.09.2014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over dir="r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1" y="1676400"/>
            <a:ext cx="2819399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1" y="2275840"/>
            <a:ext cx="2819399" cy="290576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11.09.2014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71600" y="1676400"/>
            <a:ext cx="3276600" cy="3505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ransition>
    <p:cover dir="r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que 9"/>
          <p:cNvSpPr/>
          <p:nvPr/>
        </p:nvSpPr>
        <p:spPr>
          <a:xfrm>
            <a:off x="1463040" y="1847088"/>
            <a:ext cx="3090672" cy="3090672"/>
          </a:xfrm>
          <a:prstGeom prst="plaque">
            <a:avLst>
              <a:gd name="adj" fmla="val 8438"/>
            </a:avLst>
          </a:prstGeom>
          <a:noFill/>
          <a:ln w="9525">
            <a:solidFill>
              <a:schemeClr val="tx2">
                <a:alpha val="17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1676400"/>
            <a:ext cx="2819400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0" y="1905000"/>
            <a:ext cx="2971800" cy="2971800"/>
          </a:xfrm>
          <a:prstGeom prst="plaque">
            <a:avLst>
              <a:gd name="adj" fmla="val 8341"/>
            </a:avLst>
          </a:prstGeom>
          <a:solidFill>
            <a:schemeClr val="bg1">
              <a:lumMod val="95000"/>
              <a:alpha val="35000"/>
            </a:schemeClr>
          </a:solidFill>
          <a:ln w="98425" cmpd="thinThick">
            <a:noFill/>
            <a:bevel/>
          </a:ln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2276856"/>
            <a:ext cx="2819400" cy="287528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11.09.2014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over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ndow3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400800" cy="685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057400"/>
            <a:ext cx="6400800" cy="3429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white">
          <a:xfrm>
            <a:off x="304800" y="6356350"/>
            <a:ext cx="2133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l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11.09.2014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2971800" y="635635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white">
          <a:xfrm>
            <a:off x="6675120" y="63642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ransition>
    <p:cover dir="rd"/>
  </p:transition>
  <p:txStyles>
    <p:titleStyle>
      <a:lvl1pPr algn="ctr" defTabSz="914400" rtl="0" eaLnBrk="1" latinLnBrk="0" hangingPunct="1">
        <a:spcBef>
          <a:spcPct val="0"/>
        </a:spcBef>
        <a:buNone/>
        <a:defRPr sz="3600" kern="1200" cap="all" spc="30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-274320" algn="l" defTabSz="914400" rtl="0" eaLnBrk="1" latinLnBrk="0" hangingPunct="1">
        <a:lnSpc>
          <a:spcPct val="150000"/>
        </a:lnSpc>
        <a:spcBef>
          <a:spcPct val="20000"/>
        </a:spcBef>
        <a:buClrTx/>
        <a:buFont typeface="Wingdings" pitchFamily="2" charset="2"/>
        <a:buChar char="v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99498" y="1916832"/>
            <a:ext cx="7545014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Государственный</a:t>
            </a:r>
          </a:p>
          <a:p>
            <a:pPr algn="ctr"/>
            <a:endParaRPr lang="ru-RU" sz="5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r>
              <a:rPr lang="ru-RU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Эрмитаж</a:t>
            </a:r>
            <a:endParaRPr lang="ru-RU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08112327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75656" y="6381328"/>
            <a:ext cx="65344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schemeClr val="bg1"/>
                </a:solidFill>
              </a:rPr>
              <a:t>Эрмитажный театр</a:t>
            </a:r>
            <a:r>
              <a:rPr lang="ru-RU" dirty="0">
                <a:solidFill>
                  <a:schemeClr val="bg1"/>
                </a:solidFill>
              </a:rPr>
              <a:t> (1783-1787, архитектор Дж. Кваренги)</a:t>
            </a:r>
          </a:p>
        </p:txBody>
      </p:sp>
      <p:pic>
        <p:nvPicPr>
          <p:cNvPr id="3074" name="Picture 2" descr="http://upload.wikimedia.org/wikipedia/commons/f/ff/Spb_06-2012_Palace_Embankment_various_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340768"/>
            <a:ext cx="6978193" cy="43204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730159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144575" y="2967335"/>
            <a:ext cx="48548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коллекции</a:t>
            </a:r>
            <a:endParaRPr lang="ru-RU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47525776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899592" y="1962124"/>
            <a:ext cx="72008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Государственный Эрмитаж обладает коллекцией, насчитывающей около трех миллионов произведений искусства и памятников мировой культуры. В ее составе – живопись, графика, скульптура и предметы прикладного искусства, археологические находки и нумизматический материал.</a:t>
            </a:r>
            <a:endParaRPr kumimoji="0" lang="ru-RU" sz="32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0370323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www.hermitagemuseum.org/imgs_Ru/03/artwork/r3_2_2d_eneolith_bul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662752">
            <a:off x="-243333" y="2451986"/>
            <a:ext cx="4648581" cy="3974537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619672" y="6488668"/>
            <a:ext cx="640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bg1"/>
                </a:solidFill>
              </a:rPr>
              <a:t>Первобытное искусство из собрания Эрмитажа.</a:t>
            </a:r>
            <a:endParaRPr lang="ru-RU" b="1" i="1" dirty="0">
              <a:solidFill>
                <a:schemeClr val="bg1"/>
              </a:solidFill>
            </a:endParaRPr>
          </a:p>
        </p:txBody>
      </p:sp>
      <p:pic>
        <p:nvPicPr>
          <p:cNvPr id="25604" name="Picture 4" descr="http://www.hermitagemuseum.org/imgs_Ru/03/artwork/r3_2_3_koban_belt_buckl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179666">
            <a:off x="6792294" y="2534255"/>
            <a:ext cx="1762125" cy="3810000"/>
          </a:xfrm>
          <a:prstGeom prst="rect">
            <a:avLst/>
          </a:prstGeom>
          <a:noFill/>
        </p:spPr>
      </p:pic>
      <p:pic>
        <p:nvPicPr>
          <p:cNvPr id="25606" name="Picture 6" descr="http://www.hermitagemuseum.org/imgs_Ru/03/artwork/r3_2_4_early_farmers_cylindrical_vesse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2924944"/>
            <a:ext cx="1924050" cy="2743201"/>
          </a:xfrm>
          <a:prstGeom prst="rect">
            <a:avLst/>
          </a:prstGeom>
          <a:noFill/>
        </p:spPr>
      </p:pic>
      <p:pic>
        <p:nvPicPr>
          <p:cNvPr id="25608" name="Picture 8" descr="http://www.hermitagemuseum.org/imgs_Ru/03/artwork/r3_2_7d_early_nomad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5625259">
            <a:off x="1550168" y="-81516"/>
            <a:ext cx="2131534" cy="3169568"/>
          </a:xfrm>
          <a:prstGeom prst="rect">
            <a:avLst/>
          </a:prstGeom>
          <a:noFill/>
        </p:spPr>
      </p:pic>
      <p:pic>
        <p:nvPicPr>
          <p:cNvPr id="25610" name="Picture 10" descr="http://www.hermitagemuseum.org/imgs_Ru/03/artwork/r3_2_11b_eastern_europ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772732">
            <a:off x="4561983" y="538250"/>
            <a:ext cx="2734383" cy="2157125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87824" y="6396335"/>
            <a:ext cx="4968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chemeClr val="bg1"/>
                </a:solidFill>
                <a:latin typeface="+mj-lt"/>
              </a:rPr>
              <a:t>Скифское золото.</a:t>
            </a:r>
            <a:endParaRPr lang="ru-RU" sz="2400" b="1" i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6626" name="Picture 2" descr="http://www.hermitagemuseum.org/imgs_Ru/03/artwork/r3_2_6b_scythian_gold_shield_emble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956583">
            <a:off x="3357560" y="336918"/>
            <a:ext cx="3810000" cy="2009776"/>
          </a:xfrm>
          <a:prstGeom prst="rect">
            <a:avLst/>
          </a:prstGeom>
          <a:noFill/>
        </p:spPr>
      </p:pic>
      <p:pic>
        <p:nvPicPr>
          <p:cNvPr id="26628" name="Picture 4" descr="http://www.hermitagemuseum.org/imgs_Ru/03/artwork/r3_2_6c_scythian_gold_plaqu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56247">
            <a:off x="4997812" y="2381174"/>
            <a:ext cx="2943225" cy="3810000"/>
          </a:xfrm>
          <a:prstGeom prst="rect">
            <a:avLst/>
          </a:prstGeom>
          <a:noFill/>
        </p:spPr>
      </p:pic>
      <p:pic>
        <p:nvPicPr>
          <p:cNvPr id="26630" name="Picture 6" descr="http://www.hermitagemuseum.org/imgs_Ru/03/artwork/r3_2_6d_scythian_gold_plaque_goa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818829">
            <a:off x="1259003" y="3033999"/>
            <a:ext cx="3219024" cy="2918804"/>
          </a:xfrm>
          <a:prstGeom prst="rect">
            <a:avLst/>
          </a:prstGeom>
          <a:noFill/>
        </p:spPr>
      </p:pic>
      <p:pic>
        <p:nvPicPr>
          <p:cNvPr id="26632" name="Picture 8" descr="http://www.hermitagemuseum.org/imgs_Ru/03/artwork/r3_2_6f_scythian_bridle_ornamen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74139">
            <a:off x="977383" y="375541"/>
            <a:ext cx="1228725" cy="3810000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75656" y="6396335"/>
            <a:ext cx="6408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chemeClr val="bg1"/>
                </a:solidFill>
              </a:rPr>
              <a:t>Картинная галерея «старых мастеров».</a:t>
            </a:r>
            <a:endParaRPr lang="ru-RU" sz="2400" b="1" i="1" dirty="0">
              <a:solidFill>
                <a:schemeClr val="bg1"/>
              </a:solidFill>
            </a:endParaRPr>
          </a:p>
        </p:txBody>
      </p:sp>
      <p:pic>
        <p:nvPicPr>
          <p:cNvPr id="27652" name="Picture 4" descr="http://www.hermitagemuseum.org/imgs_Ru/03/artwork/r3_3_1_1c_west_euro_ar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332656"/>
            <a:ext cx="2719926" cy="5832648"/>
          </a:xfrm>
          <a:prstGeom prst="rect">
            <a:avLst/>
          </a:prstGeom>
          <a:noFill/>
        </p:spPr>
      </p:pic>
      <p:pic>
        <p:nvPicPr>
          <p:cNvPr id="27656" name="Picture 8" descr="http://www.hermitagemuseum.org/imgs_Ru/03/artwork/r3_3_1_1a_west_euro_ar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5" y="332656"/>
            <a:ext cx="3925085" cy="5760640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://www.hermitagemuseum.org/imgs_Ru/03/artwork/r3_3_1_1i_west_euro_ar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1700808"/>
            <a:ext cx="3333750" cy="3362326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475656" y="6396335"/>
            <a:ext cx="6408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chemeClr val="bg1"/>
                </a:solidFill>
              </a:rPr>
              <a:t>Картинная галерея «старых мастеров».</a:t>
            </a:r>
            <a:endParaRPr lang="ru-RU" sz="2400" b="1" i="1" dirty="0">
              <a:solidFill>
                <a:schemeClr val="bg1"/>
              </a:solidFill>
            </a:endParaRPr>
          </a:p>
        </p:txBody>
      </p:sp>
      <p:pic>
        <p:nvPicPr>
          <p:cNvPr id="28674" name="Picture 2" descr="http://www.hermitagemuseum.org/imgs_Ru/03/artwork/r3_3_1_1g_west_euro_ar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1268760"/>
            <a:ext cx="3333750" cy="4295775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://www.hermitagemuseum.org/imgs_Ru/03/artwork/r3_3_1_1h_west_euro_ar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1052736"/>
            <a:ext cx="5760640" cy="450482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475656" y="6396335"/>
            <a:ext cx="6408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chemeClr val="bg1"/>
                </a:solidFill>
              </a:rPr>
              <a:t>Картинная галерея «старых мастеров».</a:t>
            </a:r>
            <a:endParaRPr lang="ru-RU" sz="2400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cover dir="rd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75656" y="6396335"/>
            <a:ext cx="6408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chemeClr val="bg1"/>
                </a:solidFill>
              </a:rPr>
              <a:t>Картинная галерея «старых мастеров».</a:t>
            </a:r>
            <a:endParaRPr lang="ru-RU" sz="2400" b="1" i="1" dirty="0">
              <a:solidFill>
                <a:schemeClr val="bg1"/>
              </a:solidFill>
            </a:endParaRPr>
          </a:p>
        </p:txBody>
      </p:sp>
      <p:pic>
        <p:nvPicPr>
          <p:cNvPr id="31746" name="Picture 2" descr="http://www.hermitagemuseum.org/tmplobs/EQ$M_23MODLB_23NDN6T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052736"/>
            <a:ext cx="3721302" cy="4680520"/>
          </a:xfrm>
          <a:prstGeom prst="rect">
            <a:avLst/>
          </a:prstGeom>
          <a:noFill/>
        </p:spPr>
      </p:pic>
      <p:pic>
        <p:nvPicPr>
          <p:cNvPr id="31748" name="Picture 4" descr="http://www.hermitagemuseum.org/tmplobs/FFSHHHLRK1V$1$Q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052736"/>
            <a:ext cx="3672408" cy="4706725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75656" y="6396335"/>
            <a:ext cx="6408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chemeClr val="bg1"/>
                </a:solidFill>
              </a:rPr>
              <a:t>Картинная галерея «старых мастеров».</a:t>
            </a:r>
            <a:endParaRPr lang="ru-RU" sz="2400" b="1" i="1" dirty="0">
              <a:solidFill>
                <a:schemeClr val="bg1"/>
              </a:solidFill>
            </a:endParaRPr>
          </a:p>
        </p:txBody>
      </p:sp>
      <p:pic>
        <p:nvPicPr>
          <p:cNvPr id="30722" name="Picture 2" descr="http://www.hermitagemuseum.org/tmplobs/KMG12IPDJIOK7CG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268760"/>
            <a:ext cx="7223202" cy="4392488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E:\Эрмитаж\Zimní_palác_(3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3"/>
            <a:ext cx="9144000" cy="6857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476672"/>
            <a:ext cx="8244408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Государственный </a:t>
            </a:r>
            <a:r>
              <a:rPr lang="ru-RU" sz="2000" b="1" dirty="0">
                <a:solidFill>
                  <a:schemeClr val="bg1"/>
                </a:solidFill>
              </a:rPr>
              <a:t>Музей </a:t>
            </a:r>
            <a:r>
              <a:rPr lang="ru-RU" sz="2000" b="1" dirty="0" smtClean="0">
                <a:solidFill>
                  <a:schemeClr val="bg1"/>
                </a:solidFill>
              </a:rPr>
              <a:t>Эрмитаж</a:t>
            </a:r>
            <a:r>
              <a:rPr lang="ru-RU" sz="2000" dirty="0">
                <a:solidFill>
                  <a:schemeClr val="bg1"/>
                </a:solidFill>
              </a:rPr>
              <a:t> в Санкт-Петербурге </a:t>
            </a:r>
            <a:r>
              <a:rPr lang="ru-RU" sz="2000" dirty="0" smtClean="0">
                <a:solidFill>
                  <a:schemeClr val="bg1"/>
                </a:solidFill>
              </a:rPr>
              <a:t>-</a:t>
            </a:r>
          </a:p>
          <a:p>
            <a:endParaRPr lang="ru-RU" sz="2000" dirty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крупнейший </a:t>
            </a:r>
            <a:r>
              <a:rPr lang="ru-RU" dirty="0">
                <a:solidFill>
                  <a:schemeClr val="bg1"/>
                </a:solidFill>
              </a:rPr>
              <a:t>в России и в мире художественный и культурно-исторический музей.</a:t>
            </a:r>
          </a:p>
        </p:txBody>
      </p:sp>
    </p:spTree>
    <p:extLst>
      <p:ext uri="{BB962C8B-B14F-4D97-AF65-F5344CB8AC3E}">
        <p14:creationId xmlns:p14="http://schemas.microsoft.com/office/powerpoint/2010/main" val="3759346157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23728" y="2204864"/>
            <a:ext cx="492699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Коллекция </a:t>
            </a:r>
          </a:p>
          <a:p>
            <a:pPr algn="ctr"/>
            <a:r>
              <a:rPr lang="ru-RU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костюмов</a:t>
            </a:r>
            <a:endParaRPr lang="ru-RU" sz="5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  <p:transition>
    <p:cover dir="rd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http://www.hermitagemuseum.org/tmplobs/IRNFPO4BIOQ6W$5V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0688"/>
            <a:ext cx="4554195" cy="5589240"/>
          </a:xfrm>
          <a:prstGeom prst="rect">
            <a:avLst/>
          </a:prstGeom>
          <a:noFill/>
        </p:spPr>
      </p:pic>
      <p:pic>
        <p:nvPicPr>
          <p:cNvPr id="46084" name="Picture 4" descr="http://www.hermitagemuseum.org/tmplobs/PVSKO7QHYS$PHDRY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620688"/>
            <a:ext cx="4644008" cy="5597688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http://www.hermitagemuseum.org/tmplobs/W9NEARTJO6ZC5HBK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39230" cy="6525344"/>
          </a:xfrm>
          <a:prstGeom prst="rect">
            <a:avLst/>
          </a:prstGeom>
          <a:noFill/>
        </p:spPr>
      </p:pic>
      <p:pic>
        <p:nvPicPr>
          <p:cNvPr id="48132" name="Picture 4" descr="http://www.hermitagemuseum.org/tmplobs/P5UHWJAFU8WSYJ7T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40654" y="0"/>
            <a:ext cx="4720805" cy="6525344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http://www.hermitagemuseum.org/tmplobs/UX7P3H_40QPA0D6IZU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38667" y="0"/>
            <a:ext cx="9482667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1772816"/>
            <a:ext cx="7301422" cy="329320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48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Портретная галерея</a:t>
            </a:r>
          </a:p>
          <a:p>
            <a:pPr algn="ctr"/>
            <a:r>
              <a:rPr lang="ru-RU" sz="48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Героев </a:t>
            </a:r>
          </a:p>
          <a:p>
            <a:pPr algn="ctr"/>
            <a:r>
              <a:rPr lang="ru-RU" sz="4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Отечественной войны</a:t>
            </a:r>
          </a:p>
          <a:p>
            <a:pPr algn="ctr"/>
            <a:r>
              <a:rPr lang="ru-RU" sz="72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1812</a:t>
            </a:r>
            <a:r>
              <a:rPr lang="ru-RU" sz="48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года</a:t>
            </a:r>
            <a:endParaRPr lang="ru-RU" sz="48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  <p:transition>
    <p:cover dir="rd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F:\Эрмитаж\Виды залов Зимнего дворца. Военная галерея 1812 года ,   18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692696"/>
            <a:ext cx="4181475" cy="5476875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076056" y="1988840"/>
            <a:ext cx="37444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/>
              <a:t>Виды залов Зимнего дворца. Военная галерея 1812 года .   </a:t>
            </a:r>
          </a:p>
          <a:p>
            <a:r>
              <a:rPr lang="ru-RU" b="1" i="1" dirty="0" smtClean="0"/>
              <a:t>1827</a:t>
            </a:r>
            <a:endParaRPr lang="ru-RU" b="1" i="1" dirty="0"/>
          </a:p>
        </p:txBody>
      </p:sp>
    </p:spTree>
  </p:cSld>
  <p:clrMapOvr>
    <a:masterClrMapping/>
  </p:clrMapOvr>
  <p:transition>
    <p:cover dir="rd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F:\Эрмитаж\92872198ad5f548a60ffd8dd68d8fa945cfc735a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6672"/>
            <a:ext cx="9139943" cy="6093296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52851" y="2967335"/>
            <a:ext cx="64383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Рыцарский зал</a:t>
            </a:r>
            <a:endParaRPr lang="ru-RU" sz="5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  <p:transition>
    <p:cover dir="rd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 descr="http://www.hellopiter.ru/image/DSC_004268876665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://www.hellopiter.ru/image/hermi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43408"/>
            <a:ext cx="9753600" cy="7315200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4869160"/>
            <a:ext cx="78488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000" algn="ctr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Эрмитаж возник в 1764 году как частное собрание Екатерины II, после того как ей были переданы из Берлина 317 ценных картин из частной коллекции живописи </a:t>
            </a:r>
            <a:r>
              <a:rPr lang="ru-RU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Йоханна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Эрнста </a:t>
            </a:r>
            <a:r>
              <a:rPr lang="ru-RU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Гоцковского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23554" name="Picture 2" descr="http://i061.radikal.ru/1106/d8/51edd4e2b0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1124744"/>
            <a:ext cx="4680520" cy="3744416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://img.trip-guide.ru/img/8037/177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8" y="-675456"/>
            <a:ext cx="9525000" cy="7962901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00099" y="2967335"/>
            <a:ext cx="594380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Георгиевский</a:t>
            </a:r>
          </a:p>
          <a:p>
            <a:pPr algn="ctr"/>
            <a:r>
              <a:rPr lang="ru-RU" sz="5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зал</a:t>
            </a:r>
            <a:endParaRPr lang="ru-RU" sz="5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  <p:transition>
    <p:cover dir="rd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://s1.fotokto.ru/photo/full/93/9319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3000" y="0"/>
            <a:ext cx="10287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://img-fotki.yandex.ru/get/3802/stbibikov.18/0_2a4e9_de849f4c_ori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ttp://www.fotoprizer.ru/img/5120_ori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7624" y="2348880"/>
            <a:ext cx="681936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Зимний дворец </a:t>
            </a:r>
          </a:p>
          <a:p>
            <a:pPr algn="ctr"/>
            <a:r>
              <a:rPr lang="ru-RU" sz="5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Петра </a:t>
            </a:r>
            <a:r>
              <a:rPr lang="en-US" sz="5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I</a:t>
            </a:r>
            <a:endParaRPr lang="ru-RU" sz="5400" b="1" cap="all" dirty="0" smtClean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63888" y="4437112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Инсталляция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ransition>
    <p:cover dir="rd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ttp://www.hermitagemuseum.org/imgs_Ru/03/hm3_8_2_bi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987635">
            <a:off x="-240701" y="148380"/>
            <a:ext cx="4762500" cy="3810000"/>
          </a:xfrm>
          <a:prstGeom prst="rect">
            <a:avLst/>
          </a:prstGeom>
          <a:noFill/>
        </p:spPr>
      </p:pic>
      <p:pic>
        <p:nvPicPr>
          <p:cNvPr id="44036" name="Picture 4" descr="http://www.hermitagemuseum.org/imgs_Ru/03/hm3_8_0_bi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913435">
            <a:off x="892444" y="3707936"/>
            <a:ext cx="4762500" cy="3324226"/>
          </a:xfrm>
          <a:prstGeom prst="rect">
            <a:avLst/>
          </a:prstGeom>
          <a:noFill/>
        </p:spPr>
      </p:pic>
      <p:pic>
        <p:nvPicPr>
          <p:cNvPr id="44038" name="Picture 6" descr="http://www.hermitagemuseum.org/imgs_Ru/03/hm3_8_1_bi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188640"/>
            <a:ext cx="3743325" cy="4762500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1700808"/>
            <a:ext cx="7794954" cy="310854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88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250</a:t>
            </a:r>
            <a:r>
              <a:rPr lang="ru-RU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лет</a:t>
            </a:r>
          </a:p>
          <a:p>
            <a:pPr algn="ctr"/>
            <a:r>
              <a:rPr lang="ru-RU" sz="5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Со дня основания</a:t>
            </a:r>
          </a:p>
          <a:p>
            <a:pPr algn="ctr"/>
            <a:r>
              <a:rPr lang="ru-RU" sz="54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эрмитажа</a:t>
            </a:r>
            <a:endParaRPr lang="ru-RU" sz="5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6211669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Пять зданий, связанные друг с другом на Дворцовой набережной, </a:t>
            </a:r>
            <a:endParaRPr lang="ru-RU" b="1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составляют </a:t>
            </a:r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музейный комплекс </a:t>
            </a:r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Эрмитажа.</a:t>
            </a:r>
          </a:p>
        </p:txBody>
      </p:sp>
      <p:pic>
        <p:nvPicPr>
          <p:cNvPr id="2050" name="Picture 2" descr="E:\Эрмитаж\1348594560_457748_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073518"/>
            <a:ext cx="6480720" cy="4529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6111334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19672" y="6381328"/>
            <a:ext cx="60304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schemeClr val="bg1"/>
                </a:solidFill>
              </a:rPr>
              <a:t>Зимний дворец</a:t>
            </a:r>
            <a:r>
              <a:rPr lang="ru-RU" dirty="0">
                <a:solidFill>
                  <a:schemeClr val="bg1"/>
                </a:solidFill>
              </a:rPr>
              <a:t> (1754-1762, архитектор Б. Ф. Растрелли)</a:t>
            </a:r>
          </a:p>
        </p:txBody>
      </p:sp>
      <p:pic>
        <p:nvPicPr>
          <p:cNvPr id="7170" name="Picture 2" descr="http://static.panoramio.com/photos/large/215709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052736"/>
            <a:ext cx="6837309" cy="46405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41768340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6211669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solidFill>
                  <a:schemeClr val="bg1"/>
                </a:solidFill>
              </a:rPr>
              <a:t>Малый Эрмитаж</a:t>
            </a:r>
            <a:r>
              <a:rPr lang="ru-RU" dirty="0">
                <a:solidFill>
                  <a:schemeClr val="bg1"/>
                </a:solidFill>
              </a:rPr>
              <a:t> </a:t>
            </a:r>
            <a:endParaRPr lang="ru-RU" dirty="0" smtClean="0">
              <a:solidFill>
                <a:schemeClr val="bg1"/>
              </a:solidFill>
            </a:endParaRPr>
          </a:p>
          <a:p>
            <a:pPr lvl="0" algn="ctr"/>
            <a:r>
              <a:rPr lang="ru-RU" dirty="0" smtClean="0">
                <a:solidFill>
                  <a:schemeClr val="bg1"/>
                </a:solidFill>
              </a:rPr>
              <a:t>(</a:t>
            </a:r>
            <a:r>
              <a:rPr lang="ru-RU" dirty="0">
                <a:solidFill>
                  <a:schemeClr val="bg1"/>
                </a:solidFill>
              </a:rPr>
              <a:t>1764-1775, архитекторы Ж. Б. </a:t>
            </a:r>
            <a:r>
              <a:rPr lang="ru-RU" dirty="0" err="1" smtClean="0">
                <a:solidFill>
                  <a:schemeClr val="bg1"/>
                </a:solidFill>
              </a:rPr>
              <a:t>Валлен-Деламот</a:t>
            </a:r>
            <a:r>
              <a:rPr lang="ru-RU" dirty="0">
                <a:solidFill>
                  <a:schemeClr val="bg1"/>
                </a:solidFill>
              </a:rPr>
              <a:t>, Ю. М. </a:t>
            </a:r>
            <a:r>
              <a:rPr lang="ru-RU" dirty="0" err="1">
                <a:solidFill>
                  <a:schemeClr val="bg1"/>
                </a:solidFill>
              </a:rPr>
              <a:t>Фельтен</a:t>
            </a:r>
            <a:r>
              <a:rPr lang="ru-RU" dirty="0">
                <a:solidFill>
                  <a:schemeClr val="bg1"/>
                </a:solidFill>
              </a:rPr>
              <a:t>, В. П. Стасов). </a:t>
            </a:r>
          </a:p>
        </p:txBody>
      </p:sp>
      <p:pic>
        <p:nvPicPr>
          <p:cNvPr id="6146" name="Picture 2" descr="http://upload.wikimedia.org/wikipedia/commons/6/63/%D0%A1%D0%B5%D0%B2%D0%B5%D1%80%D0%BD%D1%8B%D0%B9_%D0%BF%D0%B0%D0%B2%D0%B8%D0%BB%D1%8C%D0%BE%D0%BD_%D0%9C%D0%B0%D0%BB%D0%BE%D0%B3%D0%BE_%D0%AD%D1%80%D0%BC%D0%B8%D1%82%D0%B0%D0%B6%D0%B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1052735"/>
            <a:ext cx="5832648" cy="46586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80702293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6211669"/>
            <a:ext cx="82089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solidFill>
                  <a:schemeClr val="bg1"/>
                </a:solidFill>
              </a:rPr>
              <a:t>Большой Эрмитаж</a:t>
            </a:r>
            <a:r>
              <a:rPr lang="ru-RU" dirty="0">
                <a:solidFill>
                  <a:schemeClr val="bg1"/>
                </a:solidFill>
              </a:rPr>
              <a:t>, также Старый </a:t>
            </a:r>
            <a:r>
              <a:rPr lang="ru-RU" dirty="0" smtClean="0">
                <a:solidFill>
                  <a:schemeClr val="bg1"/>
                </a:solidFill>
              </a:rPr>
              <a:t>Эрмитаж </a:t>
            </a:r>
          </a:p>
          <a:p>
            <a:pPr lvl="0" algn="ctr"/>
            <a:r>
              <a:rPr lang="ru-RU" dirty="0" smtClean="0">
                <a:solidFill>
                  <a:schemeClr val="bg1"/>
                </a:solidFill>
              </a:rPr>
              <a:t>(</a:t>
            </a:r>
            <a:r>
              <a:rPr lang="ru-RU" dirty="0">
                <a:solidFill>
                  <a:schemeClr val="bg1"/>
                </a:solidFill>
              </a:rPr>
              <a:t>1771-1787, архитектор Ю. М. </a:t>
            </a:r>
            <a:r>
              <a:rPr lang="ru-RU" dirty="0" err="1">
                <a:solidFill>
                  <a:schemeClr val="bg1"/>
                </a:solidFill>
              </a:rPr>
              <a:t>Фельтен</a:t>
            </a:r>
            <a:r>
              <a:rPr lang="ru-RU" dirty="0" smtClean="0">
                <a:solidFill>
                  <a:schemeClr val="bg1"/>
                </a:solidFill>
              </a:rPr>
              <a:t>)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122" name="Picture 2" descr="http://upload.wikimedia.org/wikipedia/commons/f/f1/Spb_06-2012_Palace_Embankment_various_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484784"/>
            <a:ext cx="7035578" cy="40324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0022427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6211668"/>
            <a:ext cx="76683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solidFill>
                  <a:schemeClr val="bg1"/>
                </a:solidFill>
              </a:rPr>
              <a:t>Новый Эрмитаж</a:t>
            </a:r>
            <a:r>
              <a:rPr lang="ru-RU" dirty="0">
                <a:solidFill>
                  <a:schemeClr val="bg1"/>
                </a:solidFill>
              </a:rPr>
              <a:t> </a:t>
            </a:r>
            <a:endParaRPr lang="ru-RU" dirty="0" smtClean="0">
              <a:solidFill>
                <a:schemeClr val="bg1"/>
              </a:solidFill>
            </a:endParaRPr>
          </a:p>
          <a:p>
            <a:pPr lvl="0"/>
            <a:r>
              <a:rPr lang="ru-RU" dirty="0" smtClean="0">
                <a:solidFill>
                  <a:schemeClr val="bg1"/>
                </a:solidFill>
              </a:rPr>
              <a:t>(</a:t>
            </a:r>
            <a:r>
              <a:rPr lang="ru-RU" dirty="0">
                <a:solidFill>
                  <a:schemeClr val="bg1"/>
                </a:solidFill>
              </a:rPr>
              <a:t>1842-1851, архитекторы Лео фон </a:t>
            </a:r>
            <a:r>
              <a:rPr lang="ru-RU" dirty="0" err="1">
                <a:solidFill>
                  <a:schemeClr val="bg1"/>
                </a:solidFill>
              </a:rPr>
              <a:t>Кленце</a:t>
            </a:r>
            <a:r>
              <a:rPr lang="ru-RU" dirty="0">
                <a:solidFill>
                  <a:schemeClr val="bg1"/>
                </a:solidFill>
              </a:rPr>
              <a:t>, В. П. Стасов, Н. Е. Ефимов)</a:t>
            </a:r>
          </a:p>
        </p:txBody>
      </p:sp>
      <p:pic>
        <p:nvPicPr>
          <p:cNvPr id="4098" name="Picture 2" descr="http://www.gopiter.ru/assets/images/000/DSC06085%5b1%5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124744"/>
            <a:ext cx="6005240" cy="45039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45107738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утюр">
  <a:themeElements>
    <a:clrScheme name="Кутюр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Смокинг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Кутюр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0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100000" r="100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200000"/>
              </a:schemeClr>
              <a:schemeClr val="phClr">
                <a:tint val="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94</TotalTime>
  <Words>129</Words>
  <Application>Microsoft Office PowerPoint</Application>
  <PresentationFormat>Экран (4:3)</PresentationFormat>
  <Paragraphs>43</Paragraphs>
  <Slides>36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Кутюр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Учитель</dc:creator>
  <cp:lastModifiedBy>Учитель</cp:lastModifiedBy>
  <cp:revision>12</cp:revision>
  <dcterms:created xsi:type="dcterms:W3CDTF">2014-09-10T23:15:38Z</dcterms:created>
  <dcterms:modified xsi:type="dcterms:W3CDTF">2014-09-11T03:52:56Z</dcterms:modified>
</cp:coreProperties>
</file>