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8"/>
  </p:notesMasterIdLst>
  <p:sldIdLst>
    <p:sldId id="256" r:id="rId3"/>
    <p:sldId id="258" r:id="rId4"/>
    <p:sldId id="259" r:id="rId5"/>
    <p:sldId id="262" r:id="rId6"/>
    <p:sldId id="260" r:id="rId7"/>
    <p:sldId id="261" r:id="rId8"/>
    <p:sldId id="287" r:id="rId9"/>
    <p:sldId id="269" r:id="rId10"/>
    <p:sldId id="268" r:id="rId11"/>
    <p:sldId id="263" r:id="rId12"/>
    <p:sldId id="270" r:id="rId13"/>
    <p:sldId id="289" r:id="rId14"/>
    <p:sldId id="290" r:id="rId15"/>
    <p:sldId id="288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0" r:id="rId24"/>
    <p:sldId id="299" r:id="rId25"/>
    <p:sldId id="298" r:id="rId26"/>
    <p:sldId id="303" r:id="rId27"/>
    <p:sldId id="302" r:id="rId28"/>
    <p:sldId id="301" r:id="rId29"/>
    <p:sldId id="304" r:id="rId30"/>
    <p:sldId id="306" r:id="rId31"/>
    <p:sldId id="305" r:id="rId32"/>
    <p:sldId id="307" r:id="rId33"/>
    <p:sldId id="265" r:id="rId34"/>
    <p:sldId id="271" r:id="rId35"/>
    <p:sldId id="272" r:id="rId36"/>
    <p:sldId id="273" r:id="rId37"/>
    <p:sldId id="274" r:id="rId38"/>
    <p:sldId id="282" r:id="rId39"/>
    <p:sldId id="276" r:id="rId40"/>
    <p:sldId id="277" r:id="rId41"/>
    <p:sldId id="283" r:id="rId42"/>
    <p:sldId id="284" r:id="rId43"/>
    <p:sldId id="279" r:id="rId44"/>
    <p:sldId id="267" r:id="rId45"/>
    <p:sldId id="285" r:id="rId46"/>
    <p:sldId id="28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8589" autoAdjust="0"/>
  </p:normalViewPr>
  <p:slideViewPr>
    <p:cSldViewPr>
      <p:cViewPr>
        <p:scale>
          <a:sx n="60" d="100"/>
          <a:sy n="60" d="100"/>
        </p:scale>
        <p:origin x="-143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60F0C93-78CA-45AB-81F0-8C8EAF12F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9F3F8-6137-4C31-9EA0-3C801934F71E}" type="slidenum">
              <a:rPr lang="ru-RU"/>
              <a:pPr/>
              <a:t>1</a:t>
            </a:fld>
            <a:endParaRPr 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91956F-3942-4762-B5D8-CE00FE549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DB22-EFC5-4D31-890A-BBA6A8FF1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A9A8-DE6A-4793-B221-080F5982B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B91956F-3942-4762-B5D8-CE00FE549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CC0AED8-8733-4691-BC91-54C7A3BD9B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FA699-4B0D-4B73-8725-F8CC6B05A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F5A59-A57F-4A7D-94FA-9415AF96A3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DC27FE5F-5D1D-413B-BEFF-39BEB1DFA2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27D91-15D9-4E9C-93F0-D40CDC4C3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617CD-7805-4D53-BCE6-C936772E0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A8787-5740-4C3E-9A9F-546F29DCA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AED8-8733-4691-BC91-54C7A3BD9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4FA80-3F5C-4F5A-9AD3-2F1061B83D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EDB22-EFC5-4D31-890A-BBA6A8FF18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4A9A8-DE6A-4793-B221-080F5982B3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FA699-4B0D-4B73-8725-F8CC6B05A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5A59-A57F-4A7D-94FA-9415AF96A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FE5F-5D1D-413B-BEFF-39BEB1DFA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7D91-15D9-4E9C-93F0-D40CDC4C3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17CD-7805-4D53-BCE6-C936772E0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8787-5740-4C3E-9A9F-546F29DCA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FA80-3F5C-4F5A-9AD3-2F1061B83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9249D6D4-F96A-4DE5-A4CD-CDB18528B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49D6D4-F96A-4DE5-A4CD-CDB18528B1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8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5%D1%87%D0%B5%D1%81%D0%BA%D0%B8%D0%B9_%D1%8F%D0%B7%D1%8B%D0%BA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ru.wikipedia.org/wiki/%D0%92%D0%BE%D0%B4%D0%BE%D1%80%D0%BE%D1%81%D0%BB%D0%B8" TargetMode="External"/><Relationship Id="rId4" Type="http://schemas.openxmlformats.org/officeDocument/2006/relationships/hyperlink" Target="http://ru.wikipedia.org/wiki/%D0%91%D0%BE%D1%82%D0%B0%D0%BD%D0%B8%D0%BA%D0%B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3571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МГУ   имени    М.В.Ломоносова</a:t>
            </a:r>
            <a:b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 </a:t>
            </a:r>
            <a:b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Альгологии</a:t>
            </a:r>
          </a:p>
        </p:txBody>
      </p:sp>
      <p:pic>
        <p:nvPicPr>
          <p:cNvPr id="1026" name="Picture 2" descr="C:\Documents and Settings\Prophet\Мои документы\Мои рисунки\2006-11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5307"/>
            <a:ext cx="2571736" cy="2718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I:\odo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786322"/>
            <a:ext cx="2085974" cy="13690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71472" y="142852"/>
            <a:ext cx="7715304" cy="164307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ПРОЦЕССЫ   ЖИЗНЕДЕЯТЕЛЬНОСТИ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35743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ДЫХАНИЕ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324" y="4071942"/>
            <a:ext cx="271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ДВИЖЕНИЕ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92906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ПИТАНИЕ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84" y="492919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ВЫДЕЛЕНИЕ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578645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РАЗМНОЖЕНИЕ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1" y="2428868"/>
            <a:ext cx="314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Рост и развитие</a:t>
            </a:r>
            <a:endParaRPr lang="ru-RU" sz="3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108051" y="2106603"/>
            <a:ext cx="50006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536679" y="2892421"/>
            <a:ext cx="207170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929588" y="3428206"/>
            <a:ext cx="314327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715538" y="3786984"/>
            <a:ext cx="3929090" cy="698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394463" y="2106603"/>
            <a:ext cx="50006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7073124" y="2928140"/>
            <a:ext cx="228601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086600" cy="642942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Размножение водоросли хламидомонады.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5143504" y="1214422"/>
            <a:ext cx="914400" cy="914400"/>
          </a:xfrm>
          <a:prstGeom prst="straightConnector1">
            <a:avLst/>
          </a:prstGeom>
          <a:ln w="539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536017" y="1250141"/>
            <a:ext cx="857256" cy="785818"/>
          </a:xfrm>
          <a:prstGeom prst="straightConnector1">
            <a:avLst/>
          </a:prstGeom>
          <a:ln w="539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72" y="2214554"/>
            <a:ext cx="34563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4000" dirty="0" smtClean="0"/>
              <a:t>Бесполое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При благоприятных</a:t>
            </a:r>
          </a:p>
          <a:p>
            <a:r>
              <a:rPr lang="ru-RU" sz="2800" dirty="0" smtClean="0"/>
              <a:t>        условиях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2214554"/>
            <a:ext cx="395089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 Половое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При неблагоприятных </a:t>
            </a:r>
          </a:p>
          <a:p>
            <a:r>
              <a:rPr lang="ru-RU" sz="2800" dirty="0" smtClean="0"/>
              <a:t>         условиях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5143512"/>
            <a:ext cx="349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Простое деление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5143512"/>
            <a:ext cx="302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Слияние гамет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амидомонада жизненный цикл 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58214" y="5929330"/>
            <a:ext cx="57147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Prophet\Мои документы\Мои рисунки\an10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846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78" y="285728"/>
            <a:ext cx="8722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 называется   органоид   движения</a:t>
            </a:r>
          </a:p>
          <a:p>
            <a:pPr algn="ctr"/>
            <a:r>
              <a:rPr lang="ru-RU" sz="2800" dirty="0" smtClean="0"/>
              <a:t> хламидомонады</a:t>
            </a:r>
            <a:endParaRPr lang="ru-RU" sz="2800" dirty="0"/>
          </a:p>
        </p:txBody>
      </p:sp>
      <p:sp>
        <p:nvSpPr>
          <p:cNvPr id="10" name="Управляющая кнопка: далее 9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7858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ulv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857363"/>
            <a:ext cx="2714644" cy="4481317"/>
          </a:xfrm>
          <a:prstGeom prst="rect">
            <a:avLst/>
          </a:prstGeom>
        </p:spPr>
      </p:pic>
      <p:pic>
        <p:nvPicPr>
          <p:cNvPr id="11" name="Рисунок 10" descr="ulv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857364"/>
            <a:ext cx="2726321" cy="4500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414" y="1142984"/>
            <a:ext cx="2135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усики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1142984"/>
            <a:ext cx="2895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жгутики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38862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an10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846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5994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При помощи чего хламидомонада </a:t>
            </a:r>
          </a:p>
          <a:p>
            <a:pPr algn="ctr"/>
            <a:r>
              <a:rPr lang="ru-RU" sz="2800" dirty="0" smtClean="0"/>
              <a:t> распознает  свет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071678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Глазки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857488" y="4429132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Глаз 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143504" y="2143116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Глазок </a:t>
            </a: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286776" y="6215082"/>
            <a:ext cx="54235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38862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an10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846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429256" y="571480"/>
            <a:ext cx="3143272" cy="250033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Лаборатория </a:t>
            </a:r>
            <a:r>
              <a:rPr lang="ru-RU" sz="4800" dirty="0" smtClean="0">
                <a:solidFill>
                  <a:schemeClr val="tx1"/>
                </a:solidFill>
              </a:rPr>
              <a:t>истории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7" name="Picture 4" descr="открыт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621333" cy="6245218"/>
          </a:xfrm>
          <a:prstGeom prst="rect">
            <a:avLst/>
          </a:prstGeom>
          <a:noFill/>
        </p:spPr>
      </p:pic>
      <p:pic>
        <p:nvPicPr>
          <p:cNvPr id="10" name="Picture 2" descr="закрыт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214290"/>
            <a:ext cx="6072230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5728"/>
            <a:ext cx="61205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размножается хламидомонада </a:t>
            </a:r>
          </a:p>
          <a:p>
            <a:pPr algn="ctr"/>
            <a:r>
              <a:rPr lang="ru-RU" sz="2800" dirty="0" smtClean="0"/>
              <a:t>в благоприятный период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285860"/>
            <a:ext cx="392909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Не размножается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4143380"/>
            <a:ext cx="378621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Почкованием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4143380"/>
            <a:ext cx="378621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Половым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путем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5286380" y="1714488"/>
            <a:ext cx="350046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Делением </a:t>
            </a: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86776" y="6215082"/>
            <a:ext cx="61378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38862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an10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846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27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называется хлоропласт </a:t>
            </a:r>
          </a:p>
          <a:p>
            <a:pPr algn="ctr"/>
            <a:r>
              <a:rPr lang="ru-RU" sz="2800" dirty="0" smtClean="0"/>
              <a:t>у хламидомонады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828102" cy="5715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ulv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58754"/>
            <a:ext cx="2786082" cy="4599246"/>
          </a:xfrm>
          <a:prstGeom prst="rect">
            <a:avLst/>
          </a:prstGeom>
        </p:spPr>
      </p:pic>
      <p:pic>
        <p:nvPicPr>
          <p:cNvPr id="8" name="Рисунок 7" descr="ulv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500306"/>
            <a:ext cx="2769582" cy="41433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14942" y="1428736"/>
            <a:ext cx="2946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Крахмальное </a:t>
            </a:r>
          </a:p>
          <a:p>
            <a:pPr algn="ctr"/>
            <a:r>
              <a:rPr lang="ru-RU" sz="3200" b="1" dirty="0" smtClean="0"/>
              <a:t>тельце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85860"/>
            <a:ext cx="2891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Хроматофор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38862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an10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846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56576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Каково биологическое значение </a:t>
            </a:r>
          </a:p>
          <a:p>
            <a:pPr algn="ctr"/>
            <a:r>
              <a:rPr lang="ru-RU" sz="2800" dirty="0" smtClean="0"/>
              <a:t>крахмального тельца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143900" y="6072206"/>
            <a:ext cx="685226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ulv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071810"/>
            <a:ext cx="3143272" cy="33541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1500174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Запас питательных </a:t>
            </a:r>
          </a:p>
          <a:p>
            <a:pPr algn="ctr"/>
            <a:r>
              <a:rPr lang="ru-RU" sz="3200" b="1" dirty="0" smtClean="0"/>
              <a:t>веществ</a:t>
            </a:r>
          </a:p>
        </p:txBody>
      </p:sp>
      <p:pic>
        <p:nvPicPr>
          <p:cNvPr id="11" name="Рисунок 10" descr="ulv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28868"/>
            <a:ext cx="3143272" cy="40685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57752" y="1643050"/>
            <a:ext cx="2688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Фотосинтез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38862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an10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846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666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Что происходит с хламидомонадой</a:t>
            </a:r>
          </a:p>
          <a:p>
            <a:pPr algn="ctr"/>
            <a:r>
              <a:rPr lang="ru-RU" sz="2800" dirty="0" smtClean="0"/>
              <a:t>при наступлении неблагоприятного периода</a:t>
            </a: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4235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ulv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3143272" cy="35684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1714488"/>
            <a:ext cx="2918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Погибает </a:t>
            </a:r>
          </a:p>
        </p:txBody>
      </p:sp>
      <p:pic>
        <p:nvPicPr>
          <p:cNvPr id="10" name="Рисунок 9" descr="ulv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643182"/>
            <a:ext cx="3143272" cy="3568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3438" y="1214422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Размножается</a:t>
            </a:r>
          </a:p>
          <a:p>
            <a:pPr algn="ctr"/>
            <a:r>
              <a:rPr lang="ru-RU" sz="4000" b="1" dirty="0" smtClean="0"/>
              <a:t>половым путем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/>
              <a:t>Альгология</a:t>
            </a:r>
            <a:r>
              <a:rPr lang="ru-RU" sz="4400" dirty="0" smtClean="0"/>
              <a:t> — (от </a:t>
            </a:r>
            <a:r>
              <a:rPr lang="ru-RU" sz="4400" dirty="0" smtClean="0">
                <a:hlinkClick r:id="rId2" action="ppaction://hlinkfile" tooltip="Латинский язык"/>
              </a:rPr>
              <a:t>лат.</a:t>
            </a:r>
            <a:r>
              <a:rPr lang="ru-RU" sz="4400" dirty="0" smtClean="0"/>
              <a:t> </a:t>
            </a:r>
            <a:r>
              <a:rPr lang="ru-RU" sz="4400" i="1" dirty="0" smtClean="0"/>
              <a:t>альга</a:t>
            </a:r>
            <a:r>
              <a:rPr lang="ru-RU" sz="4400" dirty="0" smtClean="0"/>
              <a:t>— морская трава, водоросль и </a:t>
            </a:r>
            <a:r>
              <a:rPr lang="ru-RU" sz="4400" dirty="0" smtClean="0">
                <a:hlinkClick r:id="rId3" action="ppaction://hlinkfile" tooltip="Греческий язык"/>
              </a:rPr>
              <a:t>греч.</a:t>
            </a:r>
            <a:r>
              <a:rPr lang="ru-RU" sz="4400" dirty="0" smtClean="0"/>
              <a:t> логос — учение) — раздел </a:t>
            </a:r>
            <a:r>
              <a:rPr lang="ru-RU" sz="4400" dirty="0" smtClean="0">
                <a:hlinkClick r:id="rId4" action="ppaction://hlinkfile" tooltip="Ботаника"/>
              </a:rPr>
              <a:t>ботаники</a:t>
            </a:r>
            <a:r>
              <a:rPr lang="ru-RU" sz="4400" dirty="0" smtClean="0"/>
              <a:t>, изучающий </a:t>
            </a:r>
            <a:r>
              <a:rPr lang="ru-RU" sz="4400" dirty="0" smtClean="0">
                <a:hlinkClick r:id="rId5" action="ppaction://hlinkfile" tooltip="Водоросли"/>
              </a:rPr>
              <a:t>водоросли</a:t>
            </a:r>
            <a:r>
              <a:rPr lang="ru-RU" sz="4400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phet\Мои документы\Мои рисунки\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38862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акрыт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285728"/>
            <a:ext cx="6072230" cy="6215082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286380" y="642918"/>
            <a:ext cx="3286148" cy="250033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Лаборатория </a:t>
            </a:r>
            <a:r>
              <a:rPr lang="ru-RU" sz="3200" dirty="0" smtClean="0">
                <a:solidFill>
                  <a:schemeClr val="tx1"/>
                </a:solidFill>
              </a:rPr>
              <a:t>экологии</a:t>
            </a:r>
          </a:p>
        </p:txBody>
      </p:sp>
      <p:pic>
        <p:nvPicPr>
          <p:cNvPr id="7" name="Picture 4" descr="открыт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285728"/>
            <a:ext cx="5391159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диатомовые чёрного мор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849813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714356"/>
            <a:ext cx="3389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Диатомовые</a:t>
            </a:r>
          </a:p>
          <a:p>
            <a:r>
              <a:rPr lang="ru-RU" sz="4000" i="1" dirty="0" smtClean="0"/>
              <a:t> водоросли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rfekthg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6286544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86578" y="785794"/>
            <a:ext cx="190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/>
              <a:t>каулера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\шестому классу\водоросли\готовые\ulva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5000660" cy="4162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Documents and Settings\Admin\Рабочий стол\Новая папка\шестому классу\водоросли\готовые\уль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66"/>
            <a:ext cx="32639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2976" y="714356"/>
            <a:ext cx="2230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i="1" dirty="0" err="1" smtClean="0"/>
              <a:t>ульва</a:t>
            </a:r>
            <a:endParaRPr lang="ru-RU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User\Мои документы\Мои рисунки\resC1AB5D0B-0A01-022A-004C-AADB3B3788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500594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857232"/>
            <a:ext cx="3672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     Ламинария</a:t>
            </a:r>
          </a:p>
          <a:p>
            <a:r>
              <a:rPr lang="ru-RU" sz="3600" i="1" dirty="0" smtClean="0"/>
              <a:t>«морская </a:t>
            </a:r>
          </a:p>
          <a:p>
            <a:r>
              <a:rPr lang="ru-RU" sz="3600" i="1" dirty="0" smtClean="0"/>
              <a:t>            капуста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29000"/>
            <a:ext cx="4310093" cy="3232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1214422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саргассы</a:t>
            </a:r>
            <a:endParaRPr lang="ru-RU" sz="4000" i="1" dirty="0"/>
          </a:p>
        </p:txBody>
      </p:sp>
      <p:pic>
        <p:nvPicPr>
          <p:cNvPr id="6" name="Рисунок 5" descr="bermud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795" y="160466"/>
            <a:ext cx="4124485" cy="3840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каллимон чёрно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909353" cy="6163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928670"/>
            <a:ext cx="2952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err="1" smtClean="0"/>
              <a:t>каллимон</a:t>
            </a:r>
            <a:endParaRPr lang="ru-RU" sz="4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порфира внешност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044778" cy="4937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428604"/>
            <a:ext cx="239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/>
              <a:t>порфира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акрыт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6286512" cy="7215214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286380" y="571480"/>
            <a:ext cx="3286148" cy="250033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Лаборатория </a:t>
            </a:r>
            <a:r>
              <a:rPr lang="ru-RU" sz="3200" dirty="0" smtClean="0">
                <a:solidFill>
                  <a:schemeClr val="tx1"/>
                </a:solidFill>
              </a:rPr>
              <a:t>анатомии и морфологии </a:t>
            </a:r>
          </a:p>
        </p:txBody>
      </p:sp>
      <p:pic>
        <p:nvPicPr>
          <p:cNvPr id="7" name="Picture 4" descr="открыт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357214"/>
            <a:ext cx="5929354" cy="742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08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885980"/>
            <a:ext cx="6929486" cy="4311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54537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/>
              <a:t>Красные водоросли</a:t>
            </a:r>
          </a:p>
          <a:p>
            <a:pPr algn="ctr"/>
            <a:r>
              <a:rPr lang="ru-RU" sz="4400" i="1" dirty="0" smtClean="0"/>
              <a:t>    на снегу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_shgs08061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883772"/>
            <a:ext cx="7072362" cy="4974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428728" y="28572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       Красный прилив</a:t>
            </a:r>
          </a:p>
          <a:p>
            <a:r>
              <a:rPr lang="ru-RU" sz="2800" i="1" dirty="0" smtClean="0"/>
              <a:t>       Причина – красные водоросли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rg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929485" cy="5197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3214678" y="285728"/>
            <a:ext cx="366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филлофора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акрыт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230" cy="685800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286380" y="642918"/>
            <a:ext cx="3286148" cy="250033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Лаборатория </a:t>
            </a:r>
            <a:r>
              <a:rPr lang="ru-RU" sz="3200" dirty="0" smtClean="0">
                <a:solidFill>
                  <a:schemeClr val="tx1"/>
                </a:solidFill>
              </a:rPr>
              <a:t>экономики</a:t>
            </a:r>
          </a:p>
        </p:txBody>
      </p:sp>
      <p:pic>
        <p:nvPicPr>
          <p:cNvPr id="7" name="Picture 4" descr="открыт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6072198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14290"/>
            <a:ext cx="467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Значение водорослей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1285860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Загрязняют пляжи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1285860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Загрязнение воды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3571876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Вызывают отравления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4942" y="3571876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Опасность для кораблей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71934" y="27146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-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6643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Значение водорослей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000108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Пища для животных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428868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Пища для человека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3857628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Источник </a:t>
            </a:r>
          </a:p>
          <a:p>
            <a:pPr algn="ctr"/>
            <a:r>
              <a:rPr lang="ru-RU" sz="2800" dirty="0" smtClean="0"/>
              <a:t>агар-агара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8" y="857232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Биологическая очистка вод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2357430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Получение </a:t>
            </a:r>
          </a:p>
          <a:p>
            <a:pPr algn="ctr"/>
            <a:r>
              <a:rPr lang="ru-RU" sz="2800" dirty="0" smtClean="0"/>
              <a:t>йода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3857628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Топливо 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5286388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Косметология 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286388"/>
            <a:ext cx="321471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Удобрение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428625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143372" y="29289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+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5px-Chlamydomonas_%2810000x%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175010" cy="32558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Documents and Settings\Prophet\Мои документы\Мои рисунки\1_02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37179" y="3520417"/>
            <a:ext cx="2857520" cy="31033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412" y="2357430"/>
            <a:ext cx="2320679" cy="3957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4429132"/>
            <a:ext cx="2866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спирогира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000108"/>
            <a:ext cx="4426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хламидомонада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5_Chlamydomo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642918"/>
            <a:ext cx="335758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15140" y="92867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00694" y="1214422"/>
            <a:ext cx="1285884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29190" y="2928934"/>
            <a:ext cx="1285884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6" y="4572008"/>
            <a:ext cx="1285884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43372" y="3929066"/>
            <a:ext cx="2214578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2285992"/>
            <a:ext cx="2214578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6578" y="200024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</a:p>
        </p:txBody>
      </p:sp>
      <p:pic>
        <p:nvPicPr>
          <p:cNvPr id="31" name="Рисунок 30" descr="7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571934">
            <a:off x="3480508" y="2618352"/>
            <a:ext cx="474449" cy="357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2" name="Прямая со стрелкой 31"/>
          <p:cNvCxnSpPr/>
          <p:nvPr/>
        </p:nvCxnSpPr>
        <p:spPr>
          <a:xfrm rot="10800000">
            <a:off x="1500166" y="2786058"/>
            <a:ext cx="2214578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7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357430"/>
            <a:ext cx="474447" cy="357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7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357430"/>
            <a:ext cx="474447" cy="357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9" name="Прямая со стрелкой 38"/>
          <p:cNvCxnSpPr/>
          <p:nvPr/>
        </p:nvCxnSpPr>
        <p:spPr>
          <a:xfrm rot="10800000">
            <a:off x="2500298" y="2500306"/>
            <a:ext cx="1928826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2000232" y="2500306"/>
            <a:ext cx="1928826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78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929198"/>
            <a:ext cx="872978" cy="657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3" name="Прямая со стрелкой 42"/>
          <p:cNvCxnSpPr/>
          <p:nvPr/>
        </p:nvCxnSpPr>
        <p:spPr>
          <a:xfrm rot="10800000">
            <a:off x="1857356" y="5286388"/>
            <a:ext cx="2214578" cy="1588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86512" y="27146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6512" y="35004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72198" y="42862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43042" y="21431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1538" y="25003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57290" y="492919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2976" y="0"/>
            <a:ext cx="7223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Строение хламидомонады</a:t>
            </a:r>
          </a:p>
        </p:txBody>
      </p:sp>
      <p:sp>
        <p:nvSpPr>
          <p:cNvPr id="25" name="Управляющая кнопка: далее 24">
            <a:hlinkClick r:id="rId6" action="ppaction://hlinksldjump" highlightClick="1"/>
          </p:cNvPr>
          <p:cNvSpPr/>
          <p:nvPr/>
        </p:nvSpPr>
        <p:spPr>
          <a:xfrm>
            <a:off x="8286776" y="6000768"/>
            <a:ext cx="613788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643998" cy="792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21999"/>
                <a:gridCol w="4321999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органоид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142984"/>
          <a:ext cx="8643998" cy="518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86280"/>
                <a:gridCol w="4357718"/>
              </a:tblGrid>
              <a:tr h="437198">
                <a:tc>
                  <a:txBody>
                    <a:bodyPr/>
                    <a:lstStyle/>
                    <a:p>
                      <a:pPr algn="l"/>
                      <a:r>
                        <a:rPr lang="ru-RU" sz="2800" b="1" cap="all" baseline="0" dirty="0" smtClean="0"/>
                        <a:t>оболочка</a:t>
                      </a:r>
                      <a:endParaRPr lang="ru-RU" sz="28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cap="all" baseline="0" dirty="0" smtClean="0"/>
                        <a:t>Форма, защита</a:t>
                      </a:r>
                      <a:endParaRPr lang="ru-RU" sz="2800" cap="all" baseline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714488"/>
          <a:ext cx="8643998" cy="6515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49966"/>
                <a:gridCol w="4394032"/>
              </a:tblGrid>
              <a:tr h="651512">
                <a:tc>
                  <a:txBody>
                    <a:bodyPr/>
                    <a:lstStyle/>
                    <a:p>
                      <a:r>
                        <a:rPr lang="ru-RU" sz="2800" cap="all" baseline="0" dirty="0" smtClean="0"/>
                        <a:t>цитоплазма</a:t>
                      </a:r>
                      <a:endParaRPr lang="ru-RU" sz="28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cap="all" baseline="0" dirty="0" smtClean="0"/>
                        <a:t>Внутренняя среда</a:t>
                      </a:r>
                      <a:endParaRPr lang="ru-RU" sz="2800" cap="all" baseline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357430"/>
          <a:ext cx="8643998" cy="432401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86280"/>
                <a:gridCol w="4357718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ЯДРО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НАСЛЕДСТВЕННАЯ ИНФОРМАЦИЯ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ХРОМАТОФОР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ФОТОСИНТЕЗ</a:t>
                      </a:r>
                    </a:p>
                  </a:txBody>
                  <a:tcPr/>
                </a:tc>
              </a:tr>
              <a:tr h="852858">
                <a:tc>
                  <a:txBody>
                    <a:bodyPr/>
                    <a:lstStyle/>
                    <a:p>
                      <a:r>
                        <a:rPr kumimoji="0" lang="ru-RU" sz="24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Пульсирующие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ВАКУОЛИ</a:t>
                      </a:r>
                      <a:endParaRPr kumimoji="0"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УДАЛЕНИЕ ВОДЫ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ГЛАЗОК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РЕАКЦИЯ НА СВЕТ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kumimoji="0" lang="ru-RU" sz="24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Крахмальное тельце</a:t>
                      </a:r>
                      <a:endParaRPr kumimoji="0" lang="ru-RU" sz="2400" b="1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ЗАПАСНОЕ ВЕЩЕСТВО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ЖГУТИКИ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ДВИЖЕНИЕ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428596" y="428604"/>
            <a:ext cx="42862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214290"/>
          <a:ext cx="8501122" cy="63101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27788"/>
                <a:gridCol w="3873334"/>
              </a:tblGrid>
              <a:tr h="6620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ОРГАНОИД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ЗНАЧЕНИЕ</a:t>
                      </a:r>
                      <a:endParaRPr lang="ru-RU" sz="2800" dirty="0"/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ОБОЛОЧКА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ФОРМА, ЗАЩИТА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ЦИТОПЛАЗМА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ВНУТРЕННЯЯ СРЕДА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ЯДРО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НАСЛЕДСТВЕННАЯ ИНФОРМАЦИЯ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ХРОМАТОФОР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ФОТОСИНТЕЗ</a:t>
                      </a:r>
                    </a:p>
                  </a:txBody>
                  <a:tcPr/>
                </a:tc>
              </a:tr>
              <a:tr h="852858">
                <a:tc>
                  <a:txBody>
                    <a:bodyPr/>
                    <a:lstStyle/>
                    <a:p>
                      <a:r>
                        <a:rPr lang="ru-RU" sz="2400" b="1" cap="all" baseline="0" dirty="0" smtClean="0"/>
                        <a:t>Пульсирующие </a:t>
                      </a:r>
                    </a:p>
                    <a:p>
                      <a:r>
                        <a:rPr lang="ru-RU" sz="2400" b="1" cap="all" baseline="0" dirty="0" smtClean="0"/>
                        <a:t>ВАКУОЛИ</a:t>
                      </a:r>
                      <a:endParaRPr lang="ru-RU" sz="2400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УДАЛЕНИЕ ВОДЫ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ГЛАЗОК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РЕАКЦИЯ НА СВЕТ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r>
                        <a:rPr kumimoji="0" lang="ru-RU" sz="2400" b="1" kern="1200" cap="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Крахмальное тельце</a:t>
                      </a:r>
                      <a:endParaRPr kumimoji="0" lang="ru-RU" sz="2400" b="1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ЗАПАСНОЕ ВЕЩЕСТВО</a:t>
                      </a:r>
                    </a:p>
                  </a:txBody>
                  <a:tcPr/>
                </a:tc>
              </a:tr>
              <a:tr h="66205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ЖГУТИКИ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ДВИЖЕНИЕ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открыт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85728"/>
            <a:ext cx="5391159" cy="6143668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Picture 2" descr="закрыт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285728"/>
            <a:ext cx="6000760" cy="6072230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5286380" y="642918"/>
            <a:ext cx="3286148" cy="250033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Лаборатория </a:t>
            </a:r>
            <a:r>
              <a:rPr lang="ru-RU" sz="3200" dirty="0" smtClean="0">
                <a:solidFill>
                  <a:schemeClr val="tx1"/>
                </a:solidFill>
              </a:rPr>
              <a:t>физиологии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урок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</Template>
  <TotalTime>1298</TotalTime>
  <Words>235</Words>
  <Application>Microsoft Office PowerPoint</Application>
  <PresentationFormat>Экран (4:3)</PresentationFormat>
  <Paragraphs>145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урок</vt:lpstr>
      <vt:lpstr>Трек</vt:lpstr>
      <vt:lpstr>МГУ   имени    М.В.Ломоносова кафедра  Альгологии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Размножение водоросли хламидомонады.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исследовательский институт  «ВОДОРОСЛИ» </dc:title>
  <dc:subject/>
  <dc:creator>Neo Anderson</dc:creator>
  <cp:keywords/>
  <dc:description/>
  <cp:lastModifiedBy>User</cp:lastModifiedBy>
  <cp:revision>95</cp:revision>
  <dcterms:created xsi:type="dcterms:W3CDTF">2008-12-08T21:19:39Z</dcterms:created>
  <dcterms:modified xsi:type="dcterms:W3CDTF">2008-12-17T10:03:51Z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TC011594401049</vt:lpwstr>
  </property>
</Properties>
</file>