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69" r:id="rId9"/>
    <p:sldId id="271" r:id="rId10"/>
    <p:sldId id="258" r:id="rId11"/>
    <p:sldId id="267" r:id="rId12"/>
    <p:sldId id="268" r:id="rId13"/>
    <p:sldId id="259" r:id="rId14"/>
    <p:sldId id="260" r:id="rId15"/>
    <p:sldId id="262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906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Математический турнир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профильными 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а и 11 а классами.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«Логарифмы»</a:t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МОУ СОШ №40 г. Твери: Крылова Н.В.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Тверь </a:t>
            </a:r>
            <a:r>
              <a:rPr lang="ru-RU" sz="3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2010 - 2011г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24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51125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u="sng" dirty="0" smtClean="0"/>
          </a:p>
          <a:p>
            <a:pPr algn="ctr"/>
            <a:endParaRPr lang="ru-RU" sz="2800" b="1" u="sng" dirty="0"/>
          </a:p>
          <a:p>
            <a:pPr algn="ctr"/>
            <a:endParaRPr lang="ru-RU" sz="2800" b="1" u="sng" dirty="0" smtClean="0"/>
          </a:p>
          <a:p>
            <a:pPr algn="ctr"/>
            <a:r>
              <a:rPr lang="ru-RU" sz="2800" b="1" u="sng" dirty="0" smtClean="0"/>
              <a:t>Болельщики</a:t>
            </a:r>
          </a:p>
          <a:p>
            <a:r>
              <a:rPr lang="ru-RU" sz="2800" dirty="0" smtClean="0"/>
              <a:t> решают задания на 1 и 2 балла.</a:t>
            </a:r>
          </a:p>
          <a:p>
            <a:r>
              <a:rPr lang="ru-RU" sz="2800" dirty="0" smtClean="0"/>
              <a:t>Все задания написаны на доске.</a:t>
            </a:r>
          </a:p>
          <a:p>
            <a:r>
              <a:rPr lang="ru-RU" sz="2800" dirty="0" smtClean="0"/>
              <a:t>После того, как проверено верное </a:t>
            </a:r>
            <a:r>
              <a:rPr lang="ru-RU" sz="2800" smtClean="0"/>
              <a:t>решение, </a:t>
            </a:r>
            <a:r>
              <a:rPr lang="ru-RU" sz="2800" dirty="0" smtClean="0"/>
              <a:t>задание с доски стирается и его решение больше на проверку  не принимается.</a:t>
            </a:r>
            <a:endParaRPr lang="ru-RU" sz="2800" dirty="0"/>
          </a:p>
        </p:txBody>
      </p:sp>
      <p:pic>
        <p:nvPicPr>
          <p:cNvPr id="2050" name="Picture 2" descr="C:\Users\Home\Desktop\DSC09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347864" cy="51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286116" y="0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1 балл</a:t>
            </a:r>
            <a:endParaRPr lang="ru-RU" sz="2400" b="1" u="sng" dirty="0"/>
          </a:p>
        </p:txBody>
      </p:sp>
      <p:sp>
        <p:nvSpPr>
          <p:cNvPr id="26" name="TextBox 25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4086222" y="239235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2" y="239235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/>
        </p:nvGraphicFramePr>
        <p:xfrm>
          <a:off x="928662" y="827510"/>
          <a:ext cx="2786082" cy="58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Формула" r:id="rId5" imgW="1739900" imgH="3632200" progId="Equation.3">
                  <p:embed/>
                </p:oleObj>
              </mc:Choice>
              <mc:Fallback>
                <p:oleObj name="Формула" r:id="rId5" imgW="1739900" imgH="36322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827510"/>
                        <a:ext cx="2786082" cy="58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/>
          <p:cNvGraphicFramePr>
            <a:graphicFrameLocks noChangeAspect="1"/>
          </p:cNvGraphicFramePr>
          <p:nvPr/>
        </p:nvGraphicFramePr>
        <p:xfrm>
          <a:off x="5429256" y="785794"/>
          <a:ext cx="2289186" cy="5793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Формула" r:id="rId7" imgW="1435100" imgH="3632200" progId="Equation.3">
                  <p:embed/>
                </p:oleObj>
              </mc:Choice>
              <mc:Fallback>
                <p:oleObj name="Формула" r:id="rId7" imgW="1435100" imgH="36322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785794"/>
                        <a:ext cx="2289186" cy="5793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85720" y="8450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85720" y="16309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285720" y="121442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85720" y="62865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71442" y="5917188"/>
            <a:ext cx="72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280966" y="5559998"/>
            <a:ext cx="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290490" y="5143512"/>
            <a:ext cx="709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285720" y="4786322"/>
            <a:ext cx="70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85720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85720" y="405980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285720" y="364331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8572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285720" y="264318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285720" y="22145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4762512" y="627437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№28</a:t>
            </a:r>
            <a:endParaRPr lang="ru-RU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4762512" y="585789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№27</a:t>
            </a:r>
            <a:endParaRPr lang="ru-RU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4762512" y="548856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№26</a:t>
            </a:r>
            <a:endParaRPr lang="ru-RU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4762512" y="507207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№25</a:t>
            </a:r>
            <a:endParaRPr lang="ru-RU" i="1" dirty="0"/>
          </a:p>
        </p:txBody>
      </p:sp>
      <p:sp>
        <p:nvSpPr>
          <p:cNvPr id="61" name="TextBox 60"/>
          <p:cNvSpPr txBox="1"/>
          <p:nvPr/>
        </p:nvSpPr>
        <p:spPr>
          <a:xfrm>
            <a:off x="4762512" y="470274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№24</a:t>
            </a:r>
            <a:endParaRPr lang="ru-RU" i="1" dirty="0"/>
          </a:p>
        </p:txBody>
      </p:sp>
      <p:sp>
        <p:nvSpPr>
          <p:cNvPr id="62" name="TextBox 61"/>
          <p:cNvSpPr txBox="1"/>
          <p:nvPr/>
        </p:nvSpPr>
        <p:spPr>
          <a:xfrm>
            <a:off x="4762512" y="428625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№23</a:t>
            </a:r>
            <a:endParaRPr lang="ru-RU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62512" y="371475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№22</a:t>
            </a:r>
            <a:endParaRPr lang="ru-RU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762512" y="321468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№21</a:t>
            </a:r>
            <a:endParaRPr lang="ru-RU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4762512" y="284535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№20</a:t>
            </a:r>
            <a:endParaRPr lang="ru-RU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62512" y="241672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№19</a:t>
            </a:r>
            <a:endParaRPr lang="ru-RU" i="1" dirty="0"/>
          </a:p>
        </p:txBody>
      </p:sp>
      <p:sp>
        <p:nvSpPr>
          <p:cNvPr id="67" name="TextBox 66"/>
          <p:cNvSpPr txBox="1"/>
          <p:nvPr/>
        </p:nvSpPr>
        <p:spPr>
          <a:xfrm>
            <a:off x="4762512" y="20595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№18</a:t>
            </a:r>
            <a:endParaRPr lang="ru-RU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4786314" y="77365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№15</a:t>
            </a:r>
            <a:endParaRPr lang="ru-RU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4786314" y="170234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№17</a:t>
            </a:r>
            <a:endParaRPr lang="ru-RU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4762512" y="134515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2 балла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1071546"/>
          <a:ext cx="3000396" cy="466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Формула" r:id="rId3" imgW="1257300" imgH="1955800" progId="Equation.3">
                  <p:embed/>
                </p:oleObj>
              </mc:Choice>
              <mc:Fallback>
                <p:oleObj name="Формула" r:id="rId3" imgW="1257300" imgH="1955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071546"/>
                        <a:ext cx="3000396" cy="46672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350542" y="1071546"/>
          <a:ext cx="4507738" cy="4663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Формула" r:id="rId5" imgW="1841500" imgH="1905000" progId="Equation.3">
                  <p:embed/>
                </p:oleObj>
              </mc:Choice>
              <mc:Fallback>
                <p:oleObj name="Формула" r:id="rId5" imgW="1841500" imgH="1905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0542" y="1071546"/>
                        <a:ext cx="4507738" cy="4663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1868" y="17528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№10</a:t>
            </a:r>
            <a:endParaRPr lang="ru-RU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228599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№11</a:t>
            </a:r>
            <a:endParaRPr lang="ru-RU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71868" y="285749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№12</a:t>
            </a:r>
            <a:endParaRPr lang="ru-RU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71868" y="342900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№13</a:t>
            </a:r>
            <a:endParaRPr lang="ru-RU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3571868" y="400050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№14</a:t>
            </a:r>
            <a:endParaRPr lang="ru-RU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71868" y="464344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№15</a:t>
            </a:r>
            <a:endParaRPr lang="ru-RU" sz="2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71868" y="521495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№16</a:t>
            </a:r>
            <a:endParaRPr lang="ru-RU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-71470" y="1181385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№1</a:t>
            </a:r>
            <a:endParaRPr lang="ru-RU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71868" y="11429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№9</a:t>
            </a:r>
            <a:endParaRPr lang="ru-RU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-71470" y="1785926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№2</a:t>
            </a:r>
            <a:endParaRPr lang="ru-RU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-71470" y="235743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№3</a:t>
            </a:r>
            <a:endParaRPr lang="ru-RU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-71470" y="292893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№4</a:t>
            </a:r>
            <a:endParaRPr lang="ru-RU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-71470" y="353883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№5</a:t>
            </a:r>
            <a:endParaRPr lang="ru-RU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-71470" y="414338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№6</a:t>
            </a:r>
            <a:endParaRPr lang="ru-RU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-71470" y="471488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№7</a:t>
            </a:r>
            <a:endParaRPr lang="ru-RU" sz="24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-71470" y="53247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№8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DSC09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0" y="188640"/>
            <a:ext cx="408373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DSC09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86" y="188640"/>
            <a:ext cx="4112074" cy="32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DSC09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3928216" cy="29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DSC090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09" y="3609020"/>
            <a:ext cx="4339227" cy="27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48645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Команды готовятся к началу турнира ; капитаны выбирают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9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DSC09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4" y="3284984"/>
            <a:ext cx="37690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DSC09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0883"/>
            <a:ext cx="389927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DSC090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75" y="332656"/>
            <a:ext cx="3770057" cy="28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DSC090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899272" cy="28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6249" y="6348047"/>
            <a:ext cx="590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Педагогам пришлось проверить решения всех участников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0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+mn-lt"/>
              </a:rPr>
              <a:t>Болельщики и члены команд старались решить все задания</a:t>
            </a:r>
            <a:endParaRPr lang="ru-RU" sz="1800" dirty="0">
              <a:latin typeface="+mn-lt"/>
            </a:endParaRPr>
          </a:p>
        </p:txBody>
      </p:sp>
      <p:pic>
        <p:nvPicPr>
          <p:cNvPr id="3074" name="Picture 2" descr="C:\Users\Home\Desktop\DSC090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7"/>
            <a:ext cx="4464496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me\Desktop\DSC09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8" y="692696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me\Desktop\DSC09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8" y="3789040"/>
            <a:ext cx="396044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me\Desktop\DSC090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3" y="3789040"/>
            <a:ext cx="4572413" cy="287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/>
              <a:t>Время пролетело незаметно,</a:t>
            </a:r>
            <a:br>
              <a:rPr lang="ru-RU" dirty="0" smtClean="0"/>
            </a:br>
            <a:r>
              <a:rPr lang="ru-RU" dirty="0" smtClean="0"/>
              <a:t>равнодушных наблюдателей </a:t>
            </a:r>
            <a:br>
              <a:rPr lang="ru-RU" dirty="0" smtClean="0"/>
            </a:br>
            <a:r>
              <a:rPr lang="ru-RU" dirty="0" smtClean="0"/>
              <a:t>в кабинете не оказалось,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каждый старался внести свой вклад в общий результат команды.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Повторяем теорию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u="sng" dirty="0" smtClean="0"/>
              <a:t>Определение</a:t>
            </a:r>
            <a:r>
              <a:rPr lang="ru-RU" sz="2700" b="1" dirty="0" smtClean="0"/>
              <a:t> </a:t>
            </a:r>
            <a:r>
              <a:rPr lang="ru-RU" sz="2700" b="1" u="sng" dirty="0" smtClean="0"/>
              <a:t>логарифма</a:t>
            </a:r>
            <a:endParaRPr lang="ru-RU" sz="27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6242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Arial Narrow" pitchFamily="34" charset="0"/>
              </a:rPr>
              <a:t>    Логарифмом положительного числа </a:t>
            </a:r>
            <a:r>
              <a:rPr lang="en-US" sz="2400" b="1" i="1" dirty="0" smtClean="0">
                <a:latin typeface="Arial Narrow" pitchFamily="34" charset="0"/>
              </a:rPr>
              <a:t>a</a:t>
            </a:r>
            <a:r>
              <a:rPr lang="ru-RU" sz="2400" b="1" i="1" dirty="0" smtClean="0">
                <a:latin typeface="Arial Narrow" pitchFamily="34" charset="0"/>
              </a:rPr>
              <a:t> </a:t>
            </a:r>
            <a:r>
              <a:rPr lang="ru-RU" sz="2400" i="1" dirty="0" smtClean="0">
                <a:latin typeface="Arial Narrow" pitchFamily="34" charset="0"/>
              </a:rPr>
              <a:t>по основанию </a:t>
            </a:r>
            <a:r>
              <a:rPr lang="en-US" sz="2400" b="1" i="1" dirty="0" smtClean="0">
                <a:latin typeface="Arial Narrow" pitchFamily="34" charset="0"/>
              </a:rPr>
              <a:t>b</a:t>
            </a:r>
            <a:r>
              <a:rPr lang="ru-RU" sz="2400" dirty="0" smtClean="0">
                <a:latin typeface="Arial Narrow" pitchFamily="34" charset="0"/>
              </a:rPr>
              <a:t>, где </a:t>
            </a:r>
            <a:r>
              <a:rPr lang="en-US" sz="2400" b="1" dirty="0" smtClean="0">
                <a:latin typeface="Arial Narrow" pitchFamily="34" charset="0"/>
              </a:rPr>
              <a:t>b&gt;0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b≠1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ru-RU" sz="2400" dirty="0" smtClean="0">
                <a:latin typeface="Arial Narrow" pitchFamily="34" charset="0"/>
              </a:rPr>
              <a:t> называется показатель степени, в которую надо возвести число </a:t>
            </a:r>
            <a:r>
              <a:rPr lang="en-US" sz="2400" b="1" dirty="0" smtClean="0">
                <a:latin typeface="Arial Narrow" pitchFamily="34" charset="0"/>
              </a:rPr>
              <a:t>b</a:t>
            </a:r>
            <a:r>
              <a:rPr lang="ru-RU" sz="2400" dirty="0" smtClean="0">
                <a:latin typeface="Arial Narrow" pitchFamily="34" charset="0"/>
              </a:rPr>
              <a:t>, чтобы получить </a:t>
            </a:r>
            <a:r>
              <a:rPr lang="en-US" sz="2400" b="1" dirty="0" smtClean="0">
                <a:latin typeface="Arial Narrow" pitchFamily="34" charset="0"/>
              </a:rPr>
              <a:t>a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latin typeface="Arial Narrow" pitchFamily="34" charset="0"/>
              </a:rPr>
              <a:t>                                                     </a:t>
            </a:r>
            <a:r>
              <a:rPr lang="ru-RU" sz="2400" dirty="0" smtClean="0">
                <a:latin typeface="Arial Narrow" pitchFamily="34" charset="0"/>
              </a:rPr>
              <a:t>, если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                              </a:t>
            </a:r>
            <a:r>
              <a:rPr lang="ru-RU" sz="2400" i="1" dirty="0" smtClean="0">
                <a:latin typeface="Arial Narrow" pitchFamily="34" charset="0"/>
              </a:rPr>
              <a:t>где </a:t>
            </a:r>
            <a:r>
              <a:rPr lang="en-US" sz="2400" b="1" i="1" dirty="0" smtClean="0">
                <a:latin typeface="Arial Narrow" pitchFamily="34" charset="0"/>
              </a:rPr>
              <a:t>a&gt;0</a:t>
            </a:r>
            <a:r>
              <a:rPr lang="en-US" sz="2400" i="1" dirty="0" smtClean="0">
                <a:latin typeface="Arial Narrow" pitchFamily="34" charset="0"/>
              </a:rPr>
              <a:t>, </a:t>
            </a:r>
            <a:r>
              <a:rPr lang="en-US" sz="2400" b="1" i="1" dirty="0" smtClean="0">
                <a:latin typeface="Arial Narrow" pitchFamily="34" charset="0"/>
              </a:rPr>
              <a:t>b&gt;0</a:t>
            </a:r>
            <a:r>
              <a:rPr lang="en-US" sz="2400" i="1" dirty="0" smtClean="0">
                <a:latin typeface="Arial Narrow" pitchFamily="34" charset="0"/>
              </a:rPr>
              <a:t>, </a:t>
            </a:r>
            <a:r>
              <a:rPr lang="en-US" sz="2400" b="1" i="1" dirty="0" smtClean="0">
                <a:latin typeface="Arial Narrow" pitchFamily="34" charset="0"/>
              </a:rPr>
              <a:t>b ≠1</a:t>
            </a:r>
            <a:r>
              <a:rPr lang="ru-RU" sz="2400" b="1" i="1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2400" b="1" u="sng" dirty="0" smtClean="0">
                <a:latin typeface="Arial Narrow" pitchFamily="34" charset="0"/>
              </a:rPr>
              <a:t>Теорема: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Если                                 , где</a:t>
            </a:r>
            <a:endParaRPr lang="en-US" sz="2400" dirty="0" smtClean="0">
              <a:latin typeface="Arial Narrow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то                 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14678" y="2459038"/>
          <a:ext cx="20891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2" name="Формула" r:id="rId3" imgW="634680" imgH="228600" progId="Equation.3">
                  <p:embed/>
                </p:oleObj>
              </mc:Choice>
              <mc:Fallback>
                <p:oleObj name="Формула" r:id="rId3" imgW="634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2459038"/>
                        <a:ext cx="20891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Формула" r:id="rId5" imgW="114151" imgH="215619" progId="Equation.3">
                  <p:embed/>
                </p:oleObj>
              </mc:Choice>
              <mc:Fallback>
                <p:oleObj name="Формула" r:id="rId5" imgW="114151" imgH="21561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5983" y="3929066"/>
          <a:ext cx="2222515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4" name="Формула" r:id="rId7" imgW="1015920" imgH="228600" progId="Equation.3">
                  <p:embed/>
                </p:oleObj>
              </mc:Choice>
              <mc:Fallback>
                <p:oleObj name="Формула" r:id="rId7" imgW="10159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3" y="3929066"/>
                        <a:ext cx="2222515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053416" y="3929066"/>
          <a:ext cx="947344" cy="488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Формула" r:id="rId9" imgW="393480" imgH="203040" progId="Equation.3">
                  <p:embed/>
                </p:oleObj>
              </mc:Choice>
              <mc:Fallback>
                <p:oleObj name="Формула" r:id="rId9" imgW="39348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416" y="3929066"/>
                        <a:ext cx="947344" cy="4889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929322" y="3929066"/>
          <a:ext cx="90636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Формула" r:id="rId11" imgW="368280" imgH="203040" progId="Equation.3">
                  <p:embed/>
                </p:oleObj>
              </mc:Choice>
              <mc:Fallback>
                <p:oleObj name="Формула" r:id="rId11" imgW="3682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3929066"/>
                        <a:ext cx="906369" cy="500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786578" y="3927480"/>
          <a:ext cx="1003304" cy="50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7" name="Формула" r:id="rId13" imgW="431640" imgH="215640" progId="Equation.3">
                  <p:embed/>
                </p:oleObj>
              </mc:Choice>
              <mc:Fallback>
                <p:oleObj name="Формула" r:id="rId13" imgW="4316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3927480"/>
                        <a:ext cx="1003304" cy="501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715272" y="3892554"/>
          <a:ext cx="1104720" cy="53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8" name="Формула" r:id="rId15" imgW="444240" imgH="215640" progId="Equation.3">
                  <p:embed/>
                </p:oleObj>
              </mc:Choice>
              <mc:Fallback>
                <p:oleObj name="Формула" r:id="rId15" imgW="4442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892554"/>
                        <a:ext cx="1104720" cy="536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1857356" y="4339324"/>
          <a:ext cx="1214446" cy="58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9" name="Формула" r:id="rId17" imgW="444240" imgH="215640" progId="Equation.3">
                  <p:embed/>
                </p:oleObj>
              </mc:Choice>
              <mc:Fallback>
                <p:oleObj name="Формула" r:id="rId17" imgW="44424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339324"/>
                        <a:ext cx="1214446" cy="5898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0" name="Формула" r:id="rId19" imgW="114151" imgH="215619" progId="Equation.3">
                  <p:embed/>
                </p:oleObj>
              </mc:Choice>
              <mc:Fallback>
                <p:oleObj name="Формула" r:id="rId19" imgW="114151" imgH="215619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143636" y="2511420"/>
          <a:ext cx="1303145" cy="631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1" name="Формула" r:id="rId20" imgW="419040" imgH="203040" progId="Equation.3">
                  <p:embed/>
                </p:oleObj>
              </mc:Choice>
              <mc:Fallback>
                <p:oleObj name="Формула" r:id="rId20" imgW="41904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2511420"/>
                        <a:ext cx="1303145" cy="631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49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Свойства логарифма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Пусть </a:t>
            </a:r>
            <a:r>
              <a:rPr lang="en-US" sz="2400" i="1" dirty="0" smtClean="0">
                <a:latin typeface="Arial Narrow" pitchFamily="34" charset="0"/>
              </a:rPr>
              <a:t>a&gt;0, a≠1, b&gt;0, c&gt;0, r – </a:t>
            </a:r>
            <a:r>
              <a:rPr lang="ru-RU" sz="2400" i="1" dirty="0" smtClean="0">
                <a:latin typeface="Arial Narrow" pitchFamily="34" charset="0"/>
              </a:rPr>
              <a:t>любое действительное число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r>
              <a:rPr lang="ru-RU" sz="2400" dirty="0" smtClean="0">
                <a:latin typeface="Arial Narrow" pitchFamily="34" charset="0"/>
              </a:rPr>
              <a:t>   Тогда справедливы формулы:</a:t>
            </a:r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57356" y="2786058"/>
          <a:ext cx="3214701" cy="260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Формула" r:id="rId3" imgW="1600200" imgH="1295280" progId="Equation.3">
                  <p:embed/>
                </p:oleObj>
              </mc:Choice>
              <mc:Fallback>
                <p:oleObj name="Формула" r:id="rId3" imgW="1600200" imgH="1295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2786058"/>
                        <a:ext cx="3214701" cy="2600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786446" y="2714620"/>
          <a:ext cx="2010576" cy="278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5" name="Формула" r:id="rId5" imgW="990360" imgH="1371600" progId="Equation.3">
                  <p:embed/>
                </p:oleObj>
              </mc:Choice>
              <mc:Fallback>
                <p:oleObj name="Формула" r:id="rId5" imgW="990360" imgH="1371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2714620"/>
                        <a:ext cx="2010576" cy="2783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Решение уравнений по определению логарифма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по определению </a:t>
            </a:r>
            <a:r>
              <a:rPr lang="en-US" dirty="0" smtClean="0"/>
              <a:t>log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Ответ: </a:t>
            </a:r>
            <a:r>
              <a:rPr lang="en-US" i="1" dirty="0" smtClean="0"/>
              <a:t>x=12</a:t>
            </a:r>
            <a:endParaRPr lang="ru-RU" i="1" dirty="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55420" y="1428736"/>
          <a:ext cx="3373770" cy="78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Формула" r:id="rId3" imgW="927000" imgH="215640" progId="Equation.3">
                  <p:embed/>
                </p:oleObj>
              </mc:Choice>
              <mc:Fallback>
                <p:oleObj name="Формула" r:id="rId3" imgW="9270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420" y="1428736"/>
                        <a:ext cx="3373770" cy="785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71604" y="2428868"/>
          <a:ext cx="1781041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Формула" r:id="rId5" imgW="609480" imgH="660240" progId="Equation.3">
                  <p:embed/>
                </p:oleObj>
              </mc:Choice>
              <mc:Fallback>
                <p:oleObj name="Формула" r:id="rId5" imgW="6094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428868"/>
                        <a:ext cx="1781041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Формула" r:id="rId7" imgW="114151" imgH="215619" progId="Equation.3">
                  <p:embed/>
                </p:oleObj>
              </mc:Choice>
              <mc:Fallback>
                <p:oleObj name="Формула" r:id="rId7" imgW="114151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Решение уравнений  методом потенцирования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498080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 </a:t>
            </a:r>
            <a:r>
              <a:rPr lang="en-US" i="1" dirty="0" smtClean="0"/>
              <a:t>x=12</a:t>
            </a:r>
            <a:endParaRPr lang="ru-RU" i="1" dirty="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143000" y="1484320"/>
          <a:ext cx="43053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Формула" r:id="rId3" imgW="1574640" imgH="1104840" progId="Equation.3">
                  <p:embed/>
                </p:oleObj>
              </mc:Choice>
              <mc:Fallback>
                <p:oleObj name="Формула" r:id="rId3" imgW="1574640" imgH="1104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84320"/>
                        <a:ext cx="4305300" cy="301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429388" y="1643050"/>
          <a:ext cx="1635668" cy="402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Формула" r:id="rId5" imgW="711000" imgH="1752480" progId="Equation.3">
                  <p:embed/>
                </p:oleObj>
              </mc:Choice>
              <mc:Fallback>
                <p:oleObj name="Формула" r:id="rId5" imgW="711000" imgH="1752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643050"/>
                        <a:ext cx="1635668" cy="4029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Решение уравнений методом логарифмирования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Ответ: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428728" y="1357298"/>
          <a:ext cx="3534872" cy="285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Формула" r:id="rId3" imgW="1193760" imgH="965160" progId="Equation.3">
                  <p:embed/>
                </p:oleObj>
              </mc:Choice>
              <mc:Fallback>
                <p:oleObj name="Формула" r:id="rId3" imgW="119376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357298"/>
                        <a:ext cx="3534872" cy="2857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786446" y="1428736"/>
          <a:ext cx="2320932" cy="53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Формула" r:id="rId5" imgW="774360" imgH="177480" progId="Equation.3">
                  <p:embed/>
                </p:oleObj>
              </mc:Choice>
              <mc:Fallback>
                <p:oleObj name="Формула" r:id="rId5" imgW="7743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1428736"/>
                        <a:ext cx="2320932" cy="5328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420782" y="4214818"/>
          <a:ext cx="2151086" cy="13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Формула" r:id="rId7" imgW="634680" imgH="406080" progId="Equation.3">
                  <p:embed/>
                </p:oleObj>
              </mc:Choice>
              <mc:Fallback>
                <p:oleObj name="Формула" r:id="rId7" imgW="634680" imgH="4060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782" y="4214818"/>
                        <a:ext cx="2151086" cy="1377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795710" y="4301454"/>
          <a:ext cx="1062042" cy="55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9" name="Формула" r:id="rId9" imgW="266400" imgH="139680" progId="Equation.3">
                  <p:embed/>
                </p:oleObj>
              </mc:Choice>
              <mc:Fallback>
                <p:oleObj name="Формула" r:id="rId9" imgW="26640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0" y="4301454"/>
                        <a:ext cx="1062042" cy="556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2857488" y="6000768"/>
          <a:ext cx="1062618" cy="53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Формула" r:id="rId11" imgW="431640" imgH="215640" progId="Equation.3">
                  <p:embed/>
                </p:oleObj>
              </mc:Choice>
              <mc:Fallback>
                <p:oleObj name="Формула" r:id="rId11" imgW="43164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6000768"/>
                        <a:ext cx="1062618" cy="531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857620" y="5794418"/>
          <a:ext cx="1089036" cy="99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Формула" r:id="rId13" imgW="431640" imgH="393480" progId="Equation.3">
                  <p:embed/>
                </p:oleObj>
              </mc:Choice>
              <mc:Fallback>
                <p:oleObj name="Формула" r:id="rId13" imgW="4316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5794418"/>
                        <a:ext cx="1089036" cy="9921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037654" y="4214818"/>
          <a:ext cx="2320428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Формула" r:id="rId15" imgW="711000" imgH="634680" progId="Equation.3">
                  <p:embed/>
                </p:oleObj>
              </mc:Choice>
              <mc:Fallback>
                <p:oleObj name="Формула" r:id="rId15" imgW="71100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654" y="4214818"/>
                        <a:ext cx="2320428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33265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Командам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предлагаются задания на 4 и 5 баллов.</a:t>
            </a:r>
          </a:p>
          <a:p>
            <a:r>
              <a:rPr lang="ru-RU" sz="2400" dirty="0" smtClean="0"/>
              <a:t>Задания написаны на карточках.</a:t>
            </a:r>
          </a:p>
          <a:p>
            <a:r>
              <a:rPr lang="ru-RU" sz="2400" dirty="0" smtClean="0"/>
              <a:t>Для каждого класса свой набор заданий.</a:t>
            </a:r>
          </a:p>
          <a:p>
            <a:r>
              <a:rPr lang="ru-RU" sz="2400" dirty="0" smtClean="0"/>
              <a:t>Выполненное  задание сдается на проверку, после этого берется другое задание</a:t>
            </a:r>
            <a:r>
              <a:rPr lang="ru-RU" sz="2400" dirty="0">
                <a:solidFill>
                  <a:prstClr val="black"/>
                </a:solidFill>
              </a:rPr>
              <a:t> и опять </a:t>
            </a:r>
            <a:r>
              <a:rPr lang="ru-RU" sz="2400" dirty="0" smtClean="0">
                <a:solidFill>
                  <a:prstClr val="black"/>
                </a:solidFill>
              </a:rPr>
              <a:t>решается.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Цель: верно решить наибольшее количество заданий.</a:t>
            </a:r>
            <a:endParaRPr lang="ru-RU" sz="2400" dirty="0"/>
          </a:p>
        </p:txBody>
      </p:sp>
      <p:pic>
        <p:nvPicPr>
          <p:cNvPr id="1027" name="Picture 3" descr="C:\Users\Home\Desktop\DSC09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39480"/>
            <a:ext cx="4403328" cy="3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DSC090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39480"/>
            <a:ext cx="4403328" cy="3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</a:t>
            </a:r>
            <a:r>
              <a:rPr lang="ru-RU" sz="2400" u="sng" dirty="0" smtClean="0"/>
              <a:t> </a:t>
            </a:r>
            <a:r>
              <a:rPr lang="ru-RU" sz="2400" b="1" u="sng" dirty="0" smtClean="0"/>
              <a:t>на 4 балла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14612" y="428604"/>
            <a:ext cx="359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Вычислить или 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2910" y="1523015"/>
          <a:ext cx="3571900" cy="3620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Формула" r:id="rId3" imgW="1866900" imgH="1892300" progId="Equation.3">
                  <p:embed/>
                </p:oleObj>
              </mc:Choice>
              <mc:Fallback>
                <p:oleObj name="Формула" r:id="rId3" imgW="1866900" imgH="1892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523015"/>
                        <a:ext cx="3571900" cy="36204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786314" y="1424069"/>
          <a:ext cx="4286280" cy="37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name="Формула" r:id="rId5" imgW="2527300" imgH="2235200" progId="Equation.3">
                  <p:embed/>
                </p:oleObj>
              </mc:Choice>
              <mc:Fallback>
                <p:oleObj name="Формула" r:id="rId5" imgW="2527300" imgH="2235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1424069"/>
                        <a:ext cx="4286280" cy="37908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9570" y="48456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119570" y="442913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385762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33454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8" y="271462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4810" y="198809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14287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844" y="478632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2844" y="42148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2844" y="377404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305966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2844" y="257174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2844" y="207167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155947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/>
              <a:t>Задания на 5 баллов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428992" y="428604"/>
            <a:ext cx="20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Решить уравнения: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42912" y="1826750"/>
          <a:ext cx="4000526" cy="310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Формула" r:id="rId3" imgW="2489040" imgH="1930320" progId="Equation.3">
                  <p:embed/>
                </p:oleObj>
              </mc:Choice>
              <mc:Fallback>
                <p:oleObj name="Формула" r:id="rId3" imgW="2489040" imgH="1930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2" y="1826750"/>
                        <a:ext cx="4000526" cy="31024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490637" y="1235539"/>
          <a:ext cx="3224767" cy="41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3" name="Формула" r:id="rId5" imgW="2019240" imgH="2616120" progId="Equation.3">
                  <p:embed/>
                </p:oleObj>
              </mc:Choice>
              <mc:Fallback>
                <p:oleObj name="Формула" r:id="rId5" imgW="2019240" imgH="2616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0637" y="1235539"/>
                        <a:ext cx="3224767" cy="41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455986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№8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414338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№7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77404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№6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35756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№5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42844" y="300037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№4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63104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№3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227385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№2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184522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</a:t>
            </a:r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47695" y="164305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№10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95331" y="1273718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№9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47695" y="2059536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№11</a:t>
            </a:r>
            <a:endParaRPr lang="ru-RU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47695" y="248816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№12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3893" y="3071810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№13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76257" y="364331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№14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76257" y="4429132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№15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752455" y="5072074"/>
            <a:ext cx="66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№16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396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Формула</vt:lpstr>
      <vt:lpstr>Математический турнир  между профильными  10 а и 11 а классами. тема: «Логарифмы»  учитель математики МОУ СОШ №40 г. Твери: Крылова Н.В. Тверь 2010 - 2011г.</vt:lpstr>
      <vt:lpstr>Повторяем теорию Определение логарифма</vt:lpstr>
      <vt:lpstr>Свойства логарифма</vt:lpstr>
      <vt:lpstr>Решение уравнений по определению логарифма</vt:lpstr>
      <vt:lpstr>Решение уравнений  методом потенцирования </vt:lpstr>
      <vt:lpstr>Решение уравнений методом логарифмирования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Болельщики и члены команд старались решить все задания</vt:lpstr>
      <vt:lpstr>Время пролетело незаметно, равнодушных наблюдателей  в кабинете не оказалось,  каждый старался внести свой вклад в общий результат команды.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Home;Крылова Н.В.</dc:creator>
  <cp:lastModifiedBy>Крылова Надежда Валерьевна</cp:lastModifiedBy>
  <cp:revision>39</cp:revision>
  <dcterms:created xsi:type="dcterms:W3CDTF">2003-03-12T16:29:57Z</dcterms:created>
  <dcterms:modified xsi:type="dcterms:W3CDTF">2013-10-27T16:17:38Z</dcterms:modified>
</cp:coreProperties>
</file>