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6" r:id="rId2"/>
    <p:sldId id="257" r:id="rId3"/>
    <p:sldId id="258" r:id="rId4"/>
    <p:sldId id="269" r:id="rId5"/>
    <p:sldId id="270" r:id="rId6"/>
    <p:sldId id="271" r:id="rId7"/>
    <p:sldId id="272" r:id="rId8"/>
    <p:sldId id="273" r:id="rId9"/>
    <p:sldId id="274" r:id="rId10"/>
    <p:sldId id="275" r:id="rId11"/>
    <p:sldId id="259" r:id="rId12"/>
    <p:sldId id="276" r:id="rId13"/>
    <p:sldId id="260" r:id="rId14"/>
    <p:sldId id="261" r:id="rId15"/>
    <p:sldId id="267" r:id="rId16"/>
    <p:sldId id="263" r:id="rId17"/>
    <p:sldId id="264" r:id="rId18"/>
    <p:sldId id="277" r:id="rId19"/>
    <p:sldId id="278" r:id="rId20"/>
    <p:sldId id="265" r:id="rId21"/>
    <p:sldId id="268" r:id="rId22"/>
  </p:sldIdLst>
  <p:sldSz cx="9144000" cy="6858000" type="screen4x3"/>
  <p:notesSz cx="6669088" cy="977423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9900"/>
    <a:srgbClr val="FFD9F4"/>
    <a:srgbClr val="FE0AB8"/>
    <a:srgbClr val="FE0EB9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888782-6192-4977-9960-A18967057E2B}" type="datetimeFigureOut">
              <a:rPr lang="ru-RU" smtClean="0"/>
              <a:pPr/>
              <a:t>24.10.2013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A7EA8B-57D8-4A61-B848-590E3210138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888782-6192-4977-9960-A18967057E2B}" type="datetimeFigureOut">
              <a:rPr lang="ru-RU" smtClean="0"/>
              <a:pPr/>
              <a:t>24.10.2013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A7EA8B-57D8-4A61-B848-590E3210138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888782-6192-4977-9960-A18967057E2B}" type="datetimeFigureOut">
              <a:rPr lang="ru-RU" smtClean="0"/>
              <a:pPr/>
              <a:t>24.10.2013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A7EA8B-57D8-4A61-B848-590E3210138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888782-6192-4977-9960-A18967057E2B}" type="datetimeFigureOut">
              <a:rPr lang="ru-RU" smtClean="0"/>
              <a:pPr/>
              <a:t>24.10.2013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A7EA8B-57D8-4A61-B848-590E3210138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888782-6192-4977-9960-A18967057E2B}" type="datetimeFigureOut">
              <a:rPr lang="ru-RU" smtClean="0"/>
              <a:pPr/>
              <a:t>24.10.2013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A7EA8B-57D8-4A61-B848-590E3210138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888782-6192-4977-9960-A18967057E2B}" type="datetimeFigureOut">
              <a:rPr lang="ru-RU" smtClean="0"/>
              <a:pPr/>
              <a:t>24.10.2013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A7EA8B-57D8-4A61-B848-590E3210138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888782-6192-4977-9960-A18967057E2B}" type="datetimeFigureOut">
              <a:rPr lang="ru-RU" smtClean="0"/>
              <a:pPr/>
              <a:t>24.10.2013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A7EA8B-57D8-4A61-B848-590E3210138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888782-6192-4977-9960-A18967057E2B}" type="datetimeFigureOut">
              <a:rPr lang="ru-RU" smtClean="0"/>
              <a:pPr/>
              <a:t>24.10.2013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A7EA8B-57D8-4A61-B848-590E3210138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888782-6192-4977-9960-A18967057E2B}" type="datetimeFigureOut">
              <a:rPr lang="ru-RU" smtClean="0"/>
              <a:pPr/>
              <a:t>24.10.2013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A7EA8B-57D8-4A61-B848-590E3210138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888782-6192-4977-9960-A18967057E2B}" type="datetimeFigureOut">
              <a:rPr lang="ru-RU" smtClean="0"/>
              <a:pPr/>
              <a:t>24.10.2013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A7EA8B-57D8-4A61-B848-590E3210138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888782-6192-4977-9960-A18967057E2B}" type="datetimeFigureOut">
              <a:rPr lang="ru-RU" smtClean="0"/>
              <a:pPr/>
              <a:t>24.10.2013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A7EA8B-57D8-4A61-B848-590E3210138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888782-6192-4977-9960-A18967057E2B}" type="datetimeFigureOut">
              <a:rPr lang="ru-RU" smtClean="0"/>
              <a:pPr/>
              <a:t>24.10.2013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A7EA8B-57D8-4A61-B848-590E3210138C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png"/><Relationship Id="rId4" Type="http://schemas.openxmlformats.org/officeDocument/2006/relationships/image" Target="../media/image2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7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42844" y="142852"/>
            <a:ext cx="8858312" cy="667875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endParaRPr lang="ru-RU" dirty="0" smtClean="0"/>
          </a:p>
          <a:p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ОРГАНИЗАЦИЯ РАБОТЫ ПЕДАГОГА – ПСИХОЛОГА ПО ВОСПИТАНИЮ ГАРМОНИЧНОЙ ЛИЧНОСТИ. РЕКОМЕНДАЦИИ УЧИТЕЛЯМ НАЧАЛЬНОЙ ШКОЛЫ.</a:t>
            </a:r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pPr algn="r"/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r"/>
            <a:r>
              <a:rPr lang="ru-RU" smtClean="0">
                <a:latin typeface="Times New Roman" pitchFamily="18" charset="0"/>
                <a:cs typeface="Times New Roman" pitchFamily="18" charset="0"/>
              </a:rPr>
              <a:t>Педагог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– психолог</a:t>
            </a:r>
          </a:p>
          <a:p>
            <a:pPr algn="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Яремчук Т.В.</a:t>
            </a:r>
          </a:p>
          <a:p>
            <a:pPr algn="r"/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r"/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r"/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472" y="2500306"/>
            <a:ext cx="3000396" cy="3143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Rectangle 1"/>
          <p:cNvSpPr>
            <a:spLocks noChangeArrowheads="1"/>
          </p:cNvSpPr>
          <p:nvPr/>
        </p:nvSpPr>
        <p:spPr bwMode="auto">
          <a:xfrm>
            <a:off x="179512" y="332656"/>
            <a:ext cx="8784976" cy="6001643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 Причины школьной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дезадаптации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: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Несформированность внутренней позиции школьника;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Слабое развитие произвольности;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Недостаточное развитие учебной мотивации; 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Сложности в общении со взрослым, прежде всего учителем; 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Недостаточно развитая способность к взаимодействию с другими детьми; 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Неадекватная самооценка ученика; Завышенные требования со стороны родителей;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Слабое здоровье и низкий уровень физического развития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</a:pP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</a:pPr>
            <a:endParaRPr lang="ru-RU" sz="2400" dirty="0" smtClean="0">
              <a:solidFill>
                <a:schemeClr val="bg1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</a:pP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42844" y="285729"/>
            <a:ext cx="8858312" cy="6186309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endParaRPr lang="ru-RU" sz="20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Анализируя результаты диагностических исследований, можем наблюдать, что современные дети, индивидуальны:</a:t>
            </a:r>
          </a:p>
          <a:p>
            <a:pPr algn="ctr"/>
            <a:endParaRPr lang="ru-RU" sz="2000" b="1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Font typeface="Wingdings" pitchFamily="2" charset="2"/>
              <a:buChar char="ü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активны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и осведомлены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, но их знания поверхностны; </a:t>
            </a:r>
          </a:p>
          <a:p>
            <a:pPr marL="342900" indent="-342900">
              <a:buFont typeface="Wingdings" pitchFamily="2" charset="2"/>
              <a:buChar char="ü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пренебрежение к авторитету и мнению других; </a:t>
            </a:r>
          </a:p>
          <a:p>
            <a:pPr marL="342900" indent="-342900">
              <a:buFont typeface="Wingdings" pitchFamily="2" charset="2"/>
              <a:buChar char="ü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неумение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чувствовать и нежелание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задумываться над своими поступками;</a:t>
            </a:r>
          </a:p>
          <a:p>
            <a:pPr marL="342900" indent="-342900">
              <a:buFont typeface="Wingdings" pitchFamily="2" charset="2"/>
              <a:buChar char="ü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неумение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общаться и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сотрудничать друг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с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другом;</a:t>
            </a:r>
          </a:p>
          <a:p>
            <a:pPr marL="342900" indent="-342900">
              <a:buFont typeface="Wingdings" pitchFamily="2" charset="2"/>
              <a:buChar char="ü"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н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есоблюдение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моральных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норм, проявление агрессивности;</a:t>
            </a:r>
          </a:p>
          <a:p>
            <a:pPr marL="342900" indent="-342900">
              <a:buFont typeface="Wingdings" pitchFamily="2" charset="2"/>
              <a:buChar char="ü"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о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тсутствует стимул бескорыстного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труда на благо близких людей и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общества;</a:t>
            </a:r>
          </a:p>
          <a:p>
            <a:pPr marL="342900" indent="-342900">
              <a:buFont typeface="Wingdings" pitchFamily="2" charset="2"/>
              <a:buChar char="ü"/>
            </a:pPr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Font typeface="Wingdings" pitchFamily="2" charset="2"/>
              <a:buChar char="ü"/>
            </a:pP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Font typeface="Wingdings" pitchFamily="2" charset="2"/>
              <a:buChar char="ü"/>
            </a:pPr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Font typeface="Wingdings" pitchFamily="2" charset="2"/>
              <a:buChar char="ü"/>
            </a:pP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Font typeface="Wingdings" pitchFamily="2" charset="2"/>
              <a:buChar char="ü"/>
            </a:pPr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323528" y="692696"/>
            <a:ext cx="8136904" cy="5816977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Цель:</a:t>
            </a:r>
          </a:p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развить гармоничную личность учащихся.</a:t>
            </a:r>
          </a:p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Задачи:</a:t>
            </a:r>
          </a:p>
          <a:p>
            <a:endParaRPr lang="ru-RU" sz="2400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v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Определение готовности к обучению в школе;</a:t>
            </a:r>
          </a:p>
          <a:p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v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Отслеживание адаптации и помощь в адаптационный период;</a:t>
            </a:r>
          </a:p>
          <a:p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v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Сопровождение учебно-воспитательного процесса; </a:t>
            </a:r>
          </a:p>
          <a:p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v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Сопровождение перехода на новый образовательный уровень.</a:t>
            </a:r>
          </a:p>
          <a:p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42844" y="214290"/>
            <a:ext cx="8858312" cy="6494085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Определив 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проблемы,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работа психологической службы, в начальной школе, строится следующим образом:</a:t>
            </a:r>
          </a:p>
          <a:p>
            <a:pPr>
              <a:buFont typeface="Wingdings" pitchFamily="2" charset="2"/>
              <a:buChar char="Ø"/>
            </a:pPr>
            <a:endParaRPr lang="ru-RU" sz="2000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Ø"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Диагностические обследования;</a:t>
            </a:r>
            <a:endParaRPr lang="ru-RU" sz="2000" b="1" i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000" i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Ø"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Групповая работа (со всем классом или с подгруппой детей);</a:t>
            </a:r>
          </a:p>
          <a:p>
            <a:endParaRPr lang="ru-RU" sz="2000" i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Ø"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Индивидуальная работа с детьми (по запросу);</a:t>
            </a:r>
          </a:p>
          <a:p>
            <a:endParaRPr lang="ru-RU" sz="2000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Ø"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Просветительская работа с родителями, учителями;</a:t>
            </a:r>
          </a:p>
          <a:p>
            <a:pPr>
              <a:buFont typeface="Wingdings" pitchFamily="2" charset="2"/>
              <a:buChar char="Ø"/>
            </a:pPr>
            <a:endParaRPr lang="ru-RU" sz="2000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Ø"/>
            </a:pPr>
            <a:endParaRPr lang="ru-RU" sz="20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400" b="1" dirty="0" smtClean="0">
                <a:latin typeface="Times New Roman" pitchFamily="18" charset="0"/>
                <a:cs typeface="Times New Roman" pitchFamily="18" charset="0"/>
              </a:rPr>
            </a:br>
            <a:endParaRPr lang="ru-RU" sz="1400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/>
          </a:p>
        </p:txBody>
      </p:sp>
      <p:sp>
        <p:nvSpPr>
          <p:cNvPr id="5" name="Стрелка вниз 4"/>
          <p:cNvSpPr/>
          <p:nvPr/>
        </p:nvSpPr>
        <p:spPr>
          <a:xfrm>
            <a:off x="4143372" y="285728"/>
            <a:ext cx="1071570" cy="142876"/>
          </a:xfrm>
          <a:prstGeom prst="downArrow">
            <a:avLst/>
          </a:prstGeom>
          <a:solidFill>
            <a:schemeClr val="bg1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429520" y="4786322"/>
            <a:ext cx="1428759" cy="17287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429520" y="3000372"/>
            <a:ext cx="1390648" cy="1714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429520" y="928670"/>
            <a:ext cx="1357322" cy="2000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00034" y="3786190"/>
            <a:ext cx="2786082" cy="27860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03" name="Picture 7"/>
          <p:cNvPicPr>
            <a:picLocks noChangeAspect="1" noChangeArrowheads="1"/>
          </p:cNvPicPr>
          <p:nvPr/>
        </p:nvPicPr>
        <p:blipFill>
          <a:blip r:embed="rId6" cstate="print"/>
          <a:srcRect t="5128"/>
          <a:stretch>
            <a:fillRect/>
          </a:stretch>
        </p:blipFill>
        <p:spPr bwMode="auto">
          <a:xfrm>
            <a:off x="4143372" y="3786190"/>
            <a:ext cx="2928958" cy="27860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Rectangle 1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sng" strike="noStrike" cap="none" normalizeH="0" baseline="0" dirty="0" smtClean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 первом классе:</a:t>
            </a:r>
            <a:endParaRPr kumimoji="0" lang="ru-RU" b="1" i="0" u="none" strike="noStrike" cap="none" normalizeH="0" baseline="0" dirty="0" smtClean="0">
              <a:ln>
                <a:noFill/>
              </a:ln>
              <a:solidFill>
                <a:schemeClr val="bg2">
                  <a:lumMod val="25000"/>
                </a:schemeClr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даптационные занятия к новым условиям обучения.</a:t>
            </a: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Дети учат школьные правила, уважать мнение друг друга, </a:t>
            </a: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развивают моторику рук, координацию движений, </a:t>
            </a: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учатся снижать эмоциональное напряжение, </a:t>
            </a: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учатся находить выход из конфликтных ситуаций.</a:t>
            </a: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dirty="0" smtClean="0">
              <a:solidFill>
                <a:schemeClr val="bg2">
                  <a:lumMod val="25000"/>
                </a:schemeClr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Диагностическое обследование первоклассников,</a:t>
            </a:r>
          </a:p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на выявление уровня адаптации.</a:t>
            </a: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Методика состоит из 3-х блоков: </a:t>
            </a: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анкета для родителей, анкета для учителей, </a:t>
            </a: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анкета для ребенка. </a:t>
            </a:r>
            <a:r>
              <a:rPr kumimoji="0" lang="ru-RU" b="0" i="0" u="none" strike="noStrike" cap="none" normalizeH="0" baseline="0" smtClean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На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основании 3-х блоков </a:t>
            </a: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определяется уровень адаптации к новым условия.</a:t>
            </a: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bg2">
                  <a:lumMod val="25000"/>
                </a:schemeClr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Занятия для детей с низким уровнем адаптации,</a:t>
            </a: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 занятиях мы развиваем мыслительные процессы,</a:t>
            </a: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учимся дружить и общаться со сверстниками.</a:t>
            </a:r>
            <a:endParaRPr lang="ru-RU" i="1" dirty="0" smtClean="0">
              <a:solidFill>
                <a:schemeClr val="bg2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endParaRPr kumimoji="0" lang="ru-RU" sz="2000" b="0" i="1" u="none" strike="noStrike" cap="none" normalizeH="0" baseline="0" dirty="0" smtClean="0">
              <a:ln>
                <a:noFill/>
              </a:ln>
              <a:solidFill>
                <a:schemeClr val="bg2">
                  <a:lumMod val="25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2000" i="1" dirty="0" smtClean="0">
              <a:solidFill>
                <a:schemeClr val="bg2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endParaRPr kumimoji="0" lang="ru-RU" sz="2000" b="0" i="1" u="none" strike="noStrike" cap="none" normalizeH="0" baseline="0" dirty="0" smtClean="0">
              <a:ln>
                <a:noFill/>
              </a:ln>
              <a:solidFill>
                <a:schemeClr val="bg2">
                  <a:lumMod val="25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2000" i="1" dirty="0" smtClean="0">
              <a:solidFill>
                <a:schemeClr val="bg2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endParaRPr kumimoji="0" lang="ru-RU" sz="2000" b="0" i="1" u="none" strike="noStrike" cap="none" normalizeH="0" baseline="0" dirty="0" smtClean="0">
              <a:ln>
                <a:noFill/>
              </a:ln>
              <a:solidFill>
                <a:schemeClr val="bg2">
                  <a:lumMod val="25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endParaRPr kumimoji="0" lang="ru-RU" sz="2000" b="0" i="1" u="none" strike="noStrike" cap="none" normalizeH="0" baseline="0" dirty="0" smtClean="0">
              <a:ln>
                <a:noFill/>
              </a:ln>
              <a:solidFill>
                <a:schemeClr val="bg2">
                  <a:lumMod val="25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64088" y="4581128"/>
            <a:ext cx="1533525" cy="17865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72198" y="357166"/>
            <a:ext cx="2714644" cy="15716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308304" y="4581128"/>
            <a:ext cx="1533525" cy="178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156176" y="2564904"/>
            <a:ext cx="2071702" cy="1714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127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14282" y="285728"/>
            <a:ext cx="8429684" cy="6186309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lang="ru-RU" b="1" u="sng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Во втором классе:</a:t>
            </a:r>
          </a:p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endParaRPr lang="ru-RU" dirty="0" smtClean="0">
              <a:solidFill>
                <a:schemeClr val="bg2">
                  <a:lumMod val="25000"/>
                </a:schemeClr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Диагностика на выявление уровня агрессивности и тревожности. (</a:t>
            </a:r>
            <a:r>
              <a:rPr lang="ru-RU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dirty="0" err="1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Божович</a:t>
            </a:r>
            <a:r>
              <a:rPr lang="ru-RU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Л.И. Личность ее формирование в детском возрасте и </a:t>
            </a:r>
            <a:r>
              <a:rPr lang="ru-RU" dirty="0" err="1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Бэрон</a:t>
            </a:r>
            <a:r>
              <a:rPr lang="ru-RU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Р. Ричардсон Д. «Агрессия».) </a:t>
            </a:r>
            <a:endParaRPr lang="ru-RU" b="1" dirty="0" smtClean="0">
              <a:solidFill>
                <a:schemeClr val="bg2">
                  <a:lumMod val="25000"/>
                </a:schemeClr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b="1" dirty="0" smtClean="0">
              <a:solidFill>
                <a:schemeClr val="bg2">
                  <a:lumMod val="25000"/>
                </a:schemeClr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Занятия для детей с высоким уровнем тревожности или агрессивности. </a:t>
            </a: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На этих занятиях дети формируются умения</a:t>
            </a: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ладить друг с другом, учитывать мнение товарищей,</a:t>
            </a: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адекватно воспринимать критику, аккуратно</a:t>
            </a: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относится к выполнению заданий,</a:t>
            </a: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а также развиваем мыслительные процессы. </a:t>
            </a: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dirty="0" smtClean="0">
              <a:solidFill>
                <a:schemeClr val="bg2">
                  <a:lumMod val="25000"/>
                </a:schemeClr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dirty="0" smtClean="0">
              <a:solidFill>
                <a:schemeClr val="bg2">
                  <a:lumMod val="25000"/>
                </a:schemeClr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dirty="0" smtClean="0">
              <a:solidFill>
                <a:schemeClr val="bg2">
                  <a:lumMod val="25000"/>
                </a:schemeClr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dirty="0" smtClean="0">
              <a:solidFill>
                <a:schemeClr val="bg2">
                  <a:lumMod val="25000"/>
                </a:schemeClr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dirty="0" smtClean="0">
              <a:solidFill>
                <a:schemeClr val="bg2">
                  <a:lumMod val="25000"/>
                </a:schemeClr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dirty="0" smtClean="0">
              <a:solidFill>
                <a:schemeClr val="bg2">
                  <a:lumMod val="25000"/>
                </a:schemeClr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dirty="0" smtClean="0">
              <a:solidFill>
                <a:schemeClr val="bg2">
                  <a:lumMod val="25000"/>
                </a:schemeClr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dirty="0" smtClean="0">
              <a:solidFill>
                <a:schemeClr val="bg2">
                  <a:lumMod val="25000"/>
                </a:schemeClr>
              </a:solidFill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dirty="0" smtClean="0">
              <a:solidFill>
                <a:schemeClr val="bg2">
                  <a:lumMod val="25000"/>
                </a:schemeClr>
              </a:solidFill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dirty="0" smtClean="0">
              <a:solidFill>
                <a:schemeClr val="bg2">
                  <a:lumMod val="25000"/>
                </a:schemeClr>
              </a:solidFill>
            </a:endParaRPr>
          </a:p>
        </p:txBody>
      </p:sp>
      <p:pic>
        <p:nvPicPr>
          <p:cNvPr id="2355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5616" y="3717032"/>
            <a:ext cx="2592288" cy="26642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3556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12160" y="2492896"/>
            <a:ext cx="2232248" cy="2880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1"/>
          <p:cNvSpPr>
            <a:spLocks noChangeArrowheads="1"/>
          </p:cNvSpPr>
          <p:nvPr/>
        </p:nvSpPr>
        <p:spPr bwMode="auto">
          <a:xfrm>
            <a:off x="285720" y="142852"/>
            <a:ext cx="8643998" cy="6247864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0" i="0" u="sng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sng" strike="noStrike" cap="none" normalizeH="0" baseline="0" dirty="0" smtClean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 третьем классе: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bg2">
                  <a:lumMod val="10000"/>
                </a:schemeClr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Сказкатерапия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на формирование дружеских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взаимоотношений, формирование таких качеств как 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взаимовыручка уважительное отношение к сверстникам 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 взрослым. (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Скакович</a:t>
            </a:r>
            <a:r>
              <a:rPr kumimoji="0" lang="ru-RU" sz="20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Н.А.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  «Практика </a:t>
            </a:r>
            <a:r>
              <a:rPr lang="ru-RU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сказкотерапии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с 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детьми дошкольного и младшего школьного возраста»).</a:t>
            </a: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«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Тренинг на сплоченность»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2000" dirty="0" smtClean="0">
              <a:solidFill>
                <a:schemeClr val="bg1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2000" dirty="0" smtClean="0">
              <a:solidFill>
                <a:schemeClr val="bg1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20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20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193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929454" y="1142984"/>
            <a:ext cx="1857388" cy="21431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00364" y="3357562"/>
            <a:ext cx="3227820" cy="28077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1"/>
          <p:cNvSpPr>
            <a:spLocks noChangeArrowheads="1"/>
          </p:cNvSpPr>
          <p:nvPr/>
        </p:nvSpPr>
        <p:spPr bwMode="auto">
          <a:xfrm>
            <a:off x="251520" y="0"/>
            <a:ext cx="8715436" cy="6555641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 четвертом классе: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Игра: «Правила этикета»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Диагностика на выявление уровня готовности к переходу в среднее звено.</a:t>
            </a:r>
            <a:r>
              <a:rPr lang="ru-RU" sz="2000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(Методика   </a:t>
            </a:r>
            <a:r>
              <a:rPr lang="ru-RU" sz="2000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«Изучение готовности детей</a:t>
            </a:r>
            <a:r>
              <a:rPr lang="ru-RU" sz="2000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, к </a:t>
            </a:r>
            <a:r>
              <a:rPr lang="ru-RU" sz="2000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переходу в среднее звено»  (Тестируем детей / Составитель </a:t>
            </a:r>
            <a:r>
              <a:rPr lang="ru-RU" sz="2000" dirty="0" err="1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ПашневБ.К</a:t>
            </a:r>
            <a:r>
              <a:rPr lang="ru-RU" sz="2000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. – </a:t>
            </a:r>
            <a:r>
              <a:rPr lang="ru-RU" sz="2000" dirty="0" err="1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Рстов</a:t>
            </a:r>
            <a:r>
              <a:rPr lang="ru-RU" sz="2000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н</a:t>
            </a:r>
            <a:r>
              <a:rPr lang="ru-RU" sz="2000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/Д: Феникс. 2010.– 317с. Психологический практикум</a:t>
            </a:r>
            <a:r>
              <a:rPr lang="ru-RU" sz="2000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).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2000" dirty="0" smtClean="0">
              <a:solidFill>
                <a:schemeClr val="bg2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2000" dirty="0" smtClean="0">
              <a:solidFill>
                <a:schemeClr val="bg2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2000" dirty="0" smtClean="0">
              <a:solidFill>
                <a:schemeClr val="bg2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2000" dirty="0">
              <a:solidFill>
                <a:schemeClr val="bg2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Курс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тренинговых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занятий.</a:t>
            </a:r>
            <a:r>
              <a:rPr kumimoji="0" lang="ru-RU" sz="2000" b="0" i="0" u="none" strike="noStrike" cap="none" normalizeH="0" dirty="0" smtClean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Направленных на подготовку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к переходу в среднее звено. На занятиях 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формируются</a:t>
            </a:r>
            <a:r>
              <a:rPr kumimoji="0" lang="ru-RU" sz="2000" b="0" i="0" u="none" strike="noStrike" cap="none" normalizeH="0" dirty="0" smtClean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качества: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толерантность, 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воспитанность, целеустремленность,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познавательную активность.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2000" dirty="0" smtClean="0">
              <a:solidFill>
                <a:schemeClr val="bg2">
                  <a:lumMod val="25000"/>
                </a:schemeClr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bg2">
                  <a:lumMod val="25000"/>
                </a:schemeClr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bg2">
                  <a:lumMod val="25000"/>
                </a:schemeClr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2000" dirty="0" smtClean="0">
              <a:solidFill>
                <a:schemeClr val="bg2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bg2">
                  <a:lumMod val="25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169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32240" y="2132856"/>
            <a:ext cx="1800200" cy="1440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99992" y="2132856"/>
            <a:ext cx="1858528" cy="1440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24128" y="3861048"/>
            <a:ext cx="3071834" cy="1857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Rectangle 1"/>
          <p:cNvSpPr>
            <a:spLocks noChangeArrowheads="1"/>
          </p:cNvSpPr>
          <p:nvPr/>
        </p:nvSpPr>
        <p:spPr bwMode="auto">
          <a:xfrm rot="10800000" flipV="1">
            <a:off x="107504" y="348691"/>
            <a:ext cx="8784976" cy="6006732"/>
          </a:xfrm>
          <a:prstGeom prst="rect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vert="horz" wrap="square" lIns="91440" tIns="126960" rIns="9144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Практические рекомендации психолога для учителей: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Познакомиться с ребенком, с условиями проживания ребенка, взаимоотношениями в семье, здоровьем ребенка (по медицинской карте ребенка) изучить медицинскую карту.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Поддерживать контакт с родителями учащихся (встречи, письма, телефонные звонки и т. д.).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Учитывать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гендерные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особенности детей. 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Учитывать индивидуальные психологические особенности ребенка: темперамент,</a:t>
            </a:r>
            <a:r>
              <a:rPr kumimoji="0" lang="ru-RU" sz="2000" b="0" i="0" u="none" strike="noStrike" cap="none" normalizeH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темп, переключение, особенности внимания, двигательная активность и т.д. 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Учитывать трудности адаптационного периода, возрастные особенности.</a:t>
            </a:r>
          </a:p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Не перегружать учеников излишними по объему домашними заданиями, дозировать их с учетом уровня подготовки ученика, гигиенических требований возраста. 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lang="ru-RU" sz="2000" dirty="0" smtClean="0">
              <a:solidFill>
                <a:schemeClr val="bg1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5-конечная звезда 2"/>
          <p:cNvSpPr/>
          <p:nvPr/>
        </p:nvSpPr>
        <p:spPr>
          <a:xfrm>
            <a:off x="3851920" y="332656"/>
            <a:ext cx="576064" cy="360040"/>
          </a:xfrm>
          <a:prstGeom prst="star5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Солнце 4"/>
          <p:cNvSpPr/>
          <p:nvPr/>
        </p:nvSpPr>
        <p:spPr>
          <a:xfrm>
            <a:off x="3929058" y="5572140"/>
            <a:ext cx="576064" cy="216024"/>
          </a:xfrm>
          <a:prstGeom prst="sun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Улыбающееся лицо 7"/>
          <p:cNvSpPr/>
          <p:nvPr/>
        </p:nvSpPr>
        <p:spPr>
          <a:xfrm>
            <a:off x="6300192" y="2780928"/>
            <a:ext cx="432048" cy="288032"/>
          </a:xfrm>
          <a:prstGeom prst="smileyFace">
            <a:avLst>
              <a:gd name="adj" fmla="val 4653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286000" y="1028343"/>
            <a:ext cx="4572000" cy="4801314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е сравнивать между собой детей, хвалите их за успехи и достижения.</a:t>
            </a:r>
            <a:endParaRPr lang="ru-RU" dirty="0" smtClean="0">
              <a:solidFill>
                <a:schemeClr val="bg1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Чаще использовать положительные оценочные суждения («молодец, хороший ответ, справился» и т. д.). </a:t>
            </a: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Использовать систему поощрений, а именно: фотографии лучших учеников, грамоты, благодарности родителям (письменные, устные), положительные записи в дневнике.</a:t>
            </a: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Никогда не использовать оценку как средство наказания ученика. Оценка достижений должна быть ориентацией на успех.</a:t>
            </a:r>
            <a:endParaRPr lang="ru-RU" dirty="0" smtClean="0">
              <a:solidFill>
                <a:schemeClr val="bg1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Использовать на уроке разные методы работы (в группах, в парах, индивидуально и т.д.)</a:t>
            </a:r>
          </a:p>
        </p:txBody>
      </p:sp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179512" y="116632"/>
            <a:ext cx="8640960" cy="6247864"/>
          </a:xfrm>
          <a:prstGeom prst="rect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е сравнивать между собой детей, хвалите их за успехи и достижения.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Чаще использовать положительные оценочные суждения («молодец, хороший ответ, справился» и т. д.). 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Использовать систему поощрений, а именно: фотографии лучших учеников, грамоты, благодарности родителям (письменные, устные), положительные записи в дневнике.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Никогда не использовать оценку как средство наказания ученика. Оценка достижений должна быть ориентацией на успех.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Использовать на уроке разные методы работы (в группах, в парах, индивидуально и т.д.)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Развивать навыки самоконтроля, умение оценивать свою работу и работу класса. Не бойтесь признать свои ошибки. Постоянно анализируйте все плюсы и минусы в своей работе.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Быть с детьми вежливыми. 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Помнить, что любой ребенок может чего-то не знать, не уметь, в чем-то ошибаться.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Обращаться за помощью к узким специалистам (психологу, логопеду, медикам, педагогу по воспитательной работе и т.д.)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lang="ru-RU" sz="20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Солнце 3"/>
          <p:cNvSpPr/>
          <p:nvPr/>
        </p:nvSpPr>
        <p:spPr>
          <a:xfrm>
            <a:off x="6084168" y="836712"/>
            <a:ext cx="630972" cy="234834"/>
          </a:xfrm>
          <a:prstGeom prst="sun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Сердце 4"/>
          <p:cNvSpPr/>
          <p:nvPr/>
        </p:nvSpPr>
        <p:spPr>
          <a:xfrm>
            <a:off x="3563888" y="2060848"/>
            <a:ext cx="864096" cy="288032"/>
          </a:xfrm>
          <a:prstGeom prst="hear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Улыбающееся лицо 5"/>
          <p:cNvSpPr/>
          <p:nvPr/>
        </p:nvSpPr>
        <p:spPr>
          <a:xfrm>
            <a:off x="5220072" y="4293096"/>
            <a:ext cx="648072" cy="432048"/>
          </a:xfrm>
          <a:prstGeom prst="smileyFac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Солнце 6"/>
          <p:cNvSpPr/>
          <p:nvPr/>
        </p:nvSpPr>
        <p:spPr>
          <a:xfrm>
            <a:off x="1357290" y="5857892"/>
            <a:ext cx="936104" cy="360040"/>
          </a:xfrm>
          <a:prstGeom prst="sun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Солнце 7"/>
          <p:cNvSpPr/>
          <p:nvPr/>
        </p:nvSpPr>
        <p:spPr>
          <a:xfrm>
            <a:off x="7286644" y="5643578"/>
            <a:ext cx="648072" cy="432048"/>
          </a:xfrm>
          <a:prstGeom prst="sun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42844" y="285728"/>
            <a:ext cx="8858312" cy="6370975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endParaRPr lang="ru-RU" sz="2400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Начальная 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школа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- самоценный принципиально новый этап в жизни ребенка, расширяется сфера его взаимодействия с окружающим миром, изменяется социальный статус и увеличивается потребность в самовыражении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2857496"/>
            <a:ext cx="2786082" cy="3571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3438" y="2928934"/>
            <a:ext cx="3857652" cy="3500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1"/>
          <p:cNvSpPr>
            <a:spLocks noChangeArrowheads="1"/>
          </p:cNvSpPr>
          <p:nvPr/>
        </p:nvSpPr>
        <p:spPr bwMode="auto">
          <a:xfrm>
            <a:off x="214282" y="214290"/>
            <a:ext cx="8715436" cy="6370975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Таким образом, работа строится на оказании помощи в воспитании гармоничной личности ребенка.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2400" dirty="0" smtClean="0">
              <a:solidFill>
                <a:schemeClr val="bg1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2400" dirty="0" smtClean="0">
              <a:solidFill>
                <a:schemeClr val="bg1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2400" dirty="0" smtClean="0">
              <a:solidFill>
                <a:schemeClr val="bg1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2400" dirty="0" smtClean="0">
              <a:solidFill>
                <a:schemeClr val="bg1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24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57422" y="1785926"/>
            <a:ext cx="4572032" cy="37147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 rot="20750341">
            <a:off x="382834" y="2923914"/>
            <a:ext cx="8215369" cy="64633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СПАСИБО, ЗА ВНИМАНИЕ!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5-конечная звезда 4"/>
          <p:cNvSpPr/>
          <p:nvPr/>
        </p:nvSpPr>
        <p:spPr>
          <a:xfrm>
            <a:off x="1071538" y="928670"/>
            <a:ext cx="1428760" cy="1071570"/>
          </a:xfrm>
          <a:prstGeom prst="star5">
            <a:avLst/>
          </a:prstGeom>
          <a:solidFill>
            <a:srgbClr val="FFFF0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Солнце 5"/>
          <p:cNvSpPr/>
          <p:nvPr/>
        </p:nvSpPr>
        <p:spPr>
          <a:xfrm>
            <a:off x="7215206" y="714356"/>
            <a:ext cx="1143008" cy="857256"/>
          </a:xfrm>
          <a:prstGeom prst="sun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Улыбающееся лицо 6"/>
          <p:cNvSpPr/>
          <p:nvPr/>
        </p:nvSpPr>
        <p:spPr>
          <a:xfrm>
            <a:off x="6286512" y="3643314"/>
            <a:ext cx="2357454" cy="1214446"/>
          </a:xfrm>
          <a:prstGeom prst="smileyFac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Сердце 7"/>
          <p:cNvSpPr/>
          <p:nvPr/>
        </p:nvSpPr>
        <p:spPr>
          <a:xfrm>
            <a:off x="1857356" y="4643446"/>
            <a:ext cx="914400" cy="914400"/>
          </a:xfrm>
          <a:prstGeom prst="heart">
            <a:avLst/>
          </a:prstGeom>
          <a:solidFill>
            <a:srgbClr val="FFD9F4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42844" y="214290"/>
            <a:ext cx="8715436" cy="6186309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just"/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Ребенок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приходит в школу, уже имея многие личностные качества, но развитие личности - процесс длительный, протекающий в течение всей жизни человека. Именно начальная школа вносит существенный вклад в этот процесс. В этот период особенное значение приобретает грамотная, целенаправленная работа по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формированию гармоничной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детской личности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3214686"/>
            <a:ext cx="3286148" cy="29289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251520" y="306813"/>
            <a:ext cx="8712968" cy="6186309"/>
          </a:xfrm>
          <a:prstGeom prst="rect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dirty="0" smtClean="0">
              <a:solidFill>
                <a:schemeClr val="bg1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dirty="0" smtClean="0">
              <a:solidFill>
                <a:schemeClr val="bg1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Гармоничная личность - это личность с оптимально интегрированной внутренней динамической структурой, с оптимальной согласованностью с внешним миром, с оптимально протекающими жизнедеятельностью и развитием.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2400" dirty="0" smtClean="0">
              <a:solidFill>
                <a:schemeClr val="bg1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dirty="0" smtClean="0">
              <a:solidFill>
                <a:schemeClr val="bg1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48064" y="3140968"/>
            <a:ext cx="2580878" cy="2520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1"/>
          <p:cNvSpPr>
            <a:spLocks noChangeArrowheads="1"/>
          </p:cNvSpPr>
          <p:nvPr/>
        </p:nvSpPr>
        <p:spPr bwMode="auto">
          <a:xfrm>
            <a:off x="179512" y="230449"/>
            <a:ext cx="8749480" cy="6247864"/>
          </a:xfrm>
          <a:prstGeom prst="rect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600" b="1" i="1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600" b="1" i="1" dirty="0" smtClean="0">
              <a:solidFill>
                <a:schemeClr val="bg1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600" b="1" i="1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Признаки</a:t>
            </a:r>
            <a:r>
              <a:rPr kumimoji="0" lang="ru-RU" sz="2000" b="1" i="1" u="none" strike="noStrike" cap="none" normalizeH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гармоничной личности</a:t>
            </a: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: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2000" b="1" i="1" dirty="0" smtClean="0">
              <a:solidFill>
                <a:schemeClr val="bg1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1" i="1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Преобладание положительных эмоций и спокойного настроения; 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Хорошее физическое самочувствие в целом; 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Здоровый и разнообразный образ жизни; 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Преимущественная опора на себя в жизни, а не на внешние обстоятельства;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Гибкость в управлении своими эмоциями и действиями; 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Стремление к достаточно высоким, но не к максимальным достижениям; 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Умеренная, нерезкая выраженность черт темперамента и характера;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Удовлетворенность жизнью в целом;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Удовлетворенность отношениями с друзьями, </a:t>
            </a:r>
            <a:r>
              <a:rPr lang="ru-RU" sz="2000" b="1" dirty="0" smtClean="0">
                <a:solidFill>
                  <a:schemeClr val="bg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доброжелательность к людям; </a:t>
            </a:r>
            <a:endParaRPr lang="ru-RU" sz="2000" b="1" dirty="0" smtClean="0">
              <a:solidFill>
                <a:schemeClr val="bg1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92280" y="260648"/>
            <a:ext cx="1728192" cy="20048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Rectangle 1"/>
          <p:cNvSpPr>
            <a:spLocks noChangeArrowheads="1"/>
          </p:cNvSpPr>
          <p:nvPr/>
        </p:nvSpPr>
        <p:spPr bwMode="auto">
          <a:xfrm rot="20521299">
            <a:off x="35426" y="1708107"/>
            <a:ext cx="8995138" cy="830997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99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ВОЗРАСТНЫЕ И ПСИХОЛОГИЧЕСКИЕ ОСОБЕННОСТИ УЧАЩИХСЯ НАЧАЛЬНЫХ КЛАССОВ 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rgbClr val="0099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116632"/>
            <a:ext cx="3312368" cy="17685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48064" y="3645024"/>
            <a:ext cx="3096344" cy="22322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Rectangle 1"/>
          <p:cNvSpPr>
            <a:spLocks noChangeArrowheads="1"/>
          </p:cNvSpPr>
          <p:nvPr/>
        </p:nvSpPr>
        <p:spPr bwMode="auto">
          <a:xfrm>
            <a:off x="395536" y="573359"/>
            <a:ext cx="8533456" cy="5786199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1" u="none" strike="noStrike" cap="none" normalizeH="0" baseline="0" dirty="0" smtClean="0">
                <a:ln>
                  <a:noFill/>
                </a:ln>
                <a:solidFill>
                  <a:srgbClr val="0099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Ведущая деятельность</a:t>
            </a:r>
            <a:r>
              <a:rPr kumimoji="0" lang="ru-RU" sz="1600" b="1" i="1" u="none" strike="noStrike" cap="none" normalizeH="0" baseline="0" dirty="0" smtClean="0">
                <a:ln>
                  <a:noFill/>
                </a:ln>
                <a:solidFill>
                  <a:srgbClr val="0099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:</a:t>
            </a:r>
            <a:r>
              <a:rPr kumimoji="0" lang="ru-RU" sz="1600" b="0" i="1" u="none" strike="noStrike" cap="none" normalizeH="0" baseline="0" dirty="0" smtClean="0">
                <a:ln>
                  <a:noFill/>
                </a:ln>
                <a:solidFill>
                  <a:srgbClr val="0099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99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учебная деятельность.</a:t>
            </a:r>
          </a:p>
          <a:p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99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b="1" i="1" u="none" strike="noStrike" cap="none" normalizeH="0" baseline="0" dirty="0" smtClean="0">
                <a:ln>
                  <a:noFill/>
                </a:ln>
                <a:solidFill>
                  <a:srgbClr val="0099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Социальная ситуация:</a:t>
            </a:r>
            <a:r>
              <a:rPr kumimoji="0" lang="ru-RU" b="0" i="1" u="none" strike="noStrike" cap="none" normalizeH="0" baseline="0" dirty="0" smtClean="0">
                <a:ln>
                  <a:noFill/>
                </a:ln>
                <a:solidFill>
                  <a:srgbClr val="0099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99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 младшем школьном возрасте складывается новая детская общность. Взаимоотношения детей в классе имеют свою логику изменения и развития. Особую роль в этом возрасте играет фигура первого учителя. Педагог приобретает исключительную значимость в глазах ребенка.</a:t>
            </a:r>
            <a:endParaRPr lang="ru-RU" dirty="0" smtClean="0">
              <a:solidFill>
                <a:srgbClr val="009900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r>
              <a:rPr kumimoji="0" lang="ru-RU" b="0" i="1" u="none" strike="noStrike" cap="none" normalizeH="0" baseline="0" dirty="0" smtClean="0">
                <a:ln>
                  <a:noFill/>
                </a:ln>
                <a:solidFill>
                  <a:srgbClr val="0099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b="1" i="1" dirty="0" smtClean="0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Сильные стороны возраста</a:t>
            </a:r>
            <a:r>
              <a:rPr lang="ru-RU" i="1" dirty="0" smtClean="0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ru-RU" dirty="0" smtClean="0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хорошая работоспособность, острота и свежесть восприятия, яркость воображения. Активный интерес к окружающей действительности. </a:t>
            </a:r>
          </a:p>
          <a:p>
            <a:r>
              <a:rPr lang="ru-RU" b="1" i="1" dirty="0" smtClean="0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Эмоциональная сфера:</a:t>
            </a:r>
            <a:r>
              <a:rPr lang="ru-RU" i="1" dirty="0" smtClean="0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относительно устойчивые эмоциональные состояния и формы поведения.</a:t>
            </a:r>
            <a:endParaRPr lang="ru-RU" b="1" dirty="0" smtClean="0">
              <a:solidFill>
                <a:srgbClr val="0099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i="1" dirty="0" smtClean="0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Коммуникативные навыки:</a:t>
            </a:r>
            <a:r>
              <a:rPr lang="ru-RU" i="1" dirty="0" smtClean="0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сформированные навыки общения со сверстниками, навыки установления дружеских контактов, опосредованность взаимоотношений определенными правилами. </a:t>
            </a:r>
            <a:endParaRPr lang="ru-RU" i="1" dirty="0" smtClean="0">
              <a:solidFill>
                <a:srgbClr val="0099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i="1" dirty="0" smtClean="0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Новообразования возраста:</a:t>
            </a:r>
            <a:r>
              <a:rPr lang="ru-RU" i="1" dirty="0" smtClean="0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внутренняя позиция школьника. Произвольность и управляемость психических процессов, самоконтроль, самооценка. </a:t>
            </a:r>
          </a:p>
          <a:p>
            <a:endParaRPr lang="ru-RU" dirty="0" smtClean="0">
              <a:solidFill>
                <a:srgbClr val="0099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1600" dirty="0" smtClean="0">
              <a:solidFill>
                <a:srgbClr val="0099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1600" dirty="0" smtClean="0">
              <a:solidFill>
                <a:srgbClr val="0099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1600" dirty="0" smtClean="0">
              <a:solidFill>
                <a:srgbClr val="0099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 smtClean="0">
              <a:solidFill>
                <a:srgbClr val="0099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9512" y="0"/>
            <a:ext cx="8856984" cy="667875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endParaRPr lang="ru-RU" b="1" dirty="0" smtClean="0"/>
          </a:p>
          <a:p>
            <a:endParaRPr lang="ru-RU" b="1" dirty="0" smtClean="0"/>
          </a:p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Проблемы возраста: </a:t>
            </a:r>
          </a:p>
          <a:p>
            <a:endParaRPr lang="ru-RU" sz="2000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Ø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Несформированность позиции школьника;</a:t>
            </a:r>
          </a:p>
          <a:p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Ø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Несформированность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общеучебных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навыков (умение выделять главную мысль, владение навыками пересказа, умение рассуждать, устанавливать причинно-следственные связи, выделять существенные признаки предмета);</a:t>
            </a:r>
          </a:p>
          <a:p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Ø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Несформированность основ теоретического мышления (ко времени перехода на новый образовательный уровень);</a:t>
            </a:r>
          </a:p>
          <a:p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Ø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Несформированность произвольности познавательных процессов и произвольности деятельности в целом (понимание задачи, инструкции, удерживание их в сознании в течение длительного времени, самостоятельная организация своей деятельности). </a:t>
            </a:r>
          </a:p>
          <a:p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  <p:pic>
        <p:nvPicPr>
          <p:cNvPr id="29697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660232" y="5229200"/>
            <a:ext cx="1428750" cy="1285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69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5157192"/>
            <a:ext cx="1181100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699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516216" y="332656"/>
            <a:ext cx="1076325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ChangeArrowheads="1"/>
          </p:cNvSpPr>
          <p:nvPr/>
        </p:nvSpPr>
        <p:spPr bwMode="auto">
          <a:xfrm>
            <a:off x="179512" y="219998"/>
            <a:ext cx="8784976" cy="6370975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ШКОЛЬНАЯ АДАПТАЦИЯ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Адаптация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– приспособление к новой системе социальных условий, новым отношениям, требованиям, видам деятельности, режиму жизнедеятельности. </a:t>
            </a:r>
          </a:p>
          <a:p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r>
              <a:rPr lang="ru-RU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Критерии </a:t>
            </a:r>
            <a:r>
              <a:rPr lang="ru-RU" sz="24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адаптированности</a:t>
            </a:r>
            <a:r>
              <a:rPr lang="ru-RU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к школе:</a:t>
            </a:r>
          </a:p>
          <a:p>
            <a:endParaRPr lang="ru-RU" sz="24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lvl="0">
              <a:buFont typeface="Wingdings" pitchFamily="2" charset="2"/>
              <a:buChar char="Ø"/>
            </a:pPr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Учебная активность </a:t>
            </a:r>
          </a:p>
          <a:p>
            <a:pPr lvl="0">
              <a:buFont typeface="Wingdings" pitchFamily="2" charset="2"/>
              <a:buChar char="Ø"/>
            </a:pPr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Усвоение знаний </a:t>
            </a:r>
          </a:p>
          <a:p>
            <a:pPr lvl="0">
              <a:buFont typeface="Wingdings" pitchFamily="2" charset="2"/>
              <a:buChar char="Ø"/>
            </a:pPr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Желание учиться</a:t>
            </a:r>
          </a:p>
          <a:p>
            <a:pPr lvl="0">
              <a:buFont typeface="Wingdings" pitchFamily="2" charset="2"/>
              <a:buChar char="Ø"/>
            </a:pPr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Положительное отношение к учителю </a:t>
            </a:r>
          </a:p>
          <a:p>
            <a:pPr lvl="0">
              <a:buFont typeface="Wingdings" pitchFamily="2" charset="2"/>
              <a:buChar char="Ø"/>
            </a:pPr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Хорошие взаимоотношения со сверстниками</a:t>
            </a:r>
          </a:p>
          <a:p>
            <a:pPr lvl="0">
              <a:buFont typeface="Wingdings" pitchFamily="2" charset="2"/>
              <a:buChar char="Ø"/>
            </a:pPr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Поведение на уроке</a:t>
            </a:r>
          </a:p>
          <a:p>
            <a:pPr>
              <a:buFont typeface="Wingdings" pitchFamily="2" charset="2"/>
              <a:buChar char="Ø"/>
            </a:pPr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Поведение на перемене</a:t>
            </a:r>
          </a:p>
          <a:p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867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660232" y="2564904"/>
            <a:ext cx="2095500" cy="36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357</TotalTime>
  <Words>1256</Words>
  <Application>Microsoft Office PowerPoint</Application>
  <PresentationFormat>Экран (4:3)</PresentationFormat>
  <Paragraphs>280</Paragraphs>
  <Slides>21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2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Tatiana</dc:creator>
  <cp:lastModifiedBy>ИЦШ-ноутбук</cp:lastModifiedBy>
  <cp:revision>57</cp:revision>
  <dcterms:created xsi:type="dcterms:W3CDTF">2013-04-01T19:08:54Z</dcterms:created>
  <dcterms:modified xsi:type="dcterms:W3CDTF">2013-10-24T08:44:19Z</dcterms:modified>
</cp:coreProperties>
</file>