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56" r:id="rId2"/>
    <p:sldId id="275" r:id="rId3"/>
    <p:sldId id="292" r:id="rId4"/>
    <p:sldId id="293" r:id="rId5"/>
    <p:sldId id="257" r:id="rId6"/>
    <p:sldId id="295" r:id="rId7"/>
    <p:sldId id="294" r:id="rId8"/>
    <p:sldId id="296" r:id="rId9"/>
    <p:sldId id="297" r:id="rId10"/>
    <p:sldId id="298" r:id="rId11"/>
    <p:sldId id="299" r:id="rId12"/>
    <p:sldId id="300" r:id="rId13"/>
    <p:sldId id="305" r:id="rId14"/>
    <p:sldId id="306" r:id="rId15"/>
    <p:sldId id="307" r:id="rId16"/>
    <p:sldId id="308" r:id="rId17"/>
    <p:sldId id="304" r:id="rId18"/>
    <p:sldId id="310" r:id="rId19"/>
    <p:sldId id="309" r:id="rId20"/>
    <p:sldId id="260" r:id="rId21"/>
    <p:sldId id="311" r:id="rId22"/>
    <p:sldId id="312" r:id="rId23"/>
    <p:sldId id="313" r:id="rId24"/>
    <p:sldId id="314" r:id="rId25"/>
    <p:sldId id="267" r:id="rId26"/>
    <p:sldId id="268" r:id="rId27"/>
    <p:sldId id="315" r:id="rId28"/>
    <p:sldId id="316" r:id="rId29"/>
    <p:sldId id="317" r:id="rId30"/>
    <p:sldId id="271" r:id="rId31"/>
    <p:sldId id="287" r:id="rId32"/>
    <p:sldId id="289" r:id="rId33"/>
    <p:sldId id="291" r:id="rId34"/>
    <p:sldId id="274" r:id="rId35"/>
  </p:sldIdLst>
  <p:sldSz cx="9144000" cy="6858000" type="screen4x3"/>
  <p:notesSz cx="6724650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FF9FF"/>
    <a:srgbClr val="66FF33"/>
    <a:srgbClr val="EAEAEA"/>
    <a:srgbClr val="CC3300"/>
    <a:srgbClr val="E1F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8953DC-9D3D-4187-B249-4B229F3DD5A5}" type="datetimeFigureOut">
              <a:rPr lang="ru-RU"/>
              <a:pPr>
                <a:defRPr/>
              </a:pPr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9A2FAD-D669-461D-8D3F-EC659BC5D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EB4776-1398-4610-88BA-F875967710AA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ECA086-207F-4F22-AD4B-E36D7590F2E6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51E50B-9382-4743-BEEB-D1CF40D9C64B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5A7A3D-70B3-4AA0-A618-D04FB1F43401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523B96-0FA1-4A30-BCE8-53FA7C9B5A7A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F1345E-9DAC-40E1-AA7E-4779DEEFC2F4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DF4FAC-527C-4811-9F7E-5B83B67FFAD0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4C5564-58DC-4AC8-B295-9E9CFC5C5CB7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2101453" y="750854"/>
            <a:ext cx="2521744" cy="3702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2465" y="4690269"/>
            <a:ext cx="5378164" cy="44434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DC92E16D-A76A-49DA-B4B9-499E0EAF5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48E89-D583-4B04-A3F7-9AE1802B2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B2588-C31E-4F91-91B6-F4BE5DCE2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EA36F-E2B8-47A4-B1FA-9943805BA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64E25-DBA1-4EFA-B468-3C270EAB9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C2B12-AC16-486B-B9B6-1FC21FB55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C6C8C-7A0E-4EB5-AF36-6000EFE85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246D-0476-4206-829D-2FB9D6615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006A7-CD8E-4002-891B-820AFD68D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C75FF-8A12-46B1-A65F-2DA9E8199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25E0-366B-4631-AC71-E8840DE55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E9AD6121-D1DD-469B-B39F-1814D3231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14290"/>
            <a:ext cx="3857652" cy="107156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На перепутье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1714488"/>
            <a:ext cx="8072494" cy="26432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6600" b="1" dirty="0" smtClean="0">
                <a:solidFill>
                  <a:srgbClr val="FFFF00"/>
                </a:solidFill>
              </a:rPr>
              <a:t>Семейное воспитание шестиклассников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714612" y="5857892"/>
            <a:ext cx="4499992" cy="648072"/>
          </a:xfrm>
          <a:prstGeom prst="rect">
            <a:avLst/>
          </a:prstGeom>
        </p:spPr>
        <p:txBody>
          <a:bodyPr tIns="0">
            <a:normAutofit fontScale="77500" lnSpcReduction="2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Bookman Old Style" pitchFamily="18" charset="0"/>
              </a:rPr>
              <a:t>Психолог МОУ СОШ №43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600" i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Bookman Old Style" pitchFamily="18" charset="0"/>
              </a:rPr>
              <a:t>Лаврентьева Диана Васильевна</a:t>
            </a:r>
            <a:endParaRPr kumimoji="0" lang="ru-RU" sz="26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8529638" cy="1401762"/>
          </a:xfrm>
          <a:ln/>
        </p:spPr>
        <p:txBody>
          <a:bodyPr/>
          <a:lstStyle/>
          <a:p>
            <a:pPr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u="sng" dirty="0" err="1">
                <a:solidFill>
                  <a:srgbClr val="66FF33"/>
                </a:solidFill>
                <a:latin typeface="Century Gothic" pitchFamily="32" charset="0"/>
              </a:rPr>
              <a:t>Чувство</a:t>
            </a:r>
            <a:r>
              <a:rPr lang="en-GB" b="1" u="sng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b="1" u="sng" dirty="0" err="1">
                <a:solidFill>
                  <a:srgbClr val="66FF33"/>
                </a:solidFill>
                <a:latin typeface="Century Gothic" pitchFamily="32" charset="0"/>
              </a:rPr>
              <a:t>взрослости</a:t>
            </a:r>
            <a:r>
              <a:rPr lang="en-GB" b="1" u="sng" dirty="0">
                <a:solidFill>
                  <a:srgbClr val="66FF33"/>
                </a:solidFill>
                <a:latin typeface="Century Gothic" pitchFamily="32" charset="0"/>
              </a:rPr>
              <a:t> -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857365"/>
            <a:ext cx="8485188" cy="4357718"/>
          </a:xfrm>
          <a:ln/>
        </p:spPr>
        <p:txBody>
          <a:bodyPr/>
          <a:lstStyle/>
          <a:p>
            <a:pPr algn="ctr"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b="1" dirty="0">
                <a:latin typeface="Comic Sans MS" pitchFamily="64" charset="0"/>
              </a:rPr>
              <a:t> 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подростка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взрослому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осознание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какой-то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мере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взрослым</a:t>
            </a:r>
            <a:r>
              <a:rPr lang="en-GB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человеком</a:t>
            </a:r>
            <a:endParaRPr lang="en-GB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b="1" i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Центральное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новообразование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младшего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подросткового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(11-13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)‏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Особая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самосознания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жестко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связанная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процессом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полового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созревания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>
              <a:latin typeface="Comic Sans MS" pitchFamily="64" charset="0"/>
            </a:endParaRPr>
          </a:p>
          <a:p>
            <a:pPr>
              <a:spcBef>
                <a:spcPts val="7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>
              <a:latin typeface="Comic Sans MS" pitchFamily="64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33425" y="217488"/>
            <a:ext cx="8015288" cy="1312862"/>
          </a:xfrm>
          <a:ln/>
        </p:spPr>
        <p:txBody>
          <a:bodyPr/>
          <a:lstStyle/>
          <a:p>
            <a:pPr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 u="sng" dirty="0" err="1">
                <a:solidFill>
                  <a:srgbClr val="66FF33"/>
                </a:solidFill>
                <a:latin typeface="Century Gothic" pitchFamily="32" charset="0"/>
              </a:rPr>
              <a:t>Как</a:t>
            </a:r>
            <a:r>
              <a:rPr lang="en-GB" sz="4000" b="1" u="sng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4000" b="1" u="sng" dirty="0" err="1">
                <a:solidFill>
                  <a:srgbClr val="66FF33"/>
                </a:solidFill>
                <a:latin typeface="Century Gothic" pitchFamily="32" charset="0"/>
              </a:rPr>
              <a:t>проявляется</a:t>
            </a:r>
            <a:r>
              <a:rPr lang="en-GB" sz="4000" b="1" u="sng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4000" b="1" u="sng" dirty="0" err="1">
                <a:solidFill>
                  <a:srgbClr val="66FF33"/>
                </a:solidFill>
                <a:latin typeface="Century Gothic" pitchFamily="32" charset="0"/>
              </a:rPr>
              <a:t>чувство</a:t>
            </a:r>
            <a:r>
              <a:rPr lang="en-GB" sz="4000" b="1" u="sng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4000" b="1" u="sng" dirty="0" err="1">
                <a:solidFill>
                  <a:srgbClr val="66FF33"/>
                </a:solidFill>
                <a:latin typeface="Century Gothic" pitchFamily="32" charset="0"/>
              </a:rPr>
              <a:t>взрослости</a:t>
            </a:r>
            <a:r>
              <a:rPr lang="en-GB" sz="4000" b="1" u="sng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4000" b="1" u="sng" dirty="0" err="1">
                <a:solidFill>
                  <a:srgbClr val="66FF33"/>
                </a:solidFill>
                <a:latin typeface="Century Gothic" pitchFamily="32" charset="0"/>
              </a:rPr>
              <a:t>подростка</a:t>
            </a:r>
            <a:r>
              <a:rPr lang="en-GB" sz="4000" b="1" u="sng" dirty="0">
                <a:solidFill>
                  <a:srgbClr val="66FF33"/>
                </a:solidFill>
                <a:latin typeface="Century Gothic" pitchFamily="32" charset="0"/>
              </a:rPr>
              <a:t>?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71678"/>
            <a:ext cx="8229600" cy="4502150"/>
          </a:xfrm>
          <a:ln/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желании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– и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взрослые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сверстники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относились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нему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маленькому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взрослому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b="1" dirty="0">
              <a:latin typeface="Comic Sans MS" pitchFamily="64" charset="0"/>
            </a:endParaRPr>
          </a:p>
          <a:p>
            <a:pP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стремлении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желании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оградить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некоторые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своей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вмешательства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en-GB" b="1" dirty="0">
                <a:latin typeface="Comic Sans MS" pitchFamily="64" charset="0"/>
              </a:rPr>
              <a:t> </a:t>
            </a:r>
          </a:p>
          <a:p>
            <a:pP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>
                <a:latin typeface="Comic Sans MS" pitchFamily="64" charset="0"/>
              </a:rPr>
              <a:t>                                 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6500826" y="2928934"/>
            <a:ext cx="2232025" cy="1295400"/>
          </a:xfrm>
          <a:prstGeom prst="cloudCallout">
            <a:avLst>
              <a:gd name="adj1" fmla="val -71338"/>
              <a:gd name="adj2" fmla="val -31370"/>
            </a:avLst>
          </a:prstGeom>
          <a:solidFill>
            <a:srgbClr val="A9BEE9"/>
          </a:solidFill>
          <a:ln w="936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208713" y="2513013"/>
            <a:ext cx="9556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715140" y="3143248"/>
            <a:ext cx="2016125" cy="863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990033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Претендует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на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равноправие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в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отношениях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со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взрослыми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и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идет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на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конфликты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,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отстаивая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свою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«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взрослую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»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позицию</a:t>
            </a:r>
            <a:endParaRPr lang="en-GB" sz="1000" b="1" i="1" dirty="0">
              <a:solidFill>
                <a:srgbClr val="990033"/>
              </a:solidFill>
              <a:latin typeface="Comic Sans MS" pitchFamily="64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000760" y="5214950"/>
            <a:ext cx="2376488" cy="1152525"/>
          </a:xfrm>
          <a:prstGeom prst="cloudCallout">
            <a:avLst>
              <a:gd name="adj1" fmla="val -70509"/>
              <a:gd name="adj2" fmla="val -40495"/>
            </a:avLst>
          </a:prstGeom>
          <a:solidFill>
            <a:srgbClr val="A9BEE9"/>
          </a:solidFill>
          <a:ln w="936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767263" y="5105400"/>
            <a:ext cx="16764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429388" y="5429264"/>
            <a:ext cx="1512887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990033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Вопросы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внешности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, 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отношений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со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сверстниками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,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иногда</a:t>
            </a:r>
            <a:r>
              <a:rPr lang="en-GB" sz="1000" b="1" i="1" dirty="0">
                <a:solidFill>
                  <a:srgbClr val="990033"/>
                </a:solidFill>
                <a:latin typeface="Comic Sans MS" pitchFamily="64" charset="0"/>
              </a:rPr>
              <a:t> </a:t>
            </a:r>
            <a:r>
              <a:rPr lang="en-GB" sz="1000" b="1" i="1" dirty="0" err="1">
                <a:solidFill>
                  <a:srgbClr val="990033"/>
                </a:solidFill>
                <a:latin typeface="Comic Sans MS" pitchFamily="64" charset="0"/>
              </a:rPr>
              <a:t>учебы</a:t>
            </a:r>
            <a:endParaRPr lang="en-GB" sz="1000" b="1" i="1" dirty="0">
              <a:solidFill>
                <a:srgbClr val="990033"/>
              </a:solidFill>
              <a:latin typeface="Comic Sans MS" pitchFamily="64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859338" y="4797425"/>
            <a:ext cx="16764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404813"/>
            <a:ext cx="8412163" cy="6048375"/>
          </a:xfrm>
          <a:ln/>
        </p:spPr>
        <p:txBody>
          <a:bodyPr/>
          <a:lstStyle/>
          <a:p>
            <a:pPr>
              <a:spcBef>
                <a:spcPts val="500"/>
              </a:spcBef>
              <a:buFont typeface="Wingdings" pitchFamily="2" charset="2"/>
              <a:buChar char="§"/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Появляются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собственные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вкусы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взгляды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собственная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линия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поведения</a:t>
            </a: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charset="2"/>
              <a:buNone/>
            </a:pP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charset="2"/>
              <a:buNone/>
            </a:pP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Появляется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моральный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кодекс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предписывающий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подросткам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четкий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стиль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поведения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дружеских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отношениях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сверстниками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450"/>
              </a:spcBef>
              <a:buFont typeface="Wingdings" charset="2"/>
              <a:buNone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взаимная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поддержка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450"/>
              </a:spcBef>
              <a:buFont typeface="Wingdings" charset="2"/>
              <a:buNone/>
            </a:pP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нужды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450"/>
              </a:spcBef>
              <a:buFont typeface="Wingdings" charset="2"/>
              <a:buNone/>
            </a:pP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уверенность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друге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доверие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нему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450"/>
              </a:spcBef>
              <a:buFont typeface="Wingdings" charset="2"/>
              <a:buNone/>
            </a:pP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защита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друга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450"/>
              </a:spcBef>
              <a:buFont typeface="Wingdings" charset="2"/>
              <a:buNone/>
            </a:pP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успехов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i="1" dirty="0" err="1">
                <a:latin typeface="Times New Roman" pitchFamily="18" charset="0"/>
                <a:cs typeface="Times New Roman" pitchFamily="18" charset="0"/>
              </a:rPr>
              <a:t>друга</a:t>
            </a:r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450"/>
              </a:spcBef>
              <a:buFont typeface="Wingdings" charset="2"/>
              <a:buNone/>
            </a:pP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эмоциональный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комфорт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общении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 algn="just">
              <a:spcBef>
                <a:spcPts val="500"/>
              </a:spcBef>
              <a:buFont typeface="Wingdings" charset="2"/>
              <a:buNone/>
            </a:pP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подросток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многом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непоследователен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противоречив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часто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отступает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этого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свода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правил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друзей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ожидает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неукоснительного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соблюдения</a:t>
            </a:r>
            <a:endParaRPr lang="en-GB" sz="2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6300788" y="836613"/>
            <a:ext cx="1943100" cy="1008062"/>
          </a:xfrm>
          <a:prstGeom prst="cloudCallout">
            <a:avLst>
              <a:gd name="adj1" fmla="val -76880"/>
              <a:gd name="adj2" fmla="val -46537"/>
            </a:avLst>
          </a:prstGeom>
          <a:solidFill>
            <a:srgbClr val="A9BEE9"/>
          </a:solidFill>
          <a:ln w="936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508625" y="1474788"/>
            <a:ext cx="10795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659563" y="981075"/>
            <a:ext cx="1439862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625"/>
              </a:spcBef>
              <a:buClr>
                <a:srgbClr val="990033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i="1">
                <a:solidFill>
                  <a:srgbClr val="990033"/>
                </a:solidFill>
                <a:latin typeface="Comic Sans MS" pitchFamily="64" charset="0"/>
              </a:rPr>
              <a:t>Все нестабильно, взгляды могут измениться через неделю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6516688" y="2852738"/>
            <a:ext cx="1871662" cy="865187"/>
          </a:xfrm>
          <a:prstGeom prst="cloudCallout">
            <a:avLst>
              <a:gd name="adj1" fmla="val -76125"/>
              <a:gd name="adj2" fmla="val -55319"/>
            </a:avLst>
          </a:prstGeom>
          <a:solidFill>
            <a:srgbClr val="A9BEE9"/>
          </a:solidFill>
          <a:ln w="936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659563" y="3068638"/>
            <a:ext cx="15843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625"/>
              </a:spcBef>
              <a:buClr>
                <a:srgbClr val="990033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000" b="1" i="1">
                <a:solidFill>
                  <a:srgbClr val="990033"/>
                </a:solidFill>
                <a:latin typeface="Comic Sans MS" pitchFamily="64" charset="0"/>
              </a:rPr>
              <a:t>«Один за всех и все за одного»</a:t>
            </a:r>
          </a:p>
        </p:txBody>
      </p:sp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84213" y="252413"/>
            <a:ext cx="82296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i="1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Общение</a:t>
            </a:r>
            <a:r>
              <a:rPr lang="en-GB" sz="3200" b="1" i="1" u="sng" dirty="0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 </a:t>
            </a:r>
            <a:r>
              <a:rPr lang="en-GB" sz="3200" b="1" i="1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со</a:t>
            </a:r>
            <a:r>
              <a:rPr lang="en-GB" sz="3200" b="1" i="1" u="sng" dirty="0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 </a:t>
            </a:r>
            <a:r>
              <a:rPr lang="en-GB" sz="3200" b="1" i="1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4" charset="0"/>
              </a:rPr>
              <a:t>взрослыми</a:t>
            </a:r>
            <a:endParaRPr lang="en-GB" sz="3200" b="1" i="1" u="sng" dirty="0">
              <a:solidFill>
                <a:srgbClr val="66FF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8351837" cy="5616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Влияние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родителей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уже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ограничено</a:t>
            </a:r>
            <a:endParaRPr lang="en-GB" sz="2200" b="1" dirty="0"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Ценностные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ориентации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подростка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понимание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им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социальных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проблем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нравственные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оценки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событий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и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поступков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зависят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в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первую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очередь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от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позиции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родителей</a:t>
            </a:r>
            <a:endParaRPr lang="en-GB" sz="2200" b="1" dirty="0"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Для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подростков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характерно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стремление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к </a:t>
            </a:r>
            <a:r>
              <a:rPr lang="en-GB" sz="22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эмансипации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от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близких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взрослых</a:t>
            </a:r>
            <a:r>
              <a:rPr lang="en-GB" sz="2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</a:t>
            </a:r>
          </a:p>
          <a:p>
            <a:pPr marL="339725" indent="-339725">
              <a:spcBef>
                <a:spcPts val="450"/>
              </a:spcBef>
              <a:buClr>
                <a:srgbClr val="0000CC"/>
              </a:buClr>
              <a:buSzPct val="6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 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нуждаясь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в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родителях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,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их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любви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и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заботе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, в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их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мнении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,</a:t>
            </a:r>
          </a:p>
          <a:p>
            <a:pPr marL="339725" indent="-339725">
              <a:spcBef>
                <a:spcPts val="450"/>
              </a:spcBef>
              <a:buClr>
                <a:srgbClr val="0000CC"/>
              </a:buClr>
              <a:buSzPct val="6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       </a:t>
            </a:r>
            <a:r>
              <a:rPr lang="en-GB" sz="2200" i="1" dirty="0" smtClean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они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испытывают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сильное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желание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быть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EAEAEA"/>
                </a:solidFill>
                <a:cs typeface="Times New Roman" pitchFamily="18" charset="0"/>
              </a:rPr>
              <a:t>      </a:t>
            </a:r>
          </a:p>
          <a:p>
            <a:pPr marL="339725" indent="-339725">
              <a:spcBef>
                <a:spcPts val="450"/>
              </a:spcBef>
              <a:buClr>
                <a:srgbClr val="0000CC"/>
              </a:buClr>
              <a:buSzPct val="6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200" i="1" dirty="0" smtClean="0">
                <a:solidFill>
                  <a:srgbClr val="EAEAEA"/>
                </a:solidFill>
                <a:cs typeface="Times New Roman" pitchFamily="18" charset="0"/>
              </a:rPr>
              <a:t>        </a:t>
            </a:r>
            <a:r>
              <a:rPr lang="en-GB" sz="2200" i="1" dirty="0" err="1" smtClean="0">
                <a:solidFill>
                  <a:srgbClr val="EAEAEA"/>
                </a:solidFill>
                <a:cs typeface="Times New Roman" pitchFamily="18" charset="0"/>
              </a:rPr>
              <a:t>самостоятельными</a:t>
            </a:r>
            <a:r>
              <a:rPr lang="en-GB" sz="2200" i="1" dirty="0" smtClean="0">
                <a:solidFill>
                  <a:srgbClr val="EAEAEA"/>
                </a:solidFill>
                <a:cs typeface="Times New Roman" pitchFamily="18" charset="0"/>
              </a:rPr>
              <a:t>,</a:t>
            </a:r>
            <a:r>
              <a:rPr lang="ru-RU" sz="2200" i="1" dirty="0" smtClean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 err="1" smtClean="0">
                <a:solidFill>
                  <a:srgbClr val="EAEAEA"/>
                </a:solidFill>
                <a:cs typeface="Times New Roman" pitchFamily="18" charset="0"/>
              </a:rPr>
              <a:t>равными</a:t>
            </a:r>
            <a:r>
              <a:rPr lang="en-GB" sz="2200" i="1" dirty="0" smtClean="0">
                <a:solidFill>
                  <a:srgbClr val="EAEAEA"/>
                </a:solidFill>
                <a:cs typeface="Times New Roman" pitchFamily="18" charset="0"/>
              </a:rPr>
              <a:t> 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с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ними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 в </a:t>
            </a:r>
            <a:r>
              <a:rPr lang="en-GB" sz="2200" i="1" dirty="0" err="1">
                <a:solidFill>
                  <a:srgbClr val="EAEAEA"/>
                </a:solidFill>
                <a:cs typeface="Times New Roman" pitchFamily="18" charset="0"/>
              </a:rPr>
              <a:t>правах</a:t>
            </a:r>
            <a:r>
              <a:rPr lang="en-GB" sz="2200" i="1" dirty="0">
                <a:solidFill>
                  <a:srgbClr val="EAEAEA"/>
                </a:solidFill>
                <a:cs typeface="Times New Roman" pitchFamily="18" charset="0"/>
              </a:rPr>
              <a:t>.</a:t>
            </a:r>
          </a:p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200" i="1" dirty="0">
                <a:solidFill>
                  <a:srgbClr val="003366"/>
                </a:solidFill>
                <a:cs typeface="Times New Roman" pitchFamily="18" charset="0"/>
              </a:rPr>
              <a:t>    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То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как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сложатся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отношения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в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этот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трудный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для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обеих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сторон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период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зависит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главным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образом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от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стиля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воспитания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сложившегося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в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семье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, и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возможностей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родителей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перестроиться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–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принять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чувство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взрослости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своего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2200" b="1" dirty="0" err="1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ребенка</a:t>
            </a:r>
            <a:r>
              <a:rPr lang="en-GB" sz="2200" b="1" dirty="0">
                <a:ln w="19050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Times New Roman" pitchFamily="18" charset="0"/>
              </a:rPr>
              <a:t>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5778500"/>
            <a:ext cx="1152525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FF00"/>
                </a:solidFill>
              </a:rPr>
              <a:t>Характерные черты поведения шестиклассника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95288" y="1989138"/>
            <a:ext cx="3455987" cy="1008062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  <a:latin typeface="Tahoma" pitchFamily="34" charset="0"/>
              </a:rPr>
              <a:t>Часами разговаривают по</a:t>
            </a:r>
          </a:p>
          <a:p>
            <a:pPr algn="ctr"/>
            <a:r>
              <a:rPr lang="ru-RU" sz="2000" b="1">
                <a:solidFill>
                  <a:schemeClr val="bg2"/>
                </a:solidFill>
                <a:latin typeface="Tahoma" pitchFamily="34" charset="0"/>
              </a:rPr>
              <a:t>телефону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95288" y="3573463"/>
            <a:ext cx="3455987" cy="1008062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  <a:latin typeface="Tahoma" pitchFamily="34" charset="0"/>
              </a:rPr>
              <a:t>Продолжительно смотрят</a:t>
            </a:r>
          </a:p>
          <a:p>
            <a:pPr algn="ctr"/>
            <a:r>
              <a:rPr lang="ru-RU" sz="2000" b="1">
                <a:solidFill>
                  <a:schemeClr val="bg2"/>
                </a:solidFill>
                <a:latin typeface="Tahoma" pitchFamily="34" charset="0"/>
              </a:rPr>
              <a:t>телевизор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23850" y="5373688"/>
            <a:ext cx="3455988" cy="1008062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>
                <a:solidFill>
                  <a:schemeClr val="bg2"/>
                </a:solidFill>
                <a:latin typeface="Tahoma" pitchFamily="34" charset="0"/>
              </a:rPr>
              <a:t>Круглосуточно слушают</a:t>
            </a:r>
          </a:p>
          <a:p>
            <a:pPr algn="ctr"/>
            <a:r>
              <a:rPr lang="ru-RU" sz="2000" b="1">
                <a:solidFill>
                  <a:schemeClr val="bg2"/>
                </a:solidFill>
                <a:latin typeface="Tahoma" pitchFamily="34" charset="0"/>
              </a:rPr>
              <a:t>громкую музыку</a:t>
            </a:r>
          </a:p>
        </p:txBody>
      </p:sp>
      <p:pic>
        <p:nvPicPr>
          <p:cNvPr id="16394" name="Picture 10" descr="те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365625"/>
            <a:ext cx="3429000" cy="2274888"/>
          </a:xfrm>
          <a:prstGeom prst="rect">
            <a:avLst/>
          </a:prstGeom>
          <a:noFill/>
        </p:spPr>
      </p:pic>
      <p:pic>
        <p:nvPicPr>
          <p:cNvPr id="16395" name="Picture 11" descr="общение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844675"/>
            <a:ext cx="4248150" cy="21415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 animBg="1"/>
      <p:bldP spid="163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7724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Новые увлечения, связанные с желанием подражать взрослым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250825" y="1916113"/>
            <a:ext cx="4465638" cy="792162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Увлечение компьютерными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играми, мобильными телефонами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250825" y="2924175"/>
            <a:ext cx="4392613" cy="792163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Рассуждения о современных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музыкальных течениях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250825" y="4076700"/>
            <a:ext cx="4392613" cy="792163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Рассуждения о «прикольной»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 одежде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323850" y="5300663"/>
            <a:ext cx="4319588" cy="792162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Обсуждение темы наркотиков и 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сигарет</a:t>
            </a:r>
          </a:p>
        </p:txBody>
      </p:sp>
      <p:pic>
        <p:nvPicPr>
          <p:cNvPr id="19466" name="Picture 10" descr="комп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052513"/>
            <a:ext cx="2195512" cy="2009775"/>
          </a:xfrm>
          <a:prstGeom prst="rect">
            <a:avLst/>
          </a:prstGeom>
          <a:noFill/>
        </p:spPr>
      </p:pic>
      <p:pic>
        <p:nvPicPr>
          <p:cNvPr id="19467" name="Picture 11" descr="одеж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349500"/>
            <a:ext cx="2757487" cy="2757488"/>
          </a:xfrm>
          <a:prstGeom prst="rect">
            <a:avLst/>
          </a:prstGeom>
          <a:noFill/>
        </p:spPr>
      </p:pic>
      <p:pic>
        <p:nvPicPr>
          <p:cNvPr id="19468" name="Picture 12" descr="наркот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8588" y="4699000"/>
            <a:ext cx="2665412" cy="215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4" grpId="0" animBg="1"/>
      <p:bldP spid="194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227013"/>
            <a:ext cx="882015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Внутренний</a:t>
            </a:r>
            <a:r>
              <a:rPr lang="en-GB" sz="3600" b="1" u="sng" dirty="0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 </a:t>
            </a:r>
            <a:r>
              <a:rPr lang="en-GB" sz="3600" b="1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мир</a:t>
            </a:r>
            <a:endParaRPr lang="en-GB" sz="3600" b="1" u="sng" dirty="0">
              <a:solidFill>
                <a:srgbClr val="66FF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57158" y="1142984"/>
            <a:ext cx="8351838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Сложные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переживания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связанные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новыми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отношениями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свои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личностные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черты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и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поступки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анализируются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им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пристрастно</a:t>
            </a:r>
            <a:endParaRPr lang="en-GB" sz="2000" b="1" dirty="0"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Подросток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хочет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понять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какой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он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самом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деле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и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представляет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себе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каким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он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хотел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бы</a:t>
            </a:r>
            <a:r>
              <a:rPr lang="en-GB" sz="20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быть</a:t>
            </a:r>
            <a:endParaRPr lang="ru-RU" sz="2000" b="1" dirty="0" smtClean="0"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Личностная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рефлексия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потребность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разобраться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в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себе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самом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порождают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и</a:t>
            </a:r>
            <a:r>
              <a:rPr lang="en-GB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исповедальность</a:t>
            </a:r>
            <a:r>
              <a:rPr lang="en-GB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общении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ровесниками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и </a:t>
            </a:r>
            <a:r>
              <a:rPr lang="en-GB" sz="2000" b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дневники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которые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начинают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вести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именно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в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этот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период</a:t>
            </a:r>
            <a:r>
              <a:rPr lang="en-GB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стихи</a:t>
            </a:r>
            <a:r>
              <a:rPr lang="en-GB" sz="20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и </a:t>
            </a:r>
            <a:r>
              <a:rPr lang="en-GB" sz="2000" b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фантазии</a:t>
            </a:r>
            <a:endParaRPr lang="ru-RU" sz="2000" b="1" dirty="0" smtClean="0"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5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000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Друзья для подростка зачастую становятся важнее и роднее членов семьи. Вспыхивают искры первой романтической влюбленности, порой разгорающиеся до настоящего пожара личной драмы. Именно в подростковом возрасте человек начинает учиться любить и строить близкие отношения. И именно в этот период мнение окружающих о нем приобретает колоссальное значение.</a:t>
            </a:r>
            <a:endParaRPr lang="en-GB" sz="2000" b="1" dirty="0" smtClean="0">
              <a:solidFill>
                <a:srgbClr val="EA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600"/>
              </a:spcBef>
              <a:buClr>
                <a:srgbClr val="0000CC"/>
              </a:buClr>
              <a:buSzPct val="6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Самооценка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в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подростковом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возрасте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оказывается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низкой</a:t>
            </a:r>
            <a:r>
              <a:rPr lang="en-GB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своему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общему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уровню</a:t>
            </a:r>
            <a:r>
              <a:rPr lang="en-GB" sz="2400" b="1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и</a:t>
            </a:r>
            <a:r>
              <a:rPr lang="en-GB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неустойчивой</a:t>
            </a:r>
            <a:endParaRPr lang="en-GB" sz="2400" b="1" dirty="0">
              <a:solidFill>
                <a:srgbClr val="66FF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42852"/>
            <a:ext cx="1443038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520700"/>
          </a:xfrm>
          <a:ln/>
        </p:spPr>
        <p:txBody>
          <a:bodyPr/>
          <a:lstStyle/>
          <a:p>
            <a:pPr algn="l">
              <a:buClr>
                <a:srgbClr val="0000CC"/>
              </a:buClr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i="1" u="sng" dirty="0" err="1">
                <a:solidFill>
                  <a:srgbClr val="66FF33"/>
                </a:solidFill>
                <a:latin typeface="Comic Sans MS" pitchFamily="64" charset="0"/>
              </a:rPr>
              <a:t>Общение</a:t>
            </a:r>
            <a:r>
              <a:rPr lang="en-GB" sz="3200" b="1" i="1" u="sng" dirty="0">
                <a:solidFill>
                  <a:srgbClr val="66FF33"/>
                </a:solidFill>
                <a:latin typeface="Comic Sans MS" pitchFamily="64" charset="0"/>
              </a:rPr>
              <a:t> </a:t>
            </a:r>
            <a:r>
              <a:rPr lang="en-GB" sz="3200" b="1" i="1" u="sng" dirty="0" err="1">
                <a:solidFill>
                  <a:srgbClr val="66FF33"/>
                </a:solidFill>
                <a:latin typeface="Comic Sans MS" pitchFamily="64" charset="0"/>
              </a:rPr>
              <a:t>со</a:t>
            </a:r>
            <a:r>
              <a:rPr lang="en-GB" sz="3200" b="1" i="1" u="sng" dirty="0">
                <a:solidFill>
                  <a:srgbClr val="66FF33"/>
                </a:solidFill>
                <a:latin typeface="Comic Sans MS" pitchFamily="64" charset="0"/>
              </a:rPr>
              <a:t> </a:t>
            </a:r>
            <a:r>
              <a:rPr lang="en-GB" sz="3200" b="1" i="1" u="sng" dirty="0" err="1">
                <a:solidFill>
                  <a:srgbClr val="66FF33"/>
                </a:solidFill>
                <a:latin typeface="Comic Sans MS" pitchFamily="64" charset="0"/>
              </a:rPr>
              <a:t>сверстниками</a:t>
            </a:r>
            <a:endParaRPr lang="en-GB" sz="3200" b="1" i="1" u="sng" dirty="0">
              <a:solidFill>
                <a:srgbClr val="66FF33"/>
              </a:solidFill>
              <a:latin typeface="Comic Sans MS" pitchFamily="6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613"/>
            <a:ext cx="8229600" cy="5480050"/>
          </a:xfrm>
          <a:ln/>
        </p:spPr>
        <p:txBody>
          <a:bodyPr/>
          <a:lstStyle/>
          <a:p>
            <a:pPr>
              <a:spcBef>
                <a:spcPts val="5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b="1" dirty="0">
                <a:latin typeface="Comic Sans MS" pitchFamily="64" charset="0"/>
              </a:rPr>
              <a:t>  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Общение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пронизывает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всю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подростков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накладывая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отпечаток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учение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неучебные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Ведущая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GB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интимно-личностное</a:t>
            </a:r>
            <a:r>
              <a:rPr lang="en-GB" sz="2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  <a:endParaRPr lang="en-GB" sz="22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Подростковая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дружба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сложное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часто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противоречивое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явление</a:t>
            </a: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Счастье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тебя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понимают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spcBef>
                <a:spcPts val="5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Близкие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друзья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ровесники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же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пола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учатся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одном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классе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принадлежат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одной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той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же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среде</a:t>
            </a: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i="1" dirty="0" err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Неформальные</a:t>
            </a:r>
            <a:r>
              <a:rPr lang="en-GB" sz="2200" b="1" i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i="1" dirty="0" err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endParaRPr lang="en-GB" sz="2200" b="1" i="1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Взаимная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симпатия</a:t>
            </a: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Общие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интересы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занятия</a:t>
            </a: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Способы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развлечений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свободного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>
                <a:latin typeface="Times New Roman" pitchFamily="18" charset="0"/>
                <a:cs typeface="Times New Roman" pitchFamily="18" charset="0"/>
              </a:rPr>
              <a:t>времени</a:t>
            </a:r>
            <a:endParaRPr lang="en-GB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7772400" cy="1143000"/>
          </a:xfrm>
        </p:spPr>
        <p:txBody>
          <a:bodyPr/>
          <a:lstStyle/>
          <a:p>
            <a:r>
              <a:rPr lang="ru-RU" sz="3200" b="1"/>
              <a:t>Но часть подростков могут стать замкнутыми.</a:t>
            </a:r>
            <a:br>
              <a:rPr lang="ru-RU" sz="3200" b="1"/>
            </a:br>
            <a:r>
              <a:rPr lang="ru-RU" sz="3200" b="1"/>
              <a:t>Однако почти у каждого могут появиться новые друзья</a:t>
            </a:r>
          </a:p>
        </p:txBody>
      </p:sp>
      <p:pic>
        <p:nvPicPr>
          <p:cNvPr id="21509" name="Picture 5" descr="новые друз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662238"/>
            <a:ext cx="5976938" cy="4195762"/>
          </a:xfrm>
          <a:prstGeom prst="rect">
            <a:avLst/>
          </a:prstGeom>
          <a:noFill/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87538" y="4314825"/>
            <a:ext cx="606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79388" y="5516563"/>
            <a:ext cx="8783637" cy="823912"/>
          </a:xfrm>
          <a:prstGeom prst="rect">
            <a:avLst/>
          </a:prstGeom>
          <a:solidFill>
            <a:srgbClr val="EFF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CC3300"/>
                </a:solidFill>
                <a:latin typeface="Tahoma" pitchFamily="34" charset="0"/>
              </a:rPr>
              <a:t>Будьте внимательны!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6538"/>
            <a:ext cx="8229600" cy="642937"/>
          </a:xfrm>
          <a:ln/>
        </p:spPr>
        <p:txBody>
          <a:bodyPr/>
          <a:lstStyle/>
          <a:p>
            <a:pPr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u="sng" dirty="0" err="1">
                <a:solidFill>
                  <a:srgbClr val="66FF33"/>
                </a:solidFill>
                <a:latin typeface="Century Gothic" pitchFamily="32" charset="0"/>
              </a:rPr>
              <a:t>Подростковые</a:t>
            </a:r>
            <a:r>
              <a:rPr lang="en-GB" sz="3600" b="1" u="sng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3600" b="1" u="sng" dirty="0" err="1">
                <a:solidFill>
                  <a:srgbClr val="66FF33"/>
                </a:solidFill>
                <a:latin typeface="Century Gothic" pitchFamily="32" charset="0"/>
              </a:rPr>
              <a:t>проблемы</a:t>
            </a:r>
            <a:endParaRPr lang="en-GB" sz="3600" b="1" u="sng" dirty="0">
              <a:solidFill>
                <a:srgbClr val="66FF33"/>
              </a:solidFill>
              <a:latin typeface="Century Gothic" pitchFamily="32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6092825"/>
          </a:xfrm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Ранняя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алкоголизация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токсикомания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наркомания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Противоправное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Самоубийства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социальным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проблемам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приводят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обычно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особые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обстоятельства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Изолированность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понимания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семье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школе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Встреча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асоциальной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группой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сверстником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имеющим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соответствующий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жизненный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опыт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подростковых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en-GB" sz="2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разнообразны</a:t>
            </a:r>
            <a:endParaRPr lang="en-GB" sz="20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Неудовлетворенность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отношениями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взрослыми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сверстниками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Недостаточная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загруженность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реальными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делами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скука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Желание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утвердиться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выделиться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Протест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существующих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норм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правил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Протест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серой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безликой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толпы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которой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ничего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err="1">
                <a:latin typeface="Times New Roman" pitchFamily="18" charset="0"/>
                <a:cs typeface="Times New Roman" pitchFamily="18" charset="0"/>
              </a:rPr>
              <a:t>значишь</a:t>
            </a: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Ребёнок или взрослый?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EFF9FF"/>
                </a:solidFill>
                <a:latin typeface="Times New Roman" pitchFamily="18" charset="0"/>
              </a:rPr>
              <a:t>Подростковый возраст</a:t>
            </a:r>
            <a:r>
              <a:rPr lang="ru-RU" sz="4400" dirty="0" smtClean="0">
                <a:solidFill>
                  <a:srgbClr val="EFF9FF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rgbClr val="EFF9FF"/>
                </a:solidFill>
                <a:latin typeface="Times New Roman" pitchFamily="18" charset="0"/>
              </a:rPr>
              <a:t>- </a:t>
            </a:r>
            <a:r>
              <a:rPr lang="ru-RU" sz="3600" dirty="0" smtClean="0">
                <a:solidFill>
                  <a:srgbClr val="EFF9FF"/>
                </a:solidFill>
                <a:latin typeface="Times New Roman" pitchFamily="18" charset="0"/>
              </a:rPr>
              <a:t>это тот период в жизни вашего ребенка, когда детство уже почти закончилось, а взрослая жизнь еще не началась.</a:t>
            </a:r>
          </a:p>
        </p:txBody>
      </p:sp>
      <p:pic>
        <p:nvPicPr>
          <p:cNvPr id="7172" name="Picture 4" descr="C:\Documents and Settings\учитель\Рабочий стол\5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508500"/>
            <a:ext cx="3351241" cy="206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Что предпринять?!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763713" y="2276475"/>
            <a:ext cx="57610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66FF33"/>
                </a:solidFill>
                <a:latin typeface="Tahoma" pitchFamily="34" charset="0"/>
              </a:rPr>
              <a:t>Если хотите, чтобы подростковый возраст прошел без осложнений, следует соблюдать следующие требования.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болез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2636838"/>
            <a:ext cx="2573338" cy="3860800"/>
          </a:xfrm>
          <a:prstGeom prst="rect">
            <a:avLst/>
          </a:prstGeom>
          <a:noFill/>
        </p:spPr>
      </p:pic>
      <p:pic>
        <p:nvPicPr>
          <p:cNvPr id="11269" name="Picture 5" descr="б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7338"/>
            <a:ext cx="3455988" cy="2592387"/>
          </a:xfrm>
          <a:prstGeom prst="rect">
            <a:avLst/>
          </a:prstGeo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16013" y="0"/>
            <a:ext cx="6769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66FF33"/>
                </a:solidFill>
                <a:latin typeface="Tahoma" pitchFamily="34" charset="0"/>
              </a:rPr>
              <a:t>У подростка в этом возрасте очень хрупкий организм, он может часто болеть, у него обостряются хронические заболевания.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300788" y="2276475"/>
            <a:ext cx="28432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ahoma" pitchFamily="34" charset="0"/>
              </a:rPr>
              <a:t>Помогите организму ребенка справиться с перестройкой.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FF33"/>
                </a:solidFill>
                <a:latin typeface="Tahoma" pitchFamily="34" charset="0"/>
              </a:rPr>
              <a:t>ПЕРВОЕ: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79613" y="260350"/>
            <a:ext cx="662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EFF9FF"/>
                </a:solidFill>
                <a:latin typeface="Tahoma" pitchFamily="34" charset="0"/>
              </a:rPr>
              <a:t>Строго следите за соблюдением режима дня!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857212"/>
          <a:ext cx="7715303" cy="6000788"/>
        </p:xfrm>
        <a:graphic>
          <a:graphicData uri="http://schemas.openxmlformats.org/drawingml/2006/table">
            <a:tbl>
              <a:tblPr/>
              <a:tblGrid>
                <a:gridCol w="5510930"/>
                <a:gridCol w="2204373"/>
              </a:tblGrid>
              <a:tr h="75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EFF9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Режимные моменты</a:t>
                      </a:r>
                      <a:endParaRPr lang="ru-RU" sz="2200" dirty="0">
                        <a:solidFill>
                          <a:srgbClr val="EFF9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EFF9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10-12 лет </a:t>
                      </a:r>
                      <a:endParaRPr lang="ru-RU" sz="2200" b="1" dirty="0" smtClean="0">
                        <a:solidFill>
                          <a:srgbClr val="EFF9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EFF9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200" b="1" dirty="0">
                          <a:solidFill>
                            <a:srgbClr val="EFF9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5-7 класс)</a:t>
                      </a:r>
                      <a:endParaRPr lang="ru-RU" sz="2200" dirty="0">
                        <a:solidFill>
                          <a:srgbClr val="EFF9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Подъем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7.00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Утренняя гимнастика, умывание, одевание, уборка постели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7.00-7.30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7.30-7.50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Дорога в школу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7.50-8.200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Учебные занятия в школе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8.20-13.50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Дорога из школы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13.50-14.20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14.20-14.50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Прогулка на воздухе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14.50-16.30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Приготовление уроков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16.30-18.30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Прогулка на воздухе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18.30-19.30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Ужин, свободное время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19.30-20.30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Вечерний туалет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20.30-21.00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Сон</a:t>
                      </a:r>
                      <a:endParaRPr lang="ru-RU" sz="2200" b="1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21.00-7.00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66FF33"/>
                </a:solidFill>
                <a:latin typeface="Tahoma" pitchFamily="34" charset="0"/>
              </a:rPr>
              <a:t>ВТОРОЕ: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908175" y="260350"/>
            <a:ext cx="61198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EFF9FF"/>
                </a:solidFill>
                <a:latin typeface="Tahoma" pitchFamily="34" charset="0"/>
              </a:rPr>
              <a:t>Не позволяйте злоупотреблять острой пищей, пить много кофе, есть много шоколада!</a:t>
            </a:r>
          </a:p>
        </p:txBody>
      </p:sp>
      <p:pic>
        <p:nvPicPr>
          <p:cNvPr id="15366" name="Picture 6" descr="пиц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3673475" cy="2760662"/>
          </a:xfrm>
          <a:prstGeom prst="rect">
            <a:avLst/>
          </a:prstGeom>
          <a:noFill/>
        </p:spPr>
      </p:pic>
      <p:pic>
        <p:nvPicPr>
          <p:cNvPr id="15367" name="Picture 7" descr="острая пищ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341438"/>
            <a:ext cx="3751263" cy="2813050"/>
          </a:xfrm>
          <a:prstGeom prst="rect">
            <a:avLst/>
          </a:prstGeom>
          <a:noFill/>
        </p:spPr>
      </p:pic>
      <p:pic>
        <p:nvPicPr>
          <p:cNvPr id="15368" name="Picture 8" descr="коф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4292600"/>
            <a:ext cx="2497137" cy="2565400"/>
          </a:xfrm>
          <a:prstGeom prst="rect">
            <a:avLst/>
          </a:prstGeom>
          <a:noFill/>
        </p:spPr>
      </p:pic>
      <p:pic>
        <p:nvPicPr>
          <p:cNvPr id="15369" name="Picture 9" descr="шоколад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4264025"/>
            <a:ext cx="3457575" cy="2593975"/>
          </a:xfrm>
          <a:prstGeom prst="rect">
            <a:avLst/>
          </a:prstGeom>
          <a:noFill/>
        </p:spPr>
      </p:pic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611188" y="1268413"/>
            <a:ext cx="7632700" cy="532923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539750" y="1196975"/>
            <a:ext cx="8280400" cy="547211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7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23850" y="188913"/>
            <a:ext cx="8280400" cy="388778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</a:rPr>
              <a:t>Присматривайтесь чаще к своему 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</a:rPr>
              <a:t>шестикласснику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</a:rPr>
              <a:t> в этот период, ведь он уже не ребенок,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</a:rPr>
              <a:t>но и до взрослого ему еще далеко!</a:t>
            </a:r>
          </a:p>
        </p:txBody>
      </p:sp>
      <p:pic>
        <p:nvPicPr>
          <p:cNvPr id="23557" name="Picture 5" descr="подраж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3789363"/>
            <a:ext cx="2844800" cy="2844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Самое важное для ребенка – это общение!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323850" y="2060575"/>
            <a:ext cx="7993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ahoma" pitchFamily="34" charset="0"/>
              </a:rPr>
              <a:t>Организуйте диалог правильно, не выпытывая информацию, рассказывая о своих проблемах. Таким образом вы подадите пример самораскрытия.</a:t>
            </a:r>
          </a:p>
        </p:txBody>
      </p:sp>
      <p:pic>
        <p:nvPicPr>
          <p:cNvPr id="27652" name="Picture 6" descr="с р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3700463"/>
            <a:ext cx="4105275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9810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Старайтесь не ругать ребенка в случае неудачи, а помогите ему разобраться в причинах случившегося!</a:t>
            </a:r>
          </a:p>
        </p:txBody>
      </p:sp>
      <p:pic>
        <p:nvPicPr>
          <p:cNvPr id="28675" name="Picture 5" descr="с родителям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205038"/>
            <a:ext cx="3621088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50825" y="2060575"/>
            <a:ext cx="3816350" cy="4797425"/>
          </a:xfrm>
          <a:prstGeom prst="line">
            <a:avLst/>
          </a:prstGeom>
          <a:noFill/>
          <a:ln w="793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179388" y="2205038"/>
            <a:ext cx="3744912" cy="46529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4572000" y="2636838"/>
            <a:ext cx="3960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ahoma" pitchFamily="34" charset="0"/>
              </a:rPr>
              <a:t>Чаще хвалите ребенка и проявляйте любовь!</a:t>
            </a:r>
          </a:p>
        </p:txBody>
      </p:sp>
      <p:pic>
        <p:nvPicPr>
          <p:cNvPr id="26633" name="Picture 9" descr="подражание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3606800"/>
            <a:ext cx="3556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4716463" y="3644900"/>
            <a:ext cx="35274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>
            <a:off x="8243888" y="3716338"/>
            <a:ext cx="0" cy="3141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>
            <a:off x="4716463" y="3644900"/>
            <a:ext cx="0" cy="32131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>
            <a:off x="4716463" y="6858000"/>
            <a:ext cx="360045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7724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Приучайте ребенка к систематическому труду!</a:t>
            </a:r>
          </a:p>
        </p:txBody>
      </p:sp>
      <p:pic>
        <p:nvPicPr>
          <p:cNvPr id="28677" name="Picture 5" descr="тру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4681538" cy="3511550"/>
          </a:xfrm>
          <a:prstGeom prst="rect">
            <a:avLst/>
          </a:prstGeom>
          <a:noFill/>
        </p:spPr>
      </p:pic>
      <p:pic>
        <p:nvPicPr>
          <p:cNvPr id="28678" name="Picture 6" descr="труд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341438"/>
            <a:ext cx="3463925" cy="55165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77724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Создайте дома обстановку нетерпимости к курению и употреблению алкоголя!</a:t>
            </a:r>
          </a:p>
        </p:txBody>
      </p:sp>
      <p:pic>
        <p:nvPicPr>
          <p:cNvPr id="30725" name="Picture 5" descr="против кур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4608513" cy="3128962"/>
          </a:xfrm>
          <a:prstGeom prst="rect">
            <a:avLst/>
          </a:prstGeom>
          <a:noFill/>
        </p:spPr>
      </p:pic>
      <p:pic>
        <p:nvPicPr>
          <p:cNvPr id="30726" name="Picture 6" descr="alcoh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081213"/>
            <a:ext cx="2808288" cy="2808287"/>
          </a:xfrm>
          <a:prstGeom prst="rect">
            <a:avLst/>
          </a:prstGeom>
          <a:noFill/>
        </p:spPr>
      </p:pic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787900" y="5013325"/>
            <a:ext cx="1079500" cy="936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908175" y="6092825"/>
            <a:ext cx="684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ahoma" pitchFamily="34" charset="0"/>
              </a:rPr>
              <a:t>Снизится риск приобретения вредных привычек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981075"/>
            <a:ext cx="7772400" cy="1143000"/>
          </a:xfrm>
        </p:spPr>
        <p:txBody>
          <a:bodyPr/>
          <a:lstStyle/>
          <a:p>
            <a:r>
              <a:rPr lang="ru-RU" sz="4000" b="1" dirty="0">
                <a:solidFill>
                  <a:srgbClr val="FFFF00"/>
                </a:solidFill>
              </a:rPr>
              <a:t>Обязательно организуйте систематические занятия спортом!</a:t>
            </a:r>
          </a:p>
        </p:txBody>
      </p:sp>
      <p:pic>
        <p:nvPicPr>
          <p:cNvPr id="34821" name="Picture 5" descr="спо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133600"/>
            <a:ext cx="6121400" cy="4598988"/>
          </a:xfrm>
          <a:prstGeom prst="rect">
            <a:avLst/>
          </a:prstGeom>
          <a:noFill/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84213" y="6021388"/>
            <a:ext cx="7775575" cy="4572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2"/>
                </a:solidFill>
                <a:latin typeface="Tahoma" pitchFamily="34" charset="0"/>
              </a:rPr>
              <a:t>Спорт вместе с родителями – лучший досуг!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42844" y="285728"/>
            <a:ext cx="8715436" cy="4821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Ребенок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вынужден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постоянно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приспосабливаться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к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физическим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и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физиологическим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изменениям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происходящим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в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его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организме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переживать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«</a:t>
            </a:r>
            <a:r>
              <a:rPr lang="en-GB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гормональную</a:t>
            </a:r>
            <a:r>
              <a:rPr lang="en-GB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бурю</a:t>
            </a:r>
            <a:r>
              <a:rPr lang="en-GB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».</a:t>
            </a:r>
            <a:endParaRPr lang="ru-RU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>
              <a:buFont typeface="Comic Sans MS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Подростки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как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будто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все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время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находятся</a:t>
            </a:r>
            <a:r>
              <a:rPr lang="en-GB" sz="3600" b="1" dirty="0">
                <a:solidFill>
                  <a:srgbClr val="E1F4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в </a:t>
            </a:r>
            <a:r>
              <a:rPr lang="en-GB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состоянии</a:t>
            </a:r>
            <a:r>
              <a:rPr lang="en-GB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стресса</a:t>
            </a:r>
            <a:r>
              <a:rPr lang="en-GB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5021262"/>
            <a:ext cx="1744663" cy="1836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98" decel="100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Не забывайте о личном примере!</a:t>
            </a:r>
          </a:p>
        </p:txBody>
      </p:sp>
      <p:pic>
        <p:nvPicPr>
          <p:cNvPr id="31747" name="Picture 5" descr="руган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60575"/>
            <a:ext cx="41513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932363" y="2565400"/>
            <a:ext cx="3887787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Tahoma" pitchFamily="34" charset="0"/>
              </a:rPr>
              <a:t>Подросток порой воспринимает очень болезненно перебранку своих родителей!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Внимание!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4799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latin typeface="Times New Roman" pitchFamily="18" charset="0"/>
              </a:rPr>
              <a:t>Ни в коем случае не делайте постоянных акцентов на недостатках внешности подростка!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857364"/>
            <a:ext cx="7643866" cy="2571768"/>
          </a:xfrm>
        </p:spPr>
        <p:txBody>
          <a:bodyPr/>
          <a:lstStyle/>
          <a:p>
            <a:r>
              <a:rPr lang="ru-RU" dirty="0" smtClean="0"/>
              <a:t>Спокойно относитесь к максимализму подростка и его резкости в суждениях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029604" cy="857256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Золотые правила воспитания для родителей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8072494" cy="5072098"/>
          </a:xfrm>
        </p:spPr>
        <p:txBody>
          <a:bodyPr/>
          <a:lstStyle/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Любите своего ребенка, и пусть он никогда не усомнится в этом.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Опирайтесь на лучшее в ребенке, верьте в его возможности.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Стремитесь понять своего ребенка, загляните в его мысли и чувства; почаще ставьте себя на его место.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Создайте условия для успеха ребенка; дайте ему возможность почувствовать себя сильным, умелым, удачливым.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Не сравнивайте своего ребенка с другими детьми, особенно не ставьте их в пример. Помните, что каждый ребенок неповторим и уникален. 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семь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276475"/>
            <a:ext cx="57150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785786" y="142853"/>
            <a:ext cx="73581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FFFF00"/>
                </a:solidFill>
                <a:latin typeface="Tahoma" pitchFamily="34" charset="0"/>
              </a:rPr>
              <a:t>Спасибо Вам за то, что Вы понимающие родители!</a:t>
            </a:r>
            <a:endParaRPr lang="ru-RU" sz="40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3675"/>
            <a:ext cx="8229600" cy="1312863"/>
          </a:xfrm>
          <a:ln/>
        </p:spPr>
        <p:txBody>
          <a:bodyPr/>
          <a:lstStyle/>
          <a:p>
            <a:pPr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 dirty="0" err="1">
                <a:solidFill>
                  <a:srgbClr val="66FF33"/>
                </a:solidFill>
                <a:latin typeface="Century Gothic" pitchFamily="32" charset="0"/>
              </a:rPr>
              <a:t>Подростковый</a:t>
            </a:r>
            <a:r>
              <a:rPr lang="en-GB" sz="4000" b="1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4000" b="1" dirty="0" err="1">
                <a:solidFill>
                  <a:srgbClr val="66FF33"/>
                </a:solidFill>
                <a:latin typeface="Century Gothic" pitchFamily="32" charset="0"/>
              </a:rPr>
              <a:t>возраст</a:t>
            </a:r>
            <a:r>
              <a:rPr lang="en-GB" sz="4000" b="1" dirty="0">
                <a:solidFill>
                  <a:srgbClr val="66FF33"/>
                </a:solidFill>
                <a:latin typeface="Century Gothic" pitchFamily="32" charset="0"/>
              </a:rPr>
              <a:t>          </a:t>
            </a:r>
            <a:r>
              <a:rPr lang="en-GB" sz="3600" b="1" dirty="0">
                <a:solidFill>
                  <a:srgbClr val="66FF33"/>
                </a:solidFill>
                <a:latin typeface="Century Gothic" pitchFamily="32" charset="0"/>
              </a:rPr>
              <a:t>(11-15 </a:t>
            </a:r>
            <a:r>
              <a:rPr lang="en-GB" sz="3600" b="1" dirty="0" err="1">
                <a:solidFill>
                  <a:srgbClr val="66FF33"/>
                </a:solidFill>
                <a:latin typeface="Century Gothic" pitchFamily="32" charset="0"/>
              </a:rPr>
              <a:t>лет</a:t>
            </a:r>
            <a:r>
              <a:rPr lang="en-GB" sz="3600" b="1" dirty="0">
                <a:solidFill>
                  <a:srgbClr val="66FF33"/>
                </a:solidFill>
                <a:latin typeface="Century Gothic" pitchFamily="32" charset="0"/>
              </a:rPr>
              <a:t>)‏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84725"/>
          </a:xfrm>
          <a:ln/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Перестройка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организма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GB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половое</a:t>
            </a:r>
            <a:r>
              <a:rPr lang="en-GB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созревание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Границы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этого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периода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достаточно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неопределенны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Протекает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трудно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близких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ему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взрослых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b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Подростковый</a:t>
            </a:r>
            <a:r>
              <a:rPr lang="en-GB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возраст</a:t>
            </a:r>
            <a:r>
              <a:rPr lang="en-GB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en-GB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затянувшимся</a:t>
            </a:r>
            <a:r>
              <a:rPr lang="en-GB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кризисом</a:t>
            </a:r>
            <a:r>
              <a:rPr lang="en-GB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975350" y="1412875"/>
            <a:ext cx="316865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EAEAEA"/>
                </a:solidFill>
                <a:latin typeface="Tahoma" pitchFamily="34" charset="0"/>
              </a:rPr>
              <a:t>В 11-12 лет практически все дети пересекают рубеж подросткового возраста.</a:t>
            </a: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EAEAEA"/>
              </a:solidFill>
              <a:latin typeface="Tahoma" pitchFamily="34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50825" y="333375"/>
            <a:ext cx="5689600" cy="1871663"/>
          </a:xfrm>
          <a:prstGeom prst="downArrowCallout">
            <a:avLst>
              <a:gd name="adj1" fmla="val 75997"/>
              <a:gd name="adj2" fmla="val 7599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Ведущая деятельность подростка в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 этот период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1692275" y="2420938"/>
            <a:ext cx="28797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ОБЩЕНИЕ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23850" y="3716338"/>
            <a:ext cx="5689600" cy="1871662"/>
          </a:xfrm>
          <a:prstGeom prst="downArrowCallout">
            <a:avLst>
              <a:gd name="adj1" fmla="val 75997"/>
              <a:gd name="adj2" fmla="val 7599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Главное новообразование этого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 возраста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1763713" y="5705475"/>
            <a:ext cx="28797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 ЧУВСТВО</a:t>
            </a:r>
          </a:p>
          <a:p>
            <a:pPr algn="ctr"/>
            <a:r>
              <a:rPr lang="ru-RU" b="1">
                <a:solidFill>
                  <a:schemeClr val="bg2"/>
                </a:solidFill>
                <a:latin typeface="Tahoma" pitchFamily="34" charset="0"/>
              </a:rPr>
              <a:t>ВЗРОСЛОСТИ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взросло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275"/>
            <a:ext cx="6264275" cy="3878263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480175" y="1916113"/>
            <a:ext cx="26638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EAEAEA"/>
                </a:solidFill>
                <a:latin typeface="Tahoma" pitchFamily="34" charset="0"/>
              </a:rPr>
              <a:t>В условиях современной жизни в данный период начинается так называемый переходный возраст: происходят первые биологические изменения в организме (особенно у девочек).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FF00"/>
                </a:solidFill>
              </a:rPr>
              <a:t>Что происходит с моим ребенком?!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14290"/>
            <a:ext cx="8229600" cy="649306"/>
          </a:xfrm>
          <a:ln/>
        </p:spPr>
        <p:txBody>
          <a:bodyPr/>
          <a:lstStyle/>
          <a:p>
            <a:pPr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 dirty="0" err="1">
                <a:solidFill>
                  <a:srgbClr val="66FF33"/>
                </a:solidFill>
                <a:latin typeface="Century Gothic" pitchFamily="32" charset="0"/>
              </a:rPr>
              <a:t>Новый</a:t>
            </a:r>
            <a:r>
              <a:rPr lang="en-GB" sz="4000" b="1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4000" b="1" i="1" dirty="0" err="1">
                <a:solidFill>
                  <a:srgbClr val="66FF33"/>
                </a:solidFill>
                <a:latin typeface="Century Gothic" pitchFamily="32" charset="0"/>
              </a:rPr>
              <a:t>образ</a:t>
            </a:r>
            <a:r>
              <a:rPr lang="en-GB" sz="4000" b="1" i="1" dirty="0">
                <a:solidFill>
                  <a:srgbClr val="66FF33"/>
                </a:solidFill>
                <a:latin typeface="Century Gothic" pitchFamily="32" charset="0"/>
              </a:rPr>
              <a:t> </a:t>
            </a:r>
            <a:r>
              <a:rPr lang="en-GB" sz="4000" b="1" i="1" dirty="0" err="1">
                <a:solidFill>
                  <a:srgbClr val="66FF33"/>
                </a:solidFill>
                <a:latin typeface="Century Gothic" pitchFamily="32" charset="0"/>
              </a:rPr>
              <a:t>физического</a:t>
            </a:r>
            <a:r>
              <a:rPr lang="en-GB" sz="4000" b="1" i="1" dirty="0">
                <a:solidFill>
                  <a:srgbClr val="66FF33"/>
                </a:solidFill>
                <a:latin typeface="Century Gothic" pitchFamily="32" charset="0"/>
              </a:rPr>
              <a:t> «Я»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268413"/>
            <a:ext cx="8485188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Резко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повышается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интерес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своей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внешности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остро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переживает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изъяны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внешности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действительные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мнимые</a:t>
            </a:r>
            <a:endParaRPr lang="en-GB" sz="26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Непропорциональность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частей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неловкость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движений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неправильность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черт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кожа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теряющая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детскую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чистоту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излишний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вес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худоба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расстраивает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иногда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приводит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чувству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неполноценности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замкнутости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даже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неврозу</a:t>
            </a:r>
            <a:endParaRPr lang="en-GB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Тяжелые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эмоциональные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реакции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свою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внешность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смягчаются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теплых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доверительных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отношениях</a:t>
            </a:r>
            <a:r>
              <a:rPr lang="en-GB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близкими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взрослыми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должны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err="1">
                <a:latin typeface="Times New Roman" pitchFamily="18" charset="0"/>
                <a:cs typeface="Times New Roman" pitchFamily="18" charset="0"/>
              </a:rPr>
              <a:t>проявить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понимание</a:t>
            </a: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GB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тактичность</a:t>
            </a:r>
            <a:endParaRPr lang="en-GB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учитель\Рабочий стол\im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928670"/>
            <a:ext cx="2071708" cy="118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357166"/>
            <a:ext cx="8229600" cy="766782"/>
          </a:xfrm>
          <a:ln/>
        </p:spPr>
        <p:txBody>
          <a:bodyPr/>
          <a:lstStyle/>
          <a:p>
            <a:pPr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err="1" smtClean="0">
                <a:solidFill>
                  <a:srgbClr val="66FF33"/>
                </a:solidFill>
                <a:latin typeface="Century Gothic" pitchFamily="32" charset="0"/>
                <a:cs typeface="Arial" charset="0"/>
              </a:rPr>
              <a:t>Развитие</a:t>
            </a:r>
            <a:r>
              <a:rPr lang="en-GB" b="1" dirty="0" smtClean="0">
                <a:solidFill>
                  <a:srgbClr val="66FF33"/>
                </a:solidFill>
                <a:latin typeface="Century Gothic" pitchFamily="32" charset="0"/>
                <a:cs typeface="Arial" charset="0"/>
              </a:rPr>
              <a:t> </a:t>
            </a:r>
            <a:r>
              <a:rPr lang="en-GB" b="1" dirty="0" err="1" smtClean="0">
                <a:solidFill>
                  <a:srgbClr val="66FF33"/>
                </a:solidFill>
                <a:latin typeface="Century Gothic" pitchFamily="32" charset="0"/>
                <a:cs typeface="Arial" charset="0"/>
              </a:rPr>
              <a:t>самосознания</a:t>
            </a:r>
            <a:endParaRPr lang="en-GB" b="1" dirty="0">
              <a:solidFill>
                <a:srgbClr val="66FF33"/>
              </a:solidFill>
              <a:latin typeface="Century Gothic" pitchFamily="32" charset="0"/>
              <a:cs typeface="Arial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341438"/>
            <a:ext cx="8412163" cy="5548312"/>
          </a:xfrm>
          <a:ln/>
        </p:spPr>
        <p:txBody>
          <a:bodyPr/>
          <a:lstStyle/>
          <a:p>
            <a:pPr algn="ctr">
              <a:spcBef>
                <a:spcPts val="9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подростковом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возрасте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последовательно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появляются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особые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i="1" dirty="0" err="1" smtClean="0">
                <a:latin typeface="Times New Roman" pitchFamily="18" charset="0"/>
                <a:cs typeface="Times New Roman" pitchFamily="18" charset="0"/>
              </a:rPr>
              <a:t>самосознания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lang="en-GB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взрослости</a:t>
            </a:r>
            <a:r>
              <a:rPr lang="en-GB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и              « Я-</a:t>
            </a:r>
            <a:r>
              <a:rPr lang="en-GB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концепция</a:t>
            </a:r>
            <a:r>
              <a:rPr lang="en-GB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»</a:t>
            </a:r>
          </a:p>
          <a:p>
            <a:pPr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spcBef>
                <a:spcPts val="6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Подростку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еще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далеко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истинной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взрослости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– и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физически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психологически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социально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стремиться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ней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претендует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равные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взрослыми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0" y="227013"/>
            <a:ext cx="8964613" cy="969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8000"/>
              </a:buClr>
              <a:buFont typeface="Century Gothic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400" b="1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Подражание</a:t>
            </a:r>
            <a:r>
              <a:rPr lang="en-GB" sz="4400" b="1" u="sng" dirty="0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 </a:t>
            </a:r>
            <a:r>
              <a:rPr lang="en-GB" sz="4400" b="1" u="sng" dirty="0" err="1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взрослым</a:t>
            </a:r>
            <a:endParaRPr lang="en-GB" sz="4400" b="1" u="sng" dirty="0">
              <a:solidFill>
                <a:srgbClr val="66FF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7158" y="2000240"/>
            <a:ext cx="8429684" cy="420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Внешний</a:t>
            </a:r>
            <a:r>
              <a:rPr lang="en-GB" sz="3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облик</a:t>
            </a:r>
            <a:endParaRPr lang="en-GB" sz="3200" b="1" dirty="0"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8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Манеры</a:t>
            </a:r>
            <a:r>
              <a:rPr lang="en-GB" sz="3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</a:p>
          <a:p>
            <a:pPr marL="339725" indent="-339725">
              <a:spcBef>
                <a:spcPts val="8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Развлечения</a:t>
            </a:r>
            <a:r>
              <a:rPr lang="en-GB" sz="3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en-GB" sz="3200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поездки</a:t>
            </a:r>
            <a:r>
              <a:rPr lang="en-GB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200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</a:t>
            </a:r>
            <a:r>
              <a:rPr lang="en-GB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200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город</a:t>
            </a:r>
            <a:r>
              <a:rPr lang="en-GB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ru-RU" sz="3200" i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</a:t>
            </a:r>
            <a:r>
              <a:rPr lang="en-GB" sz="3200" i="1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искотеки</a:t>
            </a:r>
            <a:r>
              <a:rPr lang="en-GB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)‏</a:t>
            </a:r>
          </a:p>
          <a:p>
            <a:pPr marL="339725" indent="-339725">
              <a:spcBef>
                <a:spcPts val="800"/>
              </a:spcBef>
              <a:buClr>
                <a:srgbClr val="0000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Романтические</a:t>
            </a:r>
            <a:r>
              <a:rPr lang="en-GB" sz="3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отношения</a:t>
            </a:r>
            <a:r>
              <a:rPr lang="en-GB" sz="3200" b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EAEAE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39725" indent="-339725">
              <a:spcBef>
                <a:spcPts val="800"/>
              </a:spcBef>
              <a:buClr>
                <a:srgbClr val="0000CC"/>
              </a:buClr>
              <a:buSzPct val="6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3200" b="1" i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</a:t>
            </a:r>
            <a:r>
              <a:rPr lang="en-GB" sz="3200" i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</a:t>
            </a:r>
            <a:r>
              <a:rPr lang="en-GB" sz="3200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свидания</a:t>
            </a:r>
            <a:r>
              <a:rPr lang="en-GB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</a:t>
            </a:r>
            <a:r>
              <a:rPr lang="en-GB" sz="3200" i="1" dirty="0" err="1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записки</a:t>
            </a:r>
            <a:r>
              <a:rPr lang="en-GB" sz="3200" i="1" dirty="0">
                <a:solidFill>
                  <a:srgbClr val="EAEAE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 </a:t>
            </a:r>
          </a:p>
          <a:p>
            <a:pPr marL="339725" indent="-339725">
              <a:spcBef>
                <a:spcPts val="800"/>
              </a:spcBef>
              <a:buClr>
                <a:srgbClr val="0000CC"/>
              </a:buClr>
              <a:buSzPct val="6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3200" i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4365625"/>
            <a:ext cx="1285875" cy="1808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checker dir="vert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«Водоворот»">
  <a:themeElements>
    <a:clrScheme name="Шаблон оформления «Водоворот»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Шаблон оформления «Водоворот»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Водоворот»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Водоворот»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Водоворот»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«Водоворот»</Template>
  <TotalTime>479</TotalTime>
  <Words>1373</Words>
  <Application>Microsoft Office PowerPoint</Application>
  <PresentationFormat>Экран (4:3)</PresentationFormat>
  <Paragraphs>191</Paragraphs>
  <Slides>34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Шаблон оформления «Водоворот»</vt:lpstr>
      <vt:lpstr>На перепутье</vt:lpstr>
      <vt:lpstr>Ребёнок или взрослый?</vt:lpstr>
      <vt:lpstr>Слайд 3</vt:lpstr>
      <vt:lpstr>Подростковый возраст          (11-15 лет)‏</vt:lpstr>
      <vt:lpstr>Слайд 5</vt:lpstr>
      <vt:lpstr>Что происходит с моим ребенком?!</vt:lpstr>
      <vt:lpstr>Новый образ физического «Я»</vt:lpstr>
      <vt:lpstr>Развитие самосознания</vt:lpstr>
      <vt:lpstr>Слайд 9</vt:lpstr>
      <vt:lpstr>Чувство взрослости -</vt:lpstr>
      <vt:lpstr>Как проявляется чувство взрослости подростка?</vt:lpstr>
      <vt:lpstr>Слайд 12</vt:lpstr>
      <vt:lpstr>Слайд 13</vt:lpstr>
      <vt:lpstr>Характерные черты поведения шестиклассника</vt:lpstr>
      <vt:lpstr>Новые увлечения, связанные с желанием подражать взрослым</vt:lpstr>
      <vt:lpstr>Слайд 16</vt:lpstr>
      <vt:lpstr>Общение со сверстниками</vt:lpstr>
      <vt:lpstr>Но часть подростков могут стать замкнутыми. Однако почти у каждого могут появиться новые друзья</vt:lpstr>
      <vt:lpstr>Подростковые проблемы</vt:lpstr>
      <vt:lpstr>Что предпринять?!</vt:lpstr>
      <vt:lpstr>Слайд 21</vt:lpstr>
      <vt:lpstr>Слайд 22</vt:lpstr>
      <vt:lpstr>Слайд 23</vt:lpstr>
      <vt:lpstr>Слайд 24</vt:lpstr>
      <vt:lpstr>Самое важное для ребенка – это общение!</vt:lpstr>
      <vt:lpstr>Старайтесь не ругать ребенка в случае неудачи, а помогите ему разобраться в причинах случившегося!</vt:lpstr>
      <vt:lpstr>Приучайте ребенка к систематическому труду!</vt:lpstr>
      <vt:lpstr>Создайте дома обстановку нетерпимости к курению и употреблению алкоголя!</vt:lpstr>
      <vt:lpstr>Обязательно организуйте систематические занятия спортом!</vt:lpstr>
      <vt:lpstr>Не забывайте о личном примере!</vt:lpstr>
      <vt:lpstr>Внимание!</vt:lpstr>
      <vt:lpstr>Спокойно относитесь к максимализму подростка и его резкости в суждениях</vt:lpstr>
      <vt:lpstr>Золотые правила воспитания для родителей</vt:lpstr>
      <vt:lpstr>Слайд 34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MOMatem</dc:creator>
  <cp:keywords/>
  <dc:description/>
  <cp:lastModifiedBy>Учитель</cp:lastModifiedBy>
  <cp:revision>42</cp:revision>
  <dcterms:created xsi:type="dcterms:W3CDTF">2009-06-09T11:08:01Z</dcterms:created>
  <dcterms:modified xsi:type="dcterms:W3CDTF">2013-09-23T12:39:44Z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TC010690981049</vt:lpwstr>
  </property>
</Properties>
</file>