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sldIdLst>
    <p:sldId id="256" r:id="rId2"/>
    <p:sldId id="261" r:id="rId3"/>
    <p:sldId id="260" r:id="rId4"/>
    <p:sldId id="259" r:id="rId5"/>
    <p:sldId id="258" r:id="rId6"/>
    <p:sldId id="263" r:id="rId7"/>
    <p:sldId id="262" r:id="rId8"/>
    <p:sldId id="257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7F2E8-0CB4-4E45-A082-CE23942B9974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4A132-46AD-4475-9183-42C60BE317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4A132-46AD-4475-9183-42C60BE3170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56B7DD3-1E5A-4837-B057-03413E477D8D}" type="datetimeFigureOut">
              <a:rPr lang="ru-RU" smtClean="0"/>
              <a:t>24.05.2012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0188F1-5DBA-4C38-AF91-80F473B2518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science.wikia.com/wiki/&#1048;&#1085;&#1092;&#1088;&#1072;&#1082;&#1088;&#1072;&#1089;&#1085;&#1086;&#1077;_&#1080;&#1079;&#1083;&#1091;&#1095;&#1077;&#1085;&#1080;&#1077;" TargetMode="External"/><Relationship Id="rId2" Type="http://schemas.openxmlformats.org/officeDocument/2006/relationships/hyperlink" Target="http://cxem.net/beginner/beginner55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lsmog.ru/index.php/mobtel/mobtel.html" TargetMode="External"/><Relationship Id="rId4" Type="http://schemas.openxmlformats.org/officeDocument/2006/relationships/hyperlink" Target="http://ru.wikipedia.org/wiki/&#1042;&#1080;&#1076;&#1080;&#1084;&#1099;&#1081;_&#1089;&#1074;&#1077;&#1090;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Электромагнитные излучения.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Электронное дополнение к защите реферата.</a:t>
            </a:r>
            <a:br>
              <a:rPr lang="ru-RU" dirty="0" smtClean="0"/>
            </a:br>
            <a:r>
              <a:rPr lang="ru-RU" dirty="0" smtClean="0"/>
              <a:t>Костина Анастасия, 9 «Д».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i="1" dirty="0" smtClean="0"/>
              <a:t>Электромагнитное излучение</a:t>
            </a:r>
            <a:r>
              <a:rPr lang="ru-RU" sz="1900" dirty="0" smtClean="0"/>
              <a:t> - возмущение электромагнитного </a:t>
            </a:r>
            <a:r>
              <a:rPr lang="ru-RU" sz="1900" dirty="0" smtClean="0"/>
              <a:t>поля.</a:t>
            </a:r>
          </a:p>
          <a:p>
            <a:r>
              <a:rPr lang="ru-RU" sz="1900" dirty="0" smtClean="0"/>
              <a:t>Данное </a:t>
            </a:r>
            <a:r>
              <a:rPr lang="ru-RU" sz="1900" dirty="0" smtClean="0"/>
              <a:t>излучение подразделяется на несколько видов, отличающихся друг от друга длиной </a:t>
            </a:r>
            <a:r>
              <a:rPr lang="ru-RU" sz="1900" dirty="0" smtClean="0"/>
              <a:t>волны.</a:t>
            </a:r>
          </a:p>
          <a:p>
            <a:r>
              <a:rPr lang="ru-RU" sz="1900" b="1" i="1" dirty="0" smtClean="0"/>
              <a:t>Опасность мобильных телефонов - не миф!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dirty="0" smtClean="0"/>
              <a:t>Испускаемое мобильными устройствами излучение опасно для человека и может вызвать серьёзные болезни нервной системы и головного мозга</a:t>
            </a:r>
            <a:r>
              <a:rPr lang="ru-RU" sz="1900" dirty="0" smtClean="0"/>
              <a:t>.</a:t>
            </a:r>
          </a:p>
          <a:p>
            <a:endParaRPr lang="ru-RU" sz="1900" b="1" i="1" u="sng" dirty="0" smtClean="0"/>
          </a:p>
          <a:p>
            <a:endParaRPr lang="ru-RU" b="1" i="1" u="sng" dirty="0" smtClean="0"/>
          </a:p>
          <a:p>
            <a:r>
              <a:rPr lang="ru-RU" sz="1800" b="1" i="1" u="sng" dirty="0" smtClean="0"/>
              <a:t>Итоги</a:t>
            </a:r>
            <a:r>
              <a:rPr lang="ru-RU" sz="1800" b="1" i="1" u="sng" dirty="0" smtClean="0"/>
              <a:t>:</a:t>
            </a:r>
            <a:r>
              <a:rPr lang="ru-RU" sz="1800" i="1" dirty="0" smtClean="0"/>
              <a:t> цель и задачи реферата выполнены. Работа окончена.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Список </a:t>
            </a:r>
            <a:r>
              <a:rPr lang="ru-RU" b="1" dirty="0" smtClean="0"/>
              <a:t>использованной литературы и </a:t>
            </a:r>
            <a:r>
              <a:rPr lang="ru-RU" b="1" dirty="0" smtClean="0"/>
              <a:t>источников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772816"/>
            <a:ext cx="7498080" cy="4800600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Статьи </a:t>
            </a:r>
            <a:r>
              <a:rPr lang="ru-RU" sz="2000" b="1" i="1" dirty="0" smtClean="0"/>
              <a:t>из сети Интернет: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1.http://</a:t>
            </a:r>
            <a:r>
              <a:rPr lang="ru-RU" sz="2000" dirty="0" smtClean="0"/>
              <a:t>ru.science.wikia.com/wiki/Электромагнитное_излучение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</a:t>
            </a:r>
            <a:r>
              <a:rPr lang="ru-RU" sz="2000" dirty="0" smtClean="0">
                <a:hlinkClick r:id="rId2"/>
              </a:rPr>
              <a:t>http://</a:t>
            </a:r>
            <a:r>
              <a:rPr lang="ru-RU" sz="2000" dirty="0" smtClean="0">
                <a:hlinkClick r:id="rId2"/>
              </a:rPr>
              <a:t>cxem.net/beginner/beginner55.php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</a:t>
            </a:r>
            <a:r>
              <a:rPr lang="ru-RU" sz="2000" dirty="0" smtClean="0">
                <a:hlinkClick r:id="rId3"/>
              </a:rPr>
              <a:t>http</a:t>
            </a:r>
            <a:r>
              <a:rPr lang="ru-RU" sz="2000" dirty="0" smtClean="0">
                <a:hlinkClick r:id="rId3"/>
              </a:rPr>
              <a:t>://</a:t>
            </a:r>
            <a:r>
              <a:rPr lang="ru-RU" sz="2000" dirty="0" smtClean="0">
                <a:hlinkClick r:id="rId3"/>
              </a:rPr>
              <a:t>ru.science.wikia.com/wiki/Инфракрасное_излучение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4. </a:t>
            </a:r>
            <a:r>
              <a:rPr lang="ru-RU" sz="2000" dirty="0" smtClean="0">
                <a:hlinkClick r:id="rId4"/>
              </a:rPr>
              <a:t>http://</a:t>
            </a:r>
            <a:r>
              <a:rPr lang="ru-RU" sz="2000" dirty="0" smtClean="0">
                <a:hlinkClick r:id="rId4"/>
              </a:rPr>
              <a:t>ru.wikipedia.org/wiki/Видимый_свет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5. </a:t>
            </a:r>
            <a:r>
              <a:rPr lang="ru-RU" sz="2000" dirty="0" smtClean="0">
                <a:hlinkClick r:id="rId5"/>
              </a:rPr>
              <a:t>http://</a:t>
            </a:r>
            <a:r>
              <a:rPr lang="ru-RU" sz="2000" dirty="0" smtClean="0">
                <a:hlinkClick r:id="rId5"/>
              </a:rPr>
              <a:t>www.elsmog.ru/index.php/mobtel/mobtel.html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b="1" i="1" dirty="0" smtClean="0"/>
              <a:t>Специально </a:t>
            </a:r>
            <a:r>
              <a:rPr lang="ru-RU" sz="2000" b="1" i="1" dirty="0" smtClean="0"/>
              <a:t>изученная литература по теме: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 А. М. Прохоров - «Физика. Большой энциклопедический словарь.» .</a:t>
            </a:r>
            <a:br>
              <a:rPr lang="ru-RU" sz="2000" dirty="0" smtClean="0"/>
            </a:br>
            <a:r>
              <a:rPr lang="ru-RU" sz="2000" dirty="0" smtClean="0"/>
              <a:t>2. </a:t>
            </a:r>
            <a:r>
              <a:rPr lang="ru-RU" sz="2000" dirty="0" err="1" smtClean="0"/>
              <a:t>Дерибере</a:t>
            </a:r>
            <a:r>
              <a:rPr lang="ru-RU" sz="2000" dirty="0" smtClean="0"/>
              <a:t> М.,-  «Практические применения инфракрасных лучей», 1959.</a:t>
            </a:r>
            <a:br>
              <a:rPr lang="ru-RU" sz="2000" dirty="0" smtClean="0"/>
            </a:br>
            <a:r>
              <a:rPr lang="ru-RU" sz="2000" dirty="0" smtClean="0"/>
              <a:t>3. Кудрявцев П.С. – «История физики». 1956.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564904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тезисы работы.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Цель реферата: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1.Изучение свойств </a:t>
            </a:r>
            <a:r>
              <a:rPr lang="ru-RU" dirty="0" err="1" smtClean="0"/>
              <a:t>электроволн</a:t>
            </a:r>
            <a:r>
              <a:rPr lang="ru-RU" dirty="0" smtClean="0"/>
              <a:t> как в целом, так и по отдельности. </a:t>
            </a:r>
            <a:br>
              <a:rPr lang="ru-RU" dirty="0" smtClean="0"/>
            </a:br>
            <a:endParaRPr lang="ru-RU" dirty="0" smtClean="0"/>
          </a:p>
          <a:p>
            <a:r>
              <a:rPr lang="ru-RU" b="1" u="sng" dirty="0" smtClean="0"/>
              <a:t>Задача </a:t>
            </a:r>
            <a:r>
              <a:rPr lang="ru-RU" b="1" u="sng" dirty="0" smtClean="0"/>
              <a:t>реферата: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1.Проведение литературного обзора по каждому виду электромагнитного излучения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2.Доказательство существования вредного излучения, исходящего от мобильных телефонов. Выявление вреда.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u="sng" dirty="0" smtClean="0"/>
              <a:t>Объект изучения: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Электромагнитное излучение во всех его разновидностях.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Электромагнитное излучение подразделяется </a:t>
            </a:r>
            <a:r>
              <a:rPr lang="ru-RU" b="1" dirty="0" smtClean="0"/>
              <a:t>на: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16832"/>
            <a:ext cx="7498080" cy="4800600"/>
          </a:xfrm>
        </p:spPr>
        <p:txBody>
          <a:bodyPr/>
          <a:lstStyle/>
          <a:p>
            <a:r>
              <a:rPr lang="ru-RU" i="1" dirty="0" smtClean="0"/>
              <a:t>радиоволны </a:t>
            </a:r>
            <a:r>
              <a:rPr lang="ru-RU" i="1" dirty="0" smtClean="0"/>
              <a:t>(начиная со сверхдлинных),</a:t>
            </a:r>
            <a:endParaRPr lang="ru-RU" dirty="0" smtClean="0"/>
          </a:p>
          <a:p>
            <a:r>
              <a:rPr lang="ru-RU" i="1" dirty="0" smtClean="0"/>
              <a:t>инфракрасное излучение,</a:t>
            </a:r>
            <a:endParaRPr lang="ru-RU" dirty="0" smtClean="0"/>
          </a:p>
          <a:p>
            <a:r>
              <a:rPr lang="ru-RU" i="1" dirty="0" smtClean="0"/>
              <a:t>видимый свет,</a:t>
            </a:r>
            <a:endParaRPr lang="ru-RU" dirty="0" smtClean="0"/>
          </a:p>
          <a:p>
            <a:r>
              <a:rPr lang="ru-RU" i="1" dirty="0" smtClean="0"/>
              <a:t>ультрафиолетовое излучение,</a:t>
            </a:r>
            <a:endParaRPr lang="ru-RU" dirty="0" smtClean="0"/>
          </a:p>
          <a:p>
            <a:r>
              <a:rPr lang="ru-RU" i="1" dirty="0" smtClean="0"/>
              <a:t>рентгеновское излучение и жесткое (</a:t>
            </a:r>
            <a:r>
              <a:rPr lang="ru-RU" i="1" dirty="0" smtClean="0"/>
              <a:t>гамма-излучение)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Радиоволны</a:t>
            </a:r>
            <a:r>
              <a:rPr lang="ru-RU" sz="3100" dirty="0" smtClean="0"/>
              <a:t> -электромагнитные волны с длиной волны &gt; 500 мкм (частотой &lt; 6×1012 </a:t>
            </a:r>
            <a:r>
              <a:rPr lang="ru-RU" sz="3100" dirty="0" err="1" smtClean="0"/>
              <a:t>гц</a:t>
            </a:r>
            <a:r>
              <a:rPr lang="ru-RU" sz="3100" dirty="0" smtClean="0"/>
              <a:t>). Р. имеют многообразное применение: </a:t>
            </a:r>
            <a:r>
              <a:rPr lang="ru-RU" sz="2700" dirty="0" smtClean="0"/>
              <a:t>радиовещание, радиотелефонная связь, телевидение, радиолокация, радиометеорология и др. </a:t>
            </a:r>
            <a:endParaRPr lang="ru-RU" sz="2700" dirty="0"/>
          </a:p>
        </p:txBody>
      </p:sp>
      <p:pic>
        <p:nvPicPr>
          <p:cNvPr id="4" name="Содержимое 3" descr="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564904"/>
            <a:ext cx="3744416" cy="1576958"/>
          </a:xfrm>
          <a:prstGeom prst="rect">
            <a:avLst/>
          </a:prstGeom>
        </p:spPr>
      </p:pic>
      <p:pic>
        <p:nvPicPr>
          <p:cNvPr id="5" name="Рисунок 4" descr="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88024" y="2492896"/>
            <a:ext cx="3600400" cy="1646684"/>
          </a:xfrm>
          <a:prstGeom prst="rect">
            <a:avLst/>
          </a:prstGeom>
        </p:spPr>
      </p:pic>
      <p:pic>
        <p:nvPicPr>
          <p:cNvPr id="6" name="Рисунок 5" descr="3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5616" y="4509120"/>
            <a:ext cx="3817440" cy="1643261"/>
          </a:xfrm>
          <a:prstGeom prst="rect">
            <a:avLst/>
          </a:prstGeom>
        </p:spPr>
      </p:pic>
      <p:pic>
        <p:nvPicPr>
          <p:cNvPr id="7" name="Рисунок 6" descr="4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04048" y="4581128"/>
            <a:ext cx="3161712" cy="16299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Инфракрасное излучение</a:t>
            </a:r>
            <a:r>
              <a:rPr lang="ru-RU" sz="2700" dirty="0" smtClean="0"/>
              <a:t> </a:t>
            </a:r>
            <a:r>
              <a:rPr lang="ru-RU" sz="2700" dirty="0" smtClean="0"/>
              <a:t>— электромагнитное излучение, занимающее спектральную область между красным концом видимого света (с длиной волны  </a:t>
            </a:r>
            <a:r>
              <a:rPr lang="ru-RU" sz="2700" dirty="0" err="1" smtClean="0"/>
              <a:t>λ </a:t>
            </a:r>
            <a:r>
              <a:rPr lang="ru-RU" sz="2700" dirty="0" smtClean="0"/>
              <a:t>= 0,74 мкм) и микроволновым излучением (</a:t>
            </a:r>
            <a:r>
              <a:rPr lang="ru-RU" sz="2700" dirty="0" err="1" smtClean="0"/>
              <a:t>λ </a:t>
            </a:r>
            <a:r>
              <a:rPr lang="ru-RU" sz="2700" dirty="0" smtClean="0"/>
              <a:t>~ 1—2 мм).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916832"/>
            <a:ext cx="7314016" cy="43315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Инфракрасное излучение было открыто в 1800 году английским астрономом У. Гершелем. </a:t>
            </a:r>
          </a:p>
          <a:p>
            <a:r>
              <a:rPr lang="ru-RU" sz="2000" dirty="0" smtClean="0"/>
              <a:t>Инфракрасные лучи применяются в физиотерапии.</a:t>
            </a:r>
          </a:p>
          <a:p>
            <a:r>
              <a:rPr lang="ru-RU" sz="2000" dirty="0" smtClean="0"/>
              <a:t>С помощью инфракрасного излучения </a:t>
            </a:r>
            <a:r>
              <a:rPr lang="ru-RU" sz="2000" dirty="0" err="1" smtClean="0"/>
              <a:t>стерилизируют</a:t>
            </a:r>
            <a:r>
              <a:rPr lang="ru-RU" sz="2000" dirty="0" smtClean="0"/>
              <a:t> пищевые продукты с целью дезинфекции.</a:t>
            </a:r>
          </a:p>
          <a:p>
            <a:r>
              <a:rPr lang="ru-RU" sz="2000" dirty="0" smtClean="0"/>
              <a:t>Инфракрасный излучатель применяется в приборах для </a:t>
            </a:r>
            <a:r>
              <a:rPr lang="ru-RU" sz="2000" dirty="0" smtClean="0"/>
              <a:t>проверки денег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Рисунок 3" descr="Infrared_do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6016" y="4365104"/>
            <a:ext cx="3962400" cy="2019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Видимое </a:t>
            </a:r>
            <a:r>
              <a:rPr lang="ru-RU" sz="2000" b="1" dirty="0" smtClean="0"/>
              <a:t>излучение </a:t>
            </a:r>
            <a:r>
              <a:rPr lang="ru-RU" sz="2000" dirty="0" smtClean="0"/>
              <a:t>— электромагнитные волны, воспринимаемые человеческим глазом, которые занимают участок спектра с длиной волны приблизительно от 380 (фиолетовый) до 740 нм (красный). Такие волны занимают частотный диапазон от 400 до 790 </a:t>
            </a:r>
            <a:r>
              <a:rPr lang="ru-RU" sz="2000" dirty="0" err="1" smtClean="0"/>
              <a:t>терагерц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4" name="Содержимое 3" descr="cats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4509120"/>
            <a:ext cx="5886450" cy="20859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4077072"/>
            <a:ext cx="3081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Спектр видимого излучения: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700808"/>
            <a:ext cx="3672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спектре содержатся не все цвета, которые различает человеческий мозг. Таких оттенков, как розовый или </a:t>
            </a:r>
            <a:r>
              <a:rPr lang="ru-RU" dirty="0" err="1"/>
              <a:t>маджента</a:t>
            </a:r>
            <a:r>
              <a:rPr lang="ru-RU" dirty="0"/>
              <a:t>, нет в спектре видимого излучения, они образуются от смешения других цветов.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11552" y="1628800"/>
            <a:ext cx="40324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Многие виды животных способны видеть излучение, не видимое человеческому глазу, то есть не входящему в видимый диапазон. Например, пчёлы и многие другие насекомые видят свет в ультрафиолетовом диапазоне, что помогает им находить нектар на цветах.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Ультрафиолетовое излучение</a:t>
            </a:r>
            <a:r>
              <a:rPr lang="ru-RU" sz="2000" dirty="0" smtClean="0"/>
              <a:t>— </a:t>
            </a:r>
            <a:r>
              <a:rPr lang="ru-RU" sz="2000" dirty="0" smtClean="0"/>
              <a:t>электромагнитное излучение, занимающее диапазон между фиолетовой границей видимого излучения и рентгеновским </a:t>
            </a:r>
            <a:r>
              <a:rPr lang="ru-RU" sz="2000" dirty="0" smtClean="0"/>
              <a:t>излучением.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4800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Понятие об ультрафиолетовых лучах впервые встречается у индийского философа 13-го века </a:t>
            </a:r>
            <a:r>
              <a:rPr lang="ru-RU" sz="1800" dirty="0" err="1" smtClean="0"/>
              <a:t>Shri</a:t>
            </a:r>
            <a:r>
              <a:rPr lang="ru-RU" sz="1800" dirty="0" smtClean="0"/>
              <a:t> </a:t>
            </a:r>
            <a:r>
              <a:rPr lang="ru-RU" sz="1800" dirty="0" err="1" smtClean="0"/>
              <a:t>Madhvacharya</a:t>
            </a:r>
            <a:r>
              <a:rPr lang="ru-RU" sz="1800" dirty="0" smtClean="0"/>
              <a:t> в его труде </a:t>
            </a:r>
            <a:r>
              <a:rPr lang="ru-RU" sz="1800" dirty="0" smtClean="0"/>
              <a:t>«</a:t>
            </a:r>
            <a:r>
              <a:rPr lang="ru-RU" sz="1800" dirty="0" err="1" smtClean="0"/>
              <a:t>Anuvyakhyana</a:t>
            </a:r>
            <a:r>
              <a:rPr lang="ru-RU" sz="1800" dirty="0" smtClean="0"/>
              <a:t>». </a:t>
            </a:r>
            <a:r>
              <a:rPr lang="ru-RU" sz="1800" dirty="0" smtClean="0"/>
              <a:t>Атмосфера описанной им местности </a:t>
            </a:r>
            <a:r>
              <a:rPr lang="ru-RU" sz="1800" dirty="0" err="1" smtClean="0"/>
              <a:t>Bhootakasha</a:t>
            </a:r>
            <a:r>
              <a:rPr lang="ru-RU" sz="1800" dirty="0" smtClean="0"/>
              <a:t> содержала фиолетовые лучи, которые невозможно увидеть невооружённым глазом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r>
              <a:rPr lang="ru-RU" sz="1900" dirty="0" smtClean="0"/>
              <a:t>Было убедительно доказано в сотнях экспериментов, что излучение в УФ области спектра (290—400 нм) повышает тонус симпатико-адреналиновой системы, активирует защитные механизмы, повышает уровень неспецифического иммунитета, а также увеличивает секрецию ряда гормонов. </a:t>
            </a:r>
            <a:endParaRPr lang="ru-RU" sz="1900" dirty="0"/>
          </a:p>
        </p:txBody>
      </p:sp>
      <p:pic>
        <p:nvPicPr>
          <p:cNvPr id="4" name="Рисунок 3" descr="sun_UV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72200" y="4293096"/>
            <a:ext cx="2457450" cy="24574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79712" y="5445224"/>
            <a:ext cx="3617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Солнце в утрафиолетовом свете: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Рентгеновское излучение</a:t>
            </a:r>
            <a:r>
              <a:rPr lang="ru-RU" sz="2000" dirty="0" smtClean="0"/>
              <a:t> </a:t>
            </a:r>
            <a:r>
              <a:rPr lang="ru-RU" sz="2000" dirty="0" smtClean="0"/>
              <a:t>— электромагнитные волны, энергия фотонов которых лежит на шкале электромагнитных волн между ультрафиолетовым излучением и </a:t>
            </a:r>
            <a:r>
              <a:rPr lang="ru-RU" sz="2000" dirty="0" smtClean="0"/>
              <a:t>гамма-излучением.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4800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Рентгеновское излучение было открыто Вильгельмом Конрадом Рёнтгеном. Он был первым, кто опубликовал статью о рентгеновских лучах, которые он назвал </a:t>
            </a:r>
            <a:r>
              <a:rPr lang="ru-RU" sz="1800" dirty="0" smtClean="0"/>
              <a:t>X-лучами.</a:t>
            </a:r>
          </a:p>
          <a:p>
            <a:r>
              <a:rPr lang="ru-RU" sz="1800" dirty="0" smtClean="0"/>
              <a:t>При помощи рентгеновских лучей может быть определён химический состав вещества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При </a:t>
            </a:r>
            <a:r>
              <a:rPr lang="ru-RU" sz="1800" dirty="0" smtClean="0"/>
              <a:t>помощи рентгеновских лучей можно «просветить» человеческое тело, в результате чего можно получить изображение костей, а в современных приборах и внутренних органов </a:t>
            </a:r>
            <a:r>
              <a:rPr lang="ru-RU" sz="1800" dirty="0" smtClean="0"/>
              <a:t>.</a:t>
            </a:r>
          </a:p>
          <a:p>
            <a:endParaRPr lang="ru-RU" sz="1800" dirty="0"/>
          </a:p>
        </p:txBody>
      </p:sp>
      <p:pic>
        <p:nvPicPr>
          <p:cNvPr id="4" name="Рисунок 3" descr="58903461_1273586562_xray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8024" y="3861048"/>
            <a:ext cx="4176464" cy="286463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31640" y="4869160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Человеческие руки под рентгеновским облучением: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171400"/>
            <a:ext cx="7498080" cy="1143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Опасность мобильных </a:t>
            </a:r>
            <a:r>
              <a:rPr lang="ru-RU" sz="2000" b="1" dirty="0" smtClean="0"/>
              <a:t>телефонов.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Ученые установили, что мобильная связь, как и любой другой источник вредного электромагнитного излучения </a:t>
            </a:r>
            <a:r>
              <a:rPr lang="ru-RU" sz="1800" dirty="0" smtClean="0"/>
              <a:t>влияет </a:t>
            </a:r>
            <a:r>
              <a:rPr lang="ru-RU" sz="1800" dirty="0" smtClean="0"/>
              <a:t>на здоровье человека. </a:t>
            </a:r>
          </a:p>
          <a:p>
            <a:r>
              <a:rPr lang="ru-RU" sz="1800" dirty="0" smtClean="0"/>
              <a:t>Ученые доказали, что, проникая в ткани, электромагнитные волны, вызывают их нагревание. Со временем это неблагоприятно сказывается на функционировании всего организма, в частности, на работе нервной, </a:t>
            </a:r>
            <a:r>
              <a:rPr lang="ru-RU" sz="1800" dirty="0" err="1" smtClean="0"/>
              <a:t>сердечно-сосудистой</a:t>
            </a:r>
            <a:r>
              <a:rPr lang="ru-RU" sz="1800" dirty="0" smtClean="0"/>
              <a:t>, а также эндокринной систем.  </a:t>
            </a:r>
          </a:p>
          <a:p>
            <a:r>
              <a:rPr lang="ru-RU" sz="1800" dirty="0" smtClean="0"/>
              <a:t>Ученые предупреждают: дети, пользующиеся мобильными телефонами, подвергаются повышенному риску расстройства памяти и сна.</a:t>
            </a:r>
          </a:p>
          <a:p>
            <a:r>
              <a:rPr lang="ru-RU" sz="1800" dirty="0" smtClean="0"/>
              <a:t>Мобильный телефон не дает выспаться.</a:t>
            </a:r>
          </a:p>
          <a:p>
            <a:r>
              <a:rPr lang="ru-RU" sz="1800" dirty="0" smtClean="0"/>
              <a:t> В России национальная программа в области изучения вредного влияния мобильных телефонов на здоровье человека должна быть принята в </a:t>
            </a:r>
            <a:r>
              <a:rPr lang="ru-RU" sz="1800" dirty="0" smtClean="0"/>
              <a:t>сентябре.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602</Words>
  <Application>Microsoft Office PowerPoint</Application>
  <PresentationFormat>Экран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Электромагнитные излучения.</vt:lpstr>
      <vt:lpstr>Основные тезисы работы.</vt:lpstr>
      <vt:lpstr>Электромагнитное излучение подразделяется на: </vt:lpstr>
      <vt:lpstr>Радиоволны -электромагнитные волны с длиной волны &gt; 500 мкм (частотой &lt; 6×1012 гц). Р. имеют многообразное применение: радиовещание, радиотелефонная связь, телевидение, радиолокация, радиометеорология и др. </vt:lpstr>
      <vt:lpstr>Инфракрасное излучение — электромагнитное излучение, занимающее спектральную область между красным концом видимого света (с длиной волны  λ = 0,74 мкм) и микроволновым излучением (λ ~ 1—2 мм). </vt:lpstr>
      <vt:lpstr>Видимое излучение — электромагнитные волны, воспринимаемые человеческим глазом, которые занимают участок спектра с длиной волны приблизительно от 380 (фиолетовый) до 740 нм (красный). Такие волны занимают частотный диапазон от 400 до 790 терагерц. </vt:lpstr>
      <vt:lpstr>Ультрафиолетовое излучение— электромагнитное излучение, занимающее диапазон между фиолетовой границей видимого излучения и рентгеновским излучением.</vt:lpstr>
      <vt:lpstr>Рентгеновское излучение — электромагнитные волны, энергия фотонов которых лежит на шкале электромагнитных волн между ультрафиолетовым излучением и гамма-излучением.</vt:lpstr>
      <vt:lpstr>Опасность мобильных телефонов.</vt:lpstr>
      <vt:lpstr>Заключение.</vt:lpstr>
      <vt:lpstr>Список использованной литературы и источников: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Электромагнитные излучения.</dc:title>
  <dc:creator>Admin</dc:creator>
  <cp:lastModifiedBy>Admin</cp:lastModifiedBy>
  <cp:revision>8</cp:revision>
  <dcterms:created xsi:type="dcterms:W3CDTF">2012-05-24T14:02:34Z</dcterms:created>
  <dcterms:modified xsi:type="dcterms:W3CDTF">2012-05-24T15:15:03Z</dcterms:modified>
</cp:coreProperties>
</file>