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FFFFFF"/>
    <a:srgbClr val="000000"/>
    <a:srgbClr val="660066"/>
    <a:srgbClr val="663300"/>
    <a:srgbClr val="FF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5" autoAdjust="0"/>
    <p:restoredTop sz="89845" autoAdjust="0"/>
  </p:normalViewPr>
  <p:slideViewPr>
    <p:cSldViewPr>
      <p:cViewPr varScale="1">
        <p:scale>
          <a:sx n="76" d="100"/>
          <a:sy n="76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19EC8-44F9-4190-A0FF-17D3FC4BD3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EB108-5839-41B3-97D7-B4A8826664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7BD62-4FB8-4A1A-BD83-85116D0089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D4864-6C1B-4B7A-BCF3-5BB0F4074B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8540E-EF78-4FBF-99DD-393E6A76A7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66D20-1E46-400F-9E63-352604FE5D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2D5FB-2619-45D2-A735-F3F9E1CCAA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DA48C-F965-4F6B-8489-FF188848A4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D87CD-53DA-4493-B31B-2000FA90E8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8A055-DC23-4C04-A34E-4C299E6324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D0C7A-3884-4AE8-9695-DC00FCA969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58FC8F-8D2F-4442-A699-41F13B8B8A1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4642164_buratino_kop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3771900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  сентября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         в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первом  классе  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3" name="Picture 5" descr="Nature_Flowers_Vista_red_flower__Flowers_00836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304800" y="914400"/>
            <a:ext cx="4638675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1."Я от бабушки ушел,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я от дедушки ушел,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 от тебя,заяц,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 подавно уйду"?</a:t>
            </a:r>
          </a:p>
        </p:txBody>
      </p:sp>
      <p:pic>
        <p:nvPicPr>
          <p:cNvPr id="17416" name="Picture 8" descr="3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37338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9" name="Picture 7" descr="Оранжевый цветок обои для рабочего ст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228600" y="1447800"/>
            <a:ext cx="5572125" cy="366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2."Зайку бросила хозяйка,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Под дождем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осталься зайка.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Со скамейки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слезть не смог,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Весь до ниточки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промок"?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5715000" y="2667000"/>
            <a:ext cx="29718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Барто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1" name="Picture 5" descr="gn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41910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3."Кто ходит в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гости по утрам,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Тот поступает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мудро.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Ходите в гости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 утрам,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 то оно и утро"?</a:t>
            </a:r>
          </a:p>
        </p:txBody>
      </p:sp>
      <p:pic>
        <p:nvPicPr>
          <p:cNvPr id="19464" name="Picture 8" descr="1205306293_1a_vinny_poo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305175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5" name="Picture 5" descr="1301671223_E7E5EBE5EDFBE920F6E2E5F2EE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6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81000" y="1447800"/>
            <a:ext cx="39624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4."Не лает,</a:t>
            </a:r>
          </a:p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 кусает,</a:t>
            </a:r>
          </a:p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 в дом</a:t>
            </a:r>
          </a:p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 пускает"</a:t>
            </a:r>
          </a:p>
        </p:txBody>
      </p:sp>
      <p:pic>
        <p:nvPicPr>
          <p:cNvPr id="20488" name="Picture 8" descr="160201-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752600"/>
            <a:ext cx="3581400" cy="2794000"/>
          </a:xfrm>
          <a:prstGeom prst="rect">
            <a:avLst/>
          </a:prstGeom>
          <a:noFill/>
        </p:spPr>
      </p:pic>
      <p:sp>
        <p:nvSpPr>
          <p:cNvPr id="20489" name="WordArt 9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943600" y="5257800"/>
            <a:ext cx="1676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Замок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9" name="Picture 5" descr="2865062567_b2f1051f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8479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5.Кроссворд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152400" y="990600"/>
            <a:ext cx="69437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1.Эта птица отсчитывает года.</a:t>
            </a:r>
          </a:p>
        </p:txBody>
      </p:sp>
      <p:pic>
        <p:nvPicPr>
          <p:cNvPr id="21514" name="Picture 10" descr="5-350x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650" y="533400"/>
            <a:ext cx="2038350" cy="1676400"/>
          </a:xfrm>
          <a:prstGeom prst="rect">
            <a:avLst/>
          </a:prstGeom>
          <a:noFill/>
        </p:spPr>
      </p:pic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7267575" y="0"/>
            <a:ext cx="18764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Кукушка</a:t>
            </a:r>
          </a:p>
        </p:txBody>
      </p:sp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228600" y="1752600"/>
            <a:ext cx="66103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2.Эта птица плавает в пруду.</a:t>
            </a:r>
          </a:p>
        </p:txBody>
      </p:sp>
      <p:sp>
        <p:nvSpPr>
          <p:cNvPr id="21518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1520" name="AutoShape 1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1522" name="Picture 18" descr="ut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667000"/>
            <a:ext cx="2438400" cy="1749425"/>
          </a:xfrm>
          <a:prstGeom prst="rect">
            <a:avLst/>
          </a:prstGeom>
          <a:noFill/>
        </p:spPr>
      </p:pic>
      <p:sp>
        <p:nvSpPr>
          <p:cNvPr id="21523" name="WordArt 19"/>
          <p:cNvSpPr>
            <a:spLocks noChangeArrowheads="1" noChangeShapeType="1" noTextEdit="1"/>
          </p:cNvSpPr>
          <p:nvPr/>
        </p:nvSpPr>
        <p:spPr bwMode="auto">
          <a:xfrm>
            <a:off x="7391400" y="2209800"/>
            <a:ext cx="11811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Утка</a:t>
            </a:r>
          </a:p>
        </p:txBody>
      </p:sp>
      <p:sp>
        <p:nvSpPr>
          <p:cNvPr id="21524" name="WordArt 20"/>
          <p:cNvSpPr>
            <a:spLocks noChangeArrowheads="1" noChangeShapeType="1" noTextEdit="1"/>
          </p:cNvSpPr>
          <p:nvPr/>
        </p:nvSpPr>
        <p:spPr bwMode="auto">
          <a:xfrm>
            <a:off x="152400" y="2514600"/>
            <a:ext cx="6781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3.Эта птица может ущипнуть. </a:t>
            </a:r>
          </a:p>
        </p:txBody>
      </p:sp>
      <p:pic>
        <p:nvPicPr>
          <p:cNvPr id="21526" name="Picture 22" descr="2-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876800"/>
            <a:ext cx="1981200" cy="1981200"/>
          </a:xfrm>
          <a:prstGeom prst="rect">
            <a:avLst/>
          </a:prstGeom>
          <a:noFill/>
        </p:spPr>
      </p:pic>
      <p:sp>
        <p:nvSpPr>
          <p:cNvPr id="21527" name="WordArt 23"/>
          <p:cNvSpPr>
            <a:spLocks noChangeArrowheads="1" noChangeShapeType="1" noTextEdit="1"/>
          </p:cNvSpPr>
          <p:nvPr/>
        </p:nvSpPr>
        <p:spPr bwMode="auto">
          <a:xfrm>
            <a:off x="7391400" y="4343400"/>
            <a:ext cx="10572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Гусь</a:t>
            </a:r>
          </a:p>
        </p:txBody>
      </p:sp>
      <p:sp>
        <p:nvSpPr>
          <p:cNvPr id="21528" name="WordArt 24"/>
          <p:cNvSpPr>
            <a:spLocks noChangeArrowheads="1" noChangeShapeType="1" noTextEdit="1"/>
          </p:cNvSpPr>
          <p:nvPr/>
        </p:nvSpPr>
        <p:spPr bwMode="auto">
          <a:xfrm>
            <a:off x="228600" y="3200400"/>
            <a:ext cx="43910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4.Надоедает, как ... </a:t>
            </a:r>
          </a:p>
        </p:txBody>
      </p:sp>
      <p:pic>
        <p:nvPicPr>
          <p:cNvPr id="21530" name="Picture 26" descr="f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035550"/>
            <a:ext cx="1981200" cy="1822450"/>
          </a:xfrm>
          <a:prstGeom prst="rect">
            <a:avLst/>
          </a:prstGeom>
          <a:noFill/>
        </p:spPr>
      </p:pic>
      <p:sp>
        <p:nvSpPr>
          <p:cNvPr id="21531" name="WordArt 27"/>
          <p:cNvSpPr>
            <a:spLocks noChangeArrowheads="1" noChangeShapeType="1" noTextEdit="1"/>
          </p:cNvSpPr>
          <p:nvPr/>
        </p:nvSpPr>
        <p:spPr bwMode="auto">
          <a:xfrm>
            <a:off x="4876800" y="4495800"/>
            <a:ext cx="1162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Муха</a:t>
            </a:r>
          </a:p>
        </p:txBody>
      </p:sp>
      <p:sp>
        <p:nvSpPr>
          <p:cNvPr id="21532" name="WordArt 28"/>
          <p:cNvSpPr>
            <a:spLocks noChangeArrowheads="1" noChangeShapeType="1" noTextEdit="1"/>
          </p:cNvSpPr>
          <p:nvPr/>
        </p:nvSpPr>
        <p:spPr bwMode="auto">
          <a:xfrm>
            <a:off x="228600" y="3886200"/>
            <a:ext cx="37623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5.Больно жалит,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но не пчела.</a:t>
            </a:r>
          </a:p>
        </p:txBody>
      </p:sp>
      <p:pic>
        <p:nvPicPr>
          <p:cNvPr id="21534" name="Picture 30" descr="Os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086350"/>
            <a:ext cx="2362200" cy="1771650"/>
          </a:xfrm>
          <a:prstGeom prst="rect">
            <a:avLst/>
          </a:prstGeom>
          <a:noFill/>
        </p:spPr>
      </p:pic>
      <p:sp>
        <p:nvSpPr>
          <p:cNvPr id="21535" name="WordArt 31"/>
          <p:cNvSpPr>
            <a:spLocks noChangeArrowheads="1" noChangeShapeType="1" noTextEdit="1"/>
          </p:cNvSpPr>
          <p:nvPr/>
        </p:nvSpPr>
        <p:spPr bwMode="auto">
          <a:xfrm>
            <a:off x="2743200" y="5638800"/>
            <a:ext cx="8667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Оса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  <p:bldP spid="21523" grpId="0" animBg="1"/>
      <p:bldP spid="21527" grpId="0" animBg="1"/>
      <p:bldP spid="21531" grpId="0" animBg="1"/>
      <p:bldP spid="215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9" name="Picture 5" descr="ANd9GcR0QOTT1Ya1Xtagy2q3eskDIsW2LZx-pN-k-mjhDrlnoh8IjuOO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3733800" y="1676400"/>
            <a:ext cx="1752600" cy="1219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676400" y="4419600"/>
            <a:ext cx="1905000" cy="1295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486400" y="4191000"/>
            <a:ext cx="2057400" cy="1371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457200" y="1219200"/>
            <a:ext cx="1676400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6781800" y="914400"/>
            <a:ext cx="1676400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99" name="WordArt 15"/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457200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6400" name="WordArt 16"/>
          <p:cNvSpPr>
            <a:spLocks noChangeArrowheads="1" noChangeShapeType="1" noTextEdit="1"/>
          </p:cNvSpPr>
          <p:nvPr/>
        </p:nvSpPr>
        <p:spPr bwMode="auto">
          <a:xfrm>
            <a:off x="4419600" y="1981200"/>
            <a:ext cx="4572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6401" name="WordArt 17"/>
          <p:cNvSpPr>
            <a:spLocks noChangeArrowheads="1" noChangeShapeType="1" noTextEdit="1"/>
          </p:cNvSpPr>
          <p:nvPr/>
        </p:nvSpPr>
        <p:spPr bwMode="auto">
          <a:xfrm>
            <a:off x="7467600" y="1143000"/>
            <a:ext cx="27622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6402" name="WordArt 18"/>
          <p:cNvSpPr>
            <a:spLocks noChangeArrowheads="1" noChangeShapeType="1" noTextEdit="1"/>
          </p:cNvSpPr>
          <p:nvPr/>
        </p:nvSpPr>
        <p:spPr bwMode="auto">
          <a:xfrm>
            <a:off x="2438400" y="4724400"/>
            <a:ext cx="381000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6403" name="WordArt 19"/>
          <p:cNvSpPr>
            <a:spLocks noChangeArrowheads="1" noChangeShapeType="1" noTextEdit="1"/>
          </p:cNvSpPr>
          <p:nvPr/>
        </p:nvSpPr>
        <p:spPr bwMode="auto">
          <a:xfrm>
            <a:off x="6400800" y="4572000"/>
            <a:ext cx="3810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3" name="Picture 5" descr="Drawn_wallpapers_Vector_Wallpapers_Violet_flowers_01589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52400" y="1905000"/>
            <a:ext cx="4114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Художественное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чтение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7" name="Picture 5" descr="f_499a94232d2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0" y="533400"/>
            <a:ext cx="4572000" cy="701675"/>
          </a:xfrm>
          <a:prstGeom prst="rect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Клятва Родителей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0" y="2209800"/>
            <a:ext cx="8274050" cy="19177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1.Заходить к учителю в школу не менее 2 раз в неделю</a:t>
            </a:r>
          </a:p>
          <a:p>
            <a:r>
              <a:rPr lang="ru-RU" sz="2400">
                <a:solidFill>
                  <a:srgbClr val="FFFFFF"/>
                </a:solidFill>
              </a:rPr>
              <a:t>2.Не открывать тетради и дневник в плохом настроении </a:t>
            </a:r>
          </a:p>
          <a:p>
            <a:r>
              <a:rPr lang="ru-RU" sz="2400">
                <a:solidFill>
                  <a:srgbClr val="FFFFFF"/>
                </a:solidFill>
              </a:rPr>
              <a:t>3.Никогда не делать за детей домашнее задание</a:t>
            </a:r>
          </a:p>
          <a:p>
            <a:r>
              <a:rPr lang="ru-RU" sz="2400">
                <a:solidFill>
                  <a:srgbClr val="FFFFFF"/>
                </a:solidFill>
              </a:rPr>
              <a:t>4.Ругать своих детей в самом крайнем случае</a:t>
            </a:r>
          </a:p>
          <a:p>
            <a:r>
              <a:rPr lang="ru-RU" sz="2400">
                <a:solidFill>
                  <a:srgbClr val="FFFFFF"/>
                </a:solidFill>
              </a:rPr>
              <a:t>5.Быть на родительских собраниях обязательно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1" name="Picture 5" descr="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82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2514600" y="533400"/>
            <a:ext cx="395287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40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Клятва Учителя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8288" y="1600200"/>
            <a:ext cx="8875712" cy="1890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663300"/>
                </a:solidFill>
              </a:rPr>
              <a:t>Клянусь:</a:t>
            </a:r>
          </a:p>
          <a:p>
            <a:r>
              <a:rPr lang="ru-RU" sz="2000">
                <a:solidFill>
                  <a:srgbClr val="663300"/>
                </a:solidFill>
              </a:rPr>
              <a:t>Детей ваших так буду я обучать, чтобы они могли много узнать.</a:t>
            </a:r>
          </a:p>
          <a:p>
            <a:r>
              <a:rPr lang="ru-RU" sz="2000">
                <a:solidFill>
                  <a:srgbClr val="663300"/>
                </a:solidFill>
              </a:rPr>
              <a:t>Учеников своих не обижать, мальчишкам, девчонкам – всем помогать.</a:t>
            </a:r>
          </a:p>
          <a:p>
            <a:r>
              <a:rPr lang="ru-RU" sz="2000">
                <a:solidFill>
                  <a:srgbClr val="663300"/>
                </a:solidFill>
              </a:rPr>
              <a:t>Любимчиков в классе не заводить, детей одинаково, равно любить.</a:t>
            </a:r>
          </a:p>
          <a:p>
            <a:r>
              <a:rPr lang="ru-RU" sz="2000">
                <a:solidFill>
                  <a:srgbClr val="663300"/>
                </a:solidFill>
              </a:rPr>
              <a:t>Всех научить и читать, и писать, друг с другом дружить и стихи сочинять.</a:t>
            </a:r>
          </a:p>
          <a:p>
            <a:r>
              <a:rPr lang="ru-RU">
                <a:solidFill>
                  <a:srgbClr val="663300"/>
                </a:solidFill>
              </a:rPr>
              <a:t> </a:t>
            </a:r>
          </a:p>
        </p:txBody>
      </p:sp>
      <p:pic>
        <p:nvPicPr>
          <p:cNvPr id="24585" name="Picture 9" descr="1345814183_kartinki_s_1_sentyabrya_7769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86125"/>
            <a:ext cx="4648200" cy="3486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7" name="Picture 7" descr="73718481_pri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9" name="Picture 9" descr="Klumba-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0"/>
            <a:ext cx="5486400" cy="4087813"/>
          </a:xfrm>
          <a:prstGeom prst="rect">
            <a:avLst/>
          </a:prstGeom>
          <a:noFill/>
        </p:spPr>
      </p:pic>
      <p:pic>
        <p:nvPicPr>
          <p:cNvPr id="25611" name="Picture 11" descr="ZHivie-babochki-os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19600"/>
            <a:ext cx="2638425" cy="2076450"/>
          </a:xfrm>
          <a:prstGeom prst="rect">
            <a:avLst/>
          </a:prstGeom>
          <a:noFill/>
        </p:spPr>
      </p:pic>
      <p:pic>
        <p:nvPicPr>
          <p:cNvPr id="25613" name="Picture 13" descr="80146326_baboch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2743200" cy="2343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Времена года Осень - При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 rot="455326">
            <a:off x="1143000" y="1752600"/>
            <a:ext cx="6553200" cy="2039938"/>
          </a:xfrm>
          <a:prstGeom prst="rect">
            <a:avLst/>
          </a:prstGeom>
          <a:gradFill rotWithShape="0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1.Будем  входить  в  класс  в  грязной  обуви?</a:t>
            </a:r>
          </a:p>
          <a:p>
            <a:r>
              <a:rPr lang="ru-RU"/>
              <a:t>2.Будем  вытирать  руки  о  шторы?</a:t>
            </a:r>
          </a:p>
          <a:p>
            <a:r>
              <a:rPr lang="ru-RU"/>
              <a:t>3.Нельзя  писать  прямо  на  стенах?</a:t>
            </a:r>
          </a:p>
          <a:p>
            <a:r>
              <a:rPr lang="ru-RU"/>
              <a:t>4.Нужно  носить  сменную  обувь?</a:t>
            </a:r>
          </a:p>
          <a:p>
            <a:r>
              <a:rPr lang="ru-RU"/>
              <a:t>5.Нужно  драться  на  переменах?</a:t>
            </a:r>
          </a:p>
          <a:p>
            <a:r>
              <a:rPr lang="ru-RU"/>
              <a:t>6.Не  будем  опаздывать  на  урок?</a:t>
            </a:r>
          </a:p>
          <a:p>
            <a:r>
              <a:rPr lang="ru-RU"/>
              <a:t>7.Будем  стараться  учиться?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9" name="Picture 5" descr="fon-dlya-fotosho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32766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Конец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457200" y="609600"/>
            <a:ext cx="1219200" cy="1143000"/>
          </a:xfrm>
          <a:prstGeom prst="irregularSeal2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609600" y="762000"/>
            <a:ext cx="1219200" cy="1143000"/>
          </a:xfrm>
          <a:prstGeom prst="irregularSeal2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6934200" y="4876800"/>
            <a:ext cx="1447800" cy="1295400"/>
          </a:xfrm>
          <a:prstGeom prst="irregularSeal2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7315200" y="685800"/>
            <a:ext cx="1447800" cy="1143000"/>
          </a:xfrm>
          <a:prstGeom prst="irregularSeal2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685800" y="5257800"/>
            <a:ext cx="1447800" cy="1143000"/>
          </a:xfrm>
          <a:prstGeom prst="irregularSeal2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003300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endParaRPr lang="ru-RU"/>
          </a:p>
        </p:txBody>
      </p:sp>
      <p:sp>
        <p:nvSpPr>
          <p:cNvPr id="8196" name="Cloud"/>
          <p:cNvSpPr>
            <a:spLocks noChangeAspect="1" noEditPoints="1" noChangeArrowheads="1"/>
          </p:cNvSpPr>
          <p:nvPr/>
        </p:nvSpPr>
        <p:spPr bwMode="auto">
          <a:xfrm>
            <a:off x="6400800" y="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197" name="plant"/>
          <p:cNvSpPr>
            <a:spLocks noEditPoints="1" noChangeArrowheads="1"/>
          </p:cNvSpPr>
          <p:nvPr/>
        </p:nvSpPr>
        <p:spPr bwMode="auto">
          <a:xfrm>
            <a:off x="0" y="504825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295400" y="1752600"/>
            <a:ext cx="5959475" cy="3451225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0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1.Всегда  приходить  в  класс  на  первый  урок</a:t>
            </a:r>
          </a:p>
          <a:p>
            <a:r>
              <a:rPr lang="ru-RU"/>
              <a:t>Ещё  до  того, как  проснется  звонок.</a:t>
            </a:r>
          </a:p>
          <a:p>
            <a:r>
              <a:rPr lang="ru-RU"/>
              <a:t>2.Быть   на  уроке  активным  и  нужным,</a:t>
            </a:r>
          </a:p>
          <a:p>
            <a:r>
              <a:rPr lang="ru-RU"/>
              <a:t>Запоминать  и  учить, все  что  нужно.</a:t>
            </a:r>
          </a:p>
          <a:p>
            <a:r>
              <a:rPr lang="ru-RU"/>
              <a:t>3.Чтоб  грамотным  и  умным  стать,</a:t>
            </a:r>
          </a:p>
          <a:p>
            <a:r>
              <a:rPr lang="ru-RU"/>
              <a:t>Будем  учиться  читать  и  писать.</a:t>
            </a:r>
          </a:p>
          <a:p>
            <a:r>
              <a:rPr lang="ru-RU"/>
              <a:t>4.Учебники,книжки,пенал  и  тетрадки</a:t>
            </a:r>
          </a:p>
          <a:p>
            <a:r>
              <a:rPr lang="ru-RU"/>
              <a:t>Всегда  содержать  в  идеальном  порядке.</a:t>
            </a:r>
          </a:p>
          <a:p>
            <a:r>
              <a:rPr lang="ru-RU"/>
              <a:t>5.Друзьями  хорошими, верными  стать,</a:t>
            </a:r>
          </a:p>
          <a:p>
            <a:r>
              <a:rPr lang="ru-RU"/>
              <a:t>Друг  другу  во  всем  и  всегда  помогать.</a:t>
            </a:r>
          </a:p>
          <a:p>
            <a:r>
              <a:rPr lang="ru-RU"/>
              <a:t>6.А  лень, неопрятность, подсказки, враньё</a:t>
            </a:r>
          </a:p>
          <a:p>
            <a:r>
              <a:rPr lang="ru-RU"/>
              <a:t>Мы  в  класс не  возьмём  никогда, ни  за  что.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1" name="Picture 5" descr="1255112030_fon_nasekom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3" name="Picture 7" descr="Pechk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0"/>
            <a:ext cx="4086225" cy="3362325"/>
          </a:xfrm>
          <a:prstGeom prst="rect">
            <a:avLst/>
          </a:prstGeom>
          <a:noFill/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3771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Почтальон  Печкин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5" name="Picture 5" descr="leto_glavnaya-240x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7" name="Picture 7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2695575" cy="2381250"/>
          </a:xfrm>
          <a:prstGeom prst="rect">
            <a:avLst/>
          </a:prstGeom>
          <a:noFill/>
        </p:spPr>
      </p:pic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914400" y="1219200"/>
            <a:ext cx="1895475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         От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Бабы  Яги</a:t>
            </a:r>
          </a:p>
        </p:txBody>
      </p:sp>
      <p:pic>
        <p:nvPicPr>
          <p:cNvPr id="10250" name="Picture 10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971800"/>
            <a:ext cx="4286250" cy="2914650"/>
          </a:xfrm>
          <a:prstGeom prst="rect">
            <a:avLst/>
          </a:prstGeom>
          <a:noFill/>
        </p:spPr>
      </p:pic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3733800" y="1600200"/>
            <a:ext cx="3505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Письмо  1 "Б"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9" name="Picture 5" descr="svitok-papiru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 rot="300000">
            <a:off x="1593850" y="1909763"/>
            <a:ext cx="5740400" cy="29527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</a:gradFill>
          <a:ln w="1143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«Дети, «здрасте!»Это я ваша бабушка Яга!</a:t>
            </a:r>
          </a:p>
          <a:p>
            <a:r>
              <a:rPr lang="ru-RU"/>
              <a:t>Вам пишу я письмецо, скоро к вам дойдёт оно.</a:t>
            </a:r>
          </a:p>
          <a:p>
            <a:r>
              <a:rPr lang="ru-RU"/>
              <a:t>У меня вопросик есть, надо бы вам всем присесть.</a:t>
            </a:r>
          </a:p>
          <a:p>
            <a:r>
              <a:rPr lang="ru-RU"/>
              <a:t>В школу ходите зачем? А не лучше ли вам всем</a:t>
            </a:r>
          </a:p>
          <a:p>
            <a:r>
              <a:rPr lang="ru-RU"/>
              <a:t>Ко мне в гости заявиться, то-то будем веселиться!</a:t>
            </a:r>
          </a:p>
          <a:p>
            <a:r>
              <a:rPr lang="ru-RU"/>
              <a:t>Мы с кощеюшкой споем и поганок пожуём.</a:t>
            </a:r>
          </a:p>
          <a:p>
            <a:r>
              <a:rPr lang="ru-RU"/>
              <a:t>С вами я согласна - зачем вам эти гласные?</a:t>
            </a:r>
          </a:p>
          <a:p>
            <a:r>
              <a:rPr lang="ru-RU"/>
              <a:t>Какие-то ударные, ещё и безударные.</a:t>
            </a:r>
          </a:p>
          <a:p>
            <a:r>
              <a:rPr lang="ru-RU"/>
              <a:t>   </a:t>
            </a:r>
          </a:p>
          <a:p>
            <a:r>
              <a:rPr lang="ru-RU"/>
              <a:t>  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5715000" y="1219200"/>
            <a:ext cx="762000" cy="762000"/>
          </a:xfrm>
          <a:prstGeom prst="lightningBol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5" name="Picture 7" descr="pergament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 rot="360000">
            <a:off x="1514475" y="1835150"/>
            <a:ext cx="5956300" cy="2716213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152400">
            <a:pattFill prst="lgCheck">
              <a:fgClr>
                <a:srgbClr val="663300"/>
              </a:fgClr>
              <a:bgClr>
                <a:srgbClr val="FF6600"/>
              </a:bgClr>
            </a:patt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Научу вас обзываться, ябедничать, больно  драться</a:t>
            </a:r>
          </a:p>
          <a:p>
            <a:r>
              <a:rPr lang="ru-RU"/>
              <a:t>Зачем книжки вы читаете, только глазки напрягаете.</a:t>
            </a:r>
          </a:p>
          <a:p>
            <a:r>
              <a:rPr lang="ru-RU"/>
              <a:t>Эта школа- прямо беда, не годится никуда. </a:t>
            </a:r>
          </a:p>
          <a:p>
            <a:r>
              <a:rPr lang="ru-RU"/>
              <a:t>И зачем в неё ходить? Время зря лишь проводить.</a:t>
            </a:r>
          </a:p>
          <a:p>
            <a:r>
              <a:rPr lang="ru-RU"/>
              <a:t>Вас учительница учит, много вам задаст, замучит. </a:t>
            </a:r>
          </a:p>
          <a:p>
            <a:r>
              <a:rPr lang="ru-RU"/>
              <a:t>Я же двоечки люблю, получать их научу.</a:t>
            </a:r>
          </a:p>
          <a:p>
            <a:r>
              <a:rPr lang="ru-RU"/>
              <a:t>Что хотела- написала.</a:t>
            </a:r>
          </a:p>
          <a:p>
            <a:r>
              <a:rPr lang="ru-RU"/>
              <a:t>Письмецо вам отослала.</a:t>
            </a:r>
          </a:p>
          <a:p>
            <a:r>
              <a:rPr lang="ru-RU"/>
              <a:t>Я теперь не лягу спать,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447800" y="4876800"/>
            <a:ext cx="1295400" cy="1143000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9" name="Picture 7" descr="pergamen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 rot="480000">
            <a:off x="2347913" y="2601913"/>
            <a:ext cx="5548312" cy="1381125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100000">
                <a:srgbClr val="660066">
                  <a:gamma/>
                  <a:tint val="0"/>
                  <a:invGamma/>
                </a:srgbClr>
              </a:gs>
            </a:gsLst>
            <a:lin ang="2700000" scaled="1"/>
          </a:gradFill>
          <a:ln w="190500">
            <a:pattFill prst="pct90">
              <a:fgClr>
                <a:srgbClr val="660066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Буду в гости всех вас ждать.</a:t>
            </a:r>
          </a:p>
          <a:p>
            <a:r>
              <a:rPr lang="ru-RU"/>
              <a:t>Каждому из вас лично вручу красивую табличку.</a:t>
            </a:r>
          </a:p>
          <a:p>
            <a:r>
              <a:rPr lang="ru-RU"/>
              <a:t>«Я учиться не хочу! К бабе Ежке я лечу,</a:t>
            </a:r>
          </a:p>
          <a:p>
            <a:r>
              <a:rPr lang="ru-RU"/>
              <a:t>Буду жить я на болоте и забуду о работе».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2133600" y="4191000"/>
            <a:ext cx="838200" cy="1295400"/>
          </a:xfrm>
          <a:prstGeom prst="moon">
            <a:avLst>
              <a:gd name="adj" fmla="val 500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2" name="Picture 6" descr="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18900000" scaled="1"/>
          </a:gradFill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552</Words>
  <Application>Microsoft Office PowerPoint</Application>
  <PresentationFormat>Экран (4:3)</PresentationFormat>
  <Paragraphs>106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5</cp:revision>
  <cp:lastPrinted>1601-01-01T00:00:00Z</cp:lastPrinted>
  <dcterms:created xsi:type="dcterms:W3CDTF">1601-01-01T00:00:00Z</dcterms:created>
  <dcterms:modified xsi:type="dcterms:W3CDTF">2012-09-01T05:23:33Z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