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sldIdLst>
    <p:sldId id="275" r:id="rId2"/>
    <p:sldId id="256" r:id="rId3"/>
    <p:sldId id="257" r:id="rId4"/>
    <p:sldId id="266" r:id="rId5"/>
    <p:sldId id="273" r:id="rId6"/>
    <p:sldId id="289" r:id="rId7"/>
    <p:sldId id="287" r:id="rId8"/>
    <p:sldId id="290" r:id="rId9"/>
    <p:sldId id="291" r:id="rId10"/>
    <p:sldId id="293" r:id="rId11"/>
    <p:sldId id="292" r:id="rId12"/>
    <p:sldId id="295" r:id="rId13"/>
    <p:sldId id="294" r:id="rId14"/>
    <p:sldId id="296" r:id="rId15"/>
    <p:sldId id="279" r:id="rId16"/>
    <p:sldId id="276" r:id="rId17"/>
    <p:sldId id="280" r:id="rId18"/>
    <p:sldId id="278" r:id="rId19"/>
    <p:sldId id="258" r:id="rId20"/>
    <p:sldId id="271" r:id="rId21"/>
    <p:sldId id="274" r:id="rId22"/>
    <p:sldId id="272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CC33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3441F6-0E5E-4E7D-920D-A6073A4C026A}" type="datetimeFigureOut">
              <a:rPr lang="ru-RU"/>
              <a:pPr>
                <a:defRPr/>
              </a:pPr>
              <a:t>23.01.2013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A43FBD-2EBD-4790-83F1-E1DE142C05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825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1EC07-DA31-4C07-876E-79211F472C59}" type="datetimeFigureOut">
              <a:rPr lang="ru-RU"/>
              <a:pPr>
                <a:defRPr/>
              </a:pPr>
              <a:t>23.01.2013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8B9A7-9201-4D7E-919B-E6C184B1BF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041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04B3B-1451-41E1-B82B-EFACB5AF1C3C}" type="datetimeFigureOut">
              <a:rPr lang="ru-RU"/>
              <a:pPr>
                <a:defRPr/>
              </a:pPr>
              <a:t>23.01.2013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BC1A8-FDBC-4304-A8FE-94F2B82421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941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E6E9D-CD17-41DD-912C-08A37FFA37BB}" type="datetimeFigureOut">
              <a:rPr lang="ru-RU"/>
              <a:pPr>
                <a:defRPr/>
              </a:pPr>
              <a:t>23.01.2013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7841C2-146D-4636-B777-7838E49AC7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860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00A2D-F923-4301-82AE-84BE36D12651}" type="datetimeFigureOut">
              <a:rPr lang="ru-RU"/>
              <a:pPr>
                <a:defRPr/>
              </a:pPr>
              <a:t>23.01.2013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1B847-648F-42F2-87B5-C748F95ECF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224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500DE-9CC2-43CE-8C02-4FFEE78A2B5C}" type="datetimeFigureOut">
              <a:rPr lang="ru-RU"/>
              <a:pPr>
                <a:defRPr/>
              </a:pPr>
              <a:t>23.01.2013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869E6-51A1-499E-9092-CECCE08227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830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1DFA7-F2EF-4A3E-9259-44156B0FB47C}" type="datetimeFigureOut">
              <a:rPr lang="ru-RU"/>
              <a:pPr>
                <a:defRPr/>
              </a:pPr>
              <a:t>23.01.2013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F1156-163F-4FB0-9B07-58501D44C9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4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A7290-1CC3-4DB5-9959-9C665D19D4DF}" type="datetimeFigureOut">
              <a:rPr lang="ru-RU"/>
              <a:pPr>
                <a:defRPr/>
              </a:pPr>
              <a:t>23.01.2013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BC021-1523-45A3-BEDA-62CD560487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861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9A31C3-69B4-498C-8941-292A612B2F68}" type="datetimeFigureOut">
              <a:rPr lang="ru-RU"/>
              <a:pPr>
                <a:defRPr/>
              </a:pPr>
              <a:t>23.01.2013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F7F11-3EB1-4F3B-A6E8-2A611BF518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119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FD92F-EBAF-46D6-BA0D-0D8E3FE03A86}" type="datetimeFigureOut">
              <a:rPr lang="ru-RU"/>
              <a:pPr>
                <a:defRPr/>
              </a:pPr>
              <a:t>23.01.2013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4E00C-7240-44FE-BDCB-A1988D1CC6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199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B8A1A-A4DE-4171-B77C-9A87642BEC5C}" type="datetimeFigureOut">
              <a:rPr lang="ru-RU"/>
              <a:pPr>
                <a:defRPr/>
              </a:pPr>
              <a:t>23.01.2013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CC381-415F-4DB7-98BB-C424CEF4F8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983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094E0FB0-54A7-4666-B224-16A9C56E7949}" type="datetimeFigureOut">
              <a:rPr lang="ru-RU"/>
              <a:pPr>
                <a:defRPr/>
              </a:pPr>
              <a:t>23.01.2013</a:t>
            </a:fld>
            <a:endParaRPr lang="ru-RU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5BBE1606-88A6-4A74-BE63-420D31DA62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070"/>
            <a:ext cx="9144000" cy="609386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261"/>
            <a:ext cx="9144000" cy="641747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20" y="68263"/>
            <a:ext cx="3305916" cy="32242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146" y="3473164"/>
            <a:ext cx="3378200" cy="32766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68263"/>
            <a:ext cx="3304034" cy="326144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20" y="3429000"/>
            <a:ext cx="3524250" cy="32575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5131"/>
            <a:ext cx="9144000" cy="638773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C00000"/>
                </a:solidFill>
              </a:rPr>
              <a:t>Задачи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660033"/>
                </a:solidFill>
              </a:rPr>
              <a:t>Познакомиться  с символикой в народной вышивке;</a:t>
            </a:r>
          </a:p>
          <a:p>
            <a:pPr eaLnBrk="1" hangingPunct="1">
              <a:defRPr/>
            </a:pPr>
            <a:r>
              <a:rPr lang="ru-RU" dirty="0" smtClean="0">
                <a:solidFill>
                  <a:srgbClr val="660033"/>
                </a:solidFill>
              </a:rPr>
              <a:t>Узнать,  что означают эти символы;</a:t>
            </a:r>
          </a:p>
          <a:p>
            <a:pPr eaLnBrk="1" hangingPunct="1">
              <a:defRPr/>
            </a:pPr>
            <a:r>
              <a:rPr lang="ru-RU" dirty="0" smtClean="0">
                <a:solidFill>
                  <a:srgbClr val="660033"/>
                </a:solidFill>
              </a:rPr>
              <a:t>Выполнить сувенир-оберег.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660033"/>
                </a:solidFill>
              </a:rPr>
              <a:t>Домашнее задание</a:t>
            </a:r>
            <a:endParaRPr lang="ru-RU" dirty="0">
              <a:solidFill>
                <a:srgbClr val="66003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660033"/>
                </a:solidFill>
              </a:rPr>
              <a:t>Попробуйте найти ответы на следующие вопросы: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660033"/>
                </a:solidFill>
              </a:rPr>
              <a:t>    1. Какими символами мы пользуемся в наши дни?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660033"/>
                </a:solidFill>
              </a:rPr>
              <a:t>    2. Какой православный праздник посвящен птице, традиции этого праздника?</a:t>
            </a:r>
            <a:endParaRPr lang="ru-RU" dirty="0">
              <a:solidFill>
                <a:srgbClr val="66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43515"/>
            <a:ext cx="5688632" cy="426793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717032"/>
            <a:ext cx="4112766" cy="294803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5339619" cy="54452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631" y="620688"/>
            <a:ext cx="3469971" cy="508518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708920"/>
            <a:ext cx="5364088" cy="402001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4392488" cy="439248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412776"/>
            <a:ext cx="4357396" cy="43632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7" y="402828"/>
            <a:ext cx="3972721" cy="537321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420888"/>
            <a:ext cx="5182601" cy="429309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3554"/>
            <a:ext cx="4191688" cy="406753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pPr marL="838200" indent="-838200" eaLnBrk="1" hangingPunct="1">
              <a:defRPr/>
            </a:pPr>
            <a:r>
              <a:rPr lang="ru-RU" dirty="0" smtClean="0">
                <a:solidFill>
                  <a:srgbClr val="660033"/>
                </a:solidFill>
              </a:rPr>
              <a:t>Знакомство с символикой в народной вышивке</a:t>
            </a:r>
            <a:r>
              <a:rPr lang="ru-RU" sz="4800" dirty="0" smtClean="0">
                <a:solidFill>
                  <a:srgbClr val="660033"/>
                </a:solidFill>
              </a:rPr>
              <a:t>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smtClean="0"/>
              <a:t>Символика мотивов</a:t>
            </a:r>
            <a:br>
              <a:rPr lang="ru-RU" sz="4000" b="1" smtClean="0"/>
            </a:br>
            <a:r>
              <a:rPr lang="ru-RU" sz="4000" b="1" smtClean="0"/>
              <a:t>в вышивке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400" smtClean="0"/>
              <a:t>Солнце – источник жизни, обладающий живительной силой. 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40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smtClean="0"/>
              <a:t>Земля – изображение женской фигуры, матери-Земли. 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smtClean="0"/>
              <a:t>Птицы – спутники солнца, символ добра, любви, мира, согласия в доме. 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smtClean="0"/>
              <a:t>. </a:t>
            </a:r>
          </a:p>
        </p:txBody>
      </p:sp>
      <p:pic>
        <p:nvPicPr>
          <p:cNvPr id="21508" name="Picture 4" descr="img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628775"/>
            <a:ext cx="248285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img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20938"/>
            <a:ext cx="4033838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8" descr="img12"/>
          <p:cNvPicPr>
            <a:picLocks noChangeAspect="1" noChangeArrowheads="1"/>
          </p:cNvPicPr>
          <p:nvPr>
            <p:ph type="body"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463" y="4292600"/>
            <a:ext cx="4038600" cy="1314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14027"/>
            <a:ext cx="6372200" cy="301505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8" y="3356992"/>
            <a:ext cx="4355976" cy="257779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356992"/>
            <a:ext cx="4427984" cy="25898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8" name="Rectangle 8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smtClean="0"/>
              <a:t>Символика мотивов</a:t>
            </a:r>
            <a:br>
              <a:rPr lang="ru-RU" sz="4000" b="1" smtClean="0"/>
            </a:br>
            <a:r>
              <a:rPr lang="ru-RU" sz="4000" b="1" smtClean="0"/>
              <a:t>в вышивке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smtClean="0"/>
              <a:t>Конь – оберег домашнего очага, символ добр </a:t>
            </a:r>
          </a:p>
          <a:p>
            <a:pPr eaLnBrk="1" hangingPunct="1">
              <a:defRPr/>
            </a:pPr>
            <a:r>
              <a:rPr lang="ru-RU" sz="2400" smtClean="0"/>
              <a:t>Древо – символ жизни, единства рода. </a:t>
            </a:r>
          </a:p>
          <a:p>
            <a:pPr eaLnBrk="1" hangingPunct="1">
              <a:defRPr/>
            </a:pPr>
            <a:r>
              <a:rPr lang="ru-RU" sz="2400" smtClean="0"/>
              <a:t>Вода– живительная сила.</a:t>
            </a:r>
          </a:p>
          <a:p>
            <a:pPr eaLnBrk="1" hangingPunct="1">
              <a:defRPr/>
            </a:pPr>
            <a:r>
              <a:rPr lang="ru-RU" sz="2400" smtClean="0"/>
              <a:t>Огонь – очистительная сила. </a:t>
            </a:r>
          </a:p>
          <a:p>
            <a:pPr eaLnBrk="1" hangingPunct="1">
              <a:defRPr/>
            </a:pPr>
            <a:endParaRPr lang="ru-RU" sz="2400" smtClean="0"/>
          </a:p>
        </p:txBody>
      </p:sp>
      <p:pic>
        <p:nvPicPr>
          <p:cNvPr id="23556" name="Picture 10" descr="img13"/>
          <p:cNvPicPr>
            <a:picLocks noChangeAspect="1" noChangeArrowheads="1"/>
          </p:cNvPicPr>
          <p:nvPr>
            <p:ph type="body"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4163" y="1557338"/>
            <a:ext cx="2362200" cy="1028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7" name="Picture 11" descr="img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781300"/>
            <a:ext cx="2759075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12" descr="img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860800"/>
            <a:ext cx="35274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13" descr="img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797425"/>
            <a:ext cx="28003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7017"/>
            <a:ext cx="9144000" cy="550396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660033"/>
                </a:solidFill>
              </a:rPr>
              <a:t>Задачи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>
                <a:solidFill>
                  <a:srgbClr val="660033"/>
                </a:solidFill>
              </a:rPr>
              <a:t>Познакомиться  с символикой в народной вышивке;</a:t>
            </a:r>
          </a:p>
          <a:p>
            <a:pPr eaLnBrk="1" hangingPunct="1">
              <a:defRPr/>
            </a:pPr>
            <a:r>
              <a:rPr lang="ru-RU" dirty="0">
                <a:solidFill>
                  <a:srgbClr val="660033"/>
                </a:solidFill>
              </a:rPr>
              <a:t>Узнать,  что означают эти символы;</a:t>
            </a:r>
          </a:p>
          <a:p>
            <a:pPr eaLnBrk="1" hangingPunct="1">
              <a:defRPr/>
            </a:pPr>
            <a:r>
              <a:rPr lang="ru-RU" dirty="0">
                <a:solidFill>
                  <a:srgbClr val="660033"/>
                </a:solidFill>
              </a:rPr>
              <a:t>Выполнить сувенир-оберег.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7"/>
          <p:cNvSpPr txBox="1">
            <a:spLocks noChangeArrowheads="1"/>
          </p:cNvSpPr>
          <p:nvPr/>
        </p:nvSpPr>
        <p:spPr bwMode="auto">
          <a:xfrm>
            <a:off x="468313" y="3933825"/>
            <a:ext cx="790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/>
              <a:t>1</a:t>
            </a:r>
          </a:p>
        </p:txBody>
      </p:sp>
      <p:sp>
        <p:nvSpPr>
          <p:cNvPr id="6150" name="Text Box 8"/>
          <p:cNvSpPr txBox="1">
            <a:spLocks noChangeArrowheads="1"/>
          </p:cNvSpPr>
          <p:nvPr/>
        </p:nvSpPr>
        <p:spPr bwMode="auto">
          <a:xfrm>
            <a:off x="7308850" y="4005263"/>
            <a:ext cx="86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/>
              <a:t>2</a:t>
            </a:r>
          </a:p>
        </p:txBody>
      </p:sp>
      <p:sp>
        <p:nvSpPr>
          <p:cNvPr id="6151" name="Text Box 9"/>
          <p:cNvSpPr txBox="1">
            <a:spLocks noChangeArrowheads="1"/>
          </p:cNvSpPr>
          <p:nvPr/>
        </p:nvSpPr>
        <p:spPr bwMode="auto">
          <a:xfrm>
            <a:off x="2124075" y="5876925"/>
            <a:ext cx="576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/>
              <a:t>3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913"/>
            <a:ext cx="3795339" cy="35528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002" y="194088"/>
            <a:ext cx="4058804" cy="35476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558" y="3909416"/>
            <a:ext cx="4519789" cy="286857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4399554" cy="60212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17492"/>
            <a:ext cx="4205399" cy="551723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1027"/>
            <a:ext cx="9144000" cy="615594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852936"/>
            <a:ext cx="4612176" cy="37170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836712"/>
            <a:ext cx="4080691" cy="551723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1143000" y="6332538"/>
            <a:ext cx="316865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sz="800">
                <a:latin typeface="Arial" charset="0"/>
              </a:rPr>
              <a:t>7.Праздничная одежда. Тверская губ. нач. </a:t>
            </a:r>
            <a:r>
              <a:rPr lang="en-US" sz="800">
                <a:latin typeface="Arial" charset="0"/>
              </a:rPr>
              <a:t>XIX</a:t>
            </a:r>
            <a:r>
              <a:rPr lang="ru-RU" sz="800">
                <a:latin typeface="Arial" charset="0"/>
              </a:rPr>
              <a:t>в</a:t>
            </a:r>
            <a:endParaRPr lang="ru-RU">
              <a:latin typeface="Arial" charset="0"/>
            </a:endParaRPr>
          </a:p>
        </p:txBody>
      </p:sp>
      <p:sp>
        <p:nvSpPr>
          <p:cNvPr id="10246" name="Text Box 9"/>
          <p:cNvSpPr txBox="1">
            <a:spLocks noChangeArrowheads="1"/>
          </p:cNvSpPr>
          <p:nvPr/>
        </p:nvSpPr>
        <p:spPr bwMode="auto">
          <a:xfrm>
            <a:off x="5643563" y="6429375"/>
            <a:ext cx="3284537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sz="700">
                <a:latin typeface="Arial" charset="0"/>
              </a:rPr>
              <a:t>14. Весьегонский костюм нач.ХХв.</a:t>
            </a:r>
            <a:endParaRPr lang="ru-RU">
              <a:latin typeface="Arial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49" y="-99392"/>
            <a:ext cx="3619315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0"/>
            <a:ext cx="3092951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Slit</Template>
  <TotalTime>904</TotalTime>
  <Words>115</Words>
  <Application>Microsoft Office PowerPoint</Application>
  <PresentationFormat>Экран (4:3)</PresentationFormat>
  <Paragraphs>29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Tahoma</vt:lpstr>
      <vt:lpstr>Arial</vt:lpstr>
      <vt:lpstr>Wingdings</vt:lpstr>
      <vt:lpstr>Calibri</vt:lpstr>
      <vt:lpstr>Текстура</vt:lpstr>
      <vt:lpstr>Презентация PowerPoint</vt:lpstr>
      <vt:lpstr>Знакомство с символикой в народной вышивке </vt:lpstr>
      <vt:lpstr>Презентация PowerPoint</vt:lpstr>
      <vt:lpstr>Задачи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Задачи</vt:lpstr>
      <vt:lpstr>Домашнее задание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Символика мотивов в вышивке</vt:lpstr>
      <vt:lpstr>Презентация PowerPoint</vt:lpstr>
      <vt:lpstr>Символика мотивов в вышивке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</dc:creator>
  <cp:lastModifiedBy>ЛНД</cp:lastModifiedBy>
  <cp:revision>46</cp:revision>
  <dcterms:created xsi:type="dcterms:W3CDTF">2012-02-02T10:36:13Z</dcterms:created>
  <dcterms:modified xsi:type="dcterms:W3CDTF">2013-01-23T06:22:26Z</dcterms:modified>
</cp:coreProperties>
</file>