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70" r:id="rId14"/>
    <p:sldId id="269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akarov\Рабочий стол\Животные\ПТИЦЫ\Птицы откр тпростр\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88640"/>
            <a:ext cx="5532462" cy="4316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620688"/>
            <a:ext cx="3635896" cy="208823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Скелет и мускулатура  птиц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4581128"/>
            <a:ext cx="8458200" cy="1346448"/>
          </a:xfrm>
        </p:spPr>
        <p:txBody>
          <a:bodyPr>
            <a:normAutofit fontScale="47500" lnSpcReduction="20000"/>
          </a:bodyPr>
          <a:lstStyle/>
          <a:p>
            <a:pPr algn="r">
              <a:spcBef>
                <a:spcPct val="0"/>
              </a:spcBef>
            </a:pPr>
            <a:endParaRPr lang="ru-RU" b="1" i="1" dirty="0" smtClean="0">
              <a:solidFill>
                <a:srgbClr val="FF0000"/>
              </a:solidFill>
            </a:endParaRPr>
          </a:p>
          <a:p>
            <a:pPr algn="r">
              <a:spcBef>
                <a:spcPct val="0"/>
              </a:spcBef>
            </a:pPr>
            <a:r>
              <a:rPr lang="ru-RU" sz="5900" b="1" i="1" dirty="0" smtClean="0">
                <a:solidFill>
                  <a:srgbClr val="FF0000"/>
                </a:solidFill>
              </a:rPr>
              <a:t>Макаров К.Е.</a:t>
            </a:r>
          </a:p>
          <a:p>
            <a:pPr algn="r">
              <a:spcBef>
                <a:spcPct val="0"/>
              </a:spcBef>
            </a:pPr>
            <a:r>
              <a:rPr lang="ru-RU" sz="5500" b="1" i="1" dirty="0" smtClean="0">
                <a:solidFill>
                  <a:srgbClr val="FF0000"/>
                </a:solidFill>
              </a:rPr>
              <a:t>МОУ Центр образования № 49</a:t>
            </a:r>
          </a:p>
          <a:p>
            <a:pPr algn="r">
              <a:spcBef>
                <a:spcPct val="0"/>
              </a:spcBef>
            </a:pPr>
            <a:r>
              <a:rPr lang="ru-RU" sz="5500" b="1" i="1" dirty="0" smtClean="0">
                <a:solidFill>
                  <a:srgbClr val="FF0000"/>
                </a:solidFill>
              </a:rPr>
              <a:t>город  Тверь </a:t>
            </a:r>
          </a:p>
          <a:p>
            <a:endParaRPr lang="ru-RU" dirty="0"/>
          </a:p>
        </p:txBody>
      </p:sp>
      <p:pic>
        <p:nvPicPr>
          <p:cNvPr id="2" name="Picture 2" descr="C:\Documents and Settings\Makarov\Рабочий стол\для  школы  С Р др\доп мат 7 к\птицы\3.jpg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rcRect/>
          <a:stretch>
            <a:fillRect/>
          </a:stretch>
        </p:blipFill>
        <p:spPr bwMode="auto">
          <a:xfrm flipH="1">
            <a:off x="323527" y="2924943"/>
            <a:ext cx="2969378" cy="3384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akarov\Рабочий стол\для  школы  С Р др\доп мат 7 к\птицы\1304760263_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55976" y="1484784"/>
            <a:ext cx="3209007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457200"/>
            <a:ext cx="6504784" cy="84124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Отделы скелета птиц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5013176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Скелет задней  конечности  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772816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Особенности: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 – кости длинные и </a:t>
            </a:r>
            <a:r>
              <a:rPr lang="ru-RU" sz="2400" b="1" i="1" u="sng" dirty="0" smtClean="0">
                <a:solidFill>
                  <a:srgbClr val="FF0000"/>
                </a:solidFill>
              </a:rPr>
              <a:t>полые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2 – стопа удлиненна 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( имеет цевку)  </a:t>
            </a: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 rot="9906009">
            <a:off x="2873059" y="4592259"/>
            <a:ext cx="2892997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11482985">
            <a:off x="2963882" y="6018299"/>
            <a:ext cx="2892997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akarov\Рабочий стол\для  школы  С Р др\доп мат 7 к\птицы\muscl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561759" cy="501597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Мускулатура птиц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4365104"/>
            <a:ext cx="18722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2348880"/>
            <a:ext cx="136815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4869160"/>
            <a:ext cx="216024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5733256"/>
            <a:ext cx="122413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131840" y="1700808"/>
            <a:ext cx="216024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Makarov\Рабочий стол\для  школы  С Р др\доп мат 7 к\птицы\Копия 1314286781_z2-11.jpg"/>
          <p:cNvPicPr>
            <a:picLocks noChangeAspect="1" noChangeArrowheads="1"/>
          </p:cNvPicPr>
          <p:nvPr/>
        </p:nvPicPr>
        <p:blipFill>
          <a:blip r:embed="rId2" cstate="print"/>
          <a:srcRect l="10296" t="22349" r="5620" b="10604"/>
          <a:stretch>
            <a:fillRect/>
          </a:stretch>
        </p:blipFill>
        <p:spPr bwMode="auto">
          <a:xfrm>
            <a:off x="327892" y="1844824"/>
            <a:ext cx="416991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1520" y="47667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Расположение мышц на скелете передней конечности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14096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1 – большая грудная мышца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2 – разгибающая крыла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3 – мышцы кисти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26064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Развитие мускулатуры зависит от образа жизни птицы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Documents and Settings\Makarov\Рабочий стол\Животные\ПТИЦЫ\Птицы хищные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3168352" cy="2842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Documents and Settings\Makarov\Рабочий стол\Животные\ПТИЦЫ\Птицы  околоводные\zhivaja_priroda_107_foto_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836712"/>
            <a:ext cx="396099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Documents and Settings\Makarov\Рабочий стол\Животные\ПТИЦЫ\Птицы откр тпростр\п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789040"/>
            <a:ext cx="4176464" cy="2930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Какая группа мышц развита сильнее?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Documents and Settings\Makarov\Рабочий стол\Животные\ПТИЦЫ\Птицы хищные\short_ospr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6858000" cy="471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Makarov\Рабочий стол\Животные\ПТИЦЫ\разное\SS851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020272" cy="5265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83568" y="26064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Какая группа мышц развита сильнее?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Makarov\Рабочий стол\для  школы  С Р др\доп мат 7 к\птицы\0025-025-Osobennosti-stroenija-skeleta-i-myshts-ptits-kotorye-javljajuts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93112" cy="6144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051720" y="620688"/>
            <a:ext cx="518457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Опорно-двигательная система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3528" y="2204864"/>
            <a:ext cx="302433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Скелет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292080" y="2132856"/>
            <a:ext cx="302433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Мускулатура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 rot="19515865">
            <a:off x="3267646" y="1997479"/>
            <a:ext cx="864096" cy="2414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13839190">
            <a:off x="4435224" y="2062746"/>
            <a:ext cx="864096" cy="2414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Makarov\Рабочий стол\для  школы  С Р др\доп мат 7 к\птицы\Vogelskele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924944"/>
            <a:ext cx="2304256" cy="3611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akarov\Рабочий стол\для  школы  С Р др\доп мат 7 к\skelet2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03648" y="1015074"/>
            <a:ext cx="5544616" cy="5150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67544" y="18864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Что объединяет скелеты всех позвоночных ?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3" name="WordArt 21"/>
          <p:cNvSpPr>
            <a:spLocks noChangeArrowheads="1" noChangeShapeType="1" noTextEdit="1"/>
          </p:cNvSpPr>
          <p:nvPr/>
        </p:nvSpPr>
        <p:spPr bwMode="auto">
          <a:xfrm>
            <a:off x="2286000" y="381000"/>
            <a:ext cx="437423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dirty="0">
                <a:ln w="9525">
                  <a:solidFill>
                    <a:srgbClr val="8C53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</a:rPr>
              <a:t>скелет птицы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827584" y="1371600"/>
            <a:ext cx="806489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45E9C"/>
                </a:solidFill>
              </a:rPr>
              <a:t>Скелет птицы </a:t>
            </a:r>
            <a:r>
              <a:rPr lang="ru-RU" sz="3200" b="1" dirty="0" smtClean="0">
                <a:solidFill>
                  <a:srgbClr val="045E9C"/>
                </a:solidFill>
              </a:rPr>
              <a:t>лёгкий.</a:t>
            </a:r>
            <a:endParaRPr lang="ru-RU" sz="3200" b="1" i="1" dirty="0">
              <a:solidFill>
                <a:srgbClr val="FF0000"/>
              </a:solidFill>
            </a:endParaRPr>
          </a:p>
          <a:p>
            <a:r>
              <a:rPr lang="ru-RU" sz="3200" b="1" dirty="0">
                <a:solidFill>
                  <a:srgbClr val="045E9C"/>
                </a:solidFill>
              </a:rPr>
              <a:t>Известковые соли и прочные соединения </a:t>
            </a:r>
            <a:r>
              <a:rPr lang="ru-RU" sz="3200" b="1" dirty="0" smtClean="0">
                <a:solidFill>
                  <a:srgbClr val="045E9C"/>
                </a:solidFill>
              </a:rPr>
              <a:t>костей придают им прочность.</a:t>
            </a:r>
          </a:p>
          <a:p>
            <a:endParaRPr lang="ru-RU" sz="3200" b="1" dirty="0">
              <a:solidFill>
                <a:srgbClr val="045E9C"/>
              </a:solidFill>
            </a:endParaRP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Лёгкость </a:t>
            </a:r>
            <a:r>
              <a:rPr lang="ru-RU" sz="3200" b="1" i="1" dirty="0">
                <a:solidFill>
                  <a:srgbClr val="FF0000"/>
                </a:solidFill>
              </a:rPr>
              <a:t>и прочность </a:t>
            </a:r>
            <a:r>
              <a:rPr lang="ru-RU" sz="3200" b="1" dirty="0">
                <a:solidFill>
                  <a:srgbClr val="045E9C"/>
                </a:solidFill>
              </a:rPr>
              <a:t>птичьих костей являются </a:t>
            </a:r>
            <a:endParaRPr lang="ru-RU" sz="3200" b="1" dirty="0" smtClean="0">
              <a:solidFill>
                <a:srgbClr val="045E9C"/>
              </a:solidFill>
            </a:endParaRPr>
          </a:p>
          <a:p>
            <a:r>
              <a:rPr lang="ru-RU" sz="3200" b="1" i="1" u="sng" dirty="0" smtClean="0">
                <a:solidFill>
                  <a:srgbClr val="FF0000"/>
                </a:solidFill>
              </a:rPr>
              <a:t>приспособлением </a:t>
            </a:r>
            <a:r>
              <a:rPr lang="ru-RU" sz="3200" b="1" i="1" u="sng" dirty="0">
                <a:solidFill>
                  <a:srgbClr val="FF0000"/>
                </a:solidFill>
              </a:rPr>
              <a:t>птиц к полету.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3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3" grpId="0" animBg="1"/>
      <p:bldP spid="2869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akarov\Рабочий стол\для  школы  С Р др\доп мат 7 к\птицы\1304760263_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1340768"/>
            <a:ext cx="3209007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457200"/>
            <a:ext cx="6504784" cy="84124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Отделы скелета птиц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7" name="Стрелка влево 6"/>
          <p:cNvSpPr/>
          <p:nvPr/>
        </p:nvSpPr>
        <p:spPr>
          <a:xfrm rot="1024949" flipV="1">
            <a:off x="3230111" y="2102123"/>
            <a:ext cx="1075710" cy="45719"/>
          </a:xfrm>
          <a:prstGeom prst="lef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11960" y="213285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Череп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3429000"/>
            <a:ext cx="5292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Особенности: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 – тонкостенный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2 – имеет большие глазницы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3 – челюсти преобразованы в клюв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4 – отсутствие зубов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akarov\Рабочий стол\для  школы  С Р др\доп мат 7 к\птицы\1304760263_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1560" y="1556792"/>
            <a:ext cx="3209007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457200"/>
            <a:ext cx="6504784" cy="84124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Отделы скелета птиц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242088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Позвоночник 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3429000"/>
            <a:ext cx="54360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Особенности: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 – гибкий шейный отдел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2 – неподвижный в туловищном отделе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3 – короткий хвостовой отдел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4 – подвижные ребра</a:t>
            </a: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0" name="Стрелка влево 9"/>
          <p:cNvSpPr/>
          <p:nvPr/>
        </p:nvSpPr>
        <p:spPr>
          <a:xfrm rot="20914490">
            <a:off x="3253595" y="2731609"/>
            <a:ext cx="1224136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20608239">
            <a:off x="832697" y="3503814"/>
            <a:ext cx="4348022" cy="1272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akarov\Рабочий стол\для  школы  С Р др\доп мат 7 к\птицы\1304760263_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1560" y="1556792"/>
            <a:ext cx="3209007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457200"/>
            <a:ext cx="6504784" cy="84124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Отделы скелета птиц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242088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Плечевой пояс 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4365104"/>
            <a:ext cx="5436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Особенности: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 – грудина имеет киль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2 – ключица в виде вилочки</a:t>
            </a: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0" name="Стрелка влево 9"/>
          <p:cNvSpPr/>
          <p:nvPr/>
        </p:nvSpPr>
        <p:spPr>
          <a:xfrm rot="20003725">
            <a:off x="2890849" y="3332960"/>
            <a:ext cx="2048579" cy="1288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19142920">
            <a:off x="2783720" y="3789559"/>
            <a:ext cx="2892997" cy="934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akarov\Рабочий стол\для  школы  С Р др\доп мат 7 к\птицы\1304760263_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55976" y="1484784"/>
            <a:ext cx="3209007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457200"/>
            <a:ext cx="6504784" cy="84124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Отделы скелета птиц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198884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Тазовый пояс  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356992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Особенности: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 – кости тонкие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2 – плотно срастается с      позвоночником</a:t>
            </a: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 rot="13168687">
            <a:off x="2448424" y="3213495"/>
            <a:ext cx="2892997" cy="934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akarov\Рабочий стол\для  школы  С Р др\доп мат 7 к\птицы\1304760263_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55976" y="1484784"/>
            <a:ext cx="3209007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457200"/>
            <a:ext cx="6504784" cy="84124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Отделы скелета птиц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198884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Скелет передней конечности  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356992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Особенности: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 – кости длинные и </a:t>
            </a:r>
            <a:r>
              <a:rPr lang="ru-RU" sz="2400" b="1" i="1" u="sng" dirty="0" smtClean="0">
                <a:solidFill>
                  <a:srgbClr val="FF0000"/>
                </a:solidFill>
              </a:rPr>
              <a:t>полые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2 – пальцы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срощены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 rot="10333255">
            <a:off x="2905598" y="2184418"/>
            <a:ext cx="2892997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11570160">
            <a:off x="2668723" y="2885689"/>
            <a:ext cx="2892997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</TotalTime>
  <Words>216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Скелет и мускулатура  птиц</vt:lpstr>
      <vt:lpstr>Слайд 2</vt:lpstr>
      <vt:lpstr>Слайд 3</vt:lpstr>
      <vt:lpstr>Слайд 4</vt:lpstr>
      <vt:lpstr>Отделы скелета птиц</vt:lpstr>
      <vt:lpstr>Отделы скелета птиц</vt:lpstr>
      <vt:lpstr>Отделы скелета птиц</vt:lpstr>
      <vt:lpstr>Отделы скелета птиц</vt:lpstr>
      <vt:lpstr>Отделы скелета птиц</vt:lpstr>
      <vt:lpstr>Отделы скелета птиц</vt:lpstr>
      <vt:lpstr>Мускулатура птиц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Скелет и мускулатура птиц</dc:title>
  <cp:lastModifiedBy>M</cp:lastModifiedBy>
  <cp:revision>13</cp:revision>
  <dcterms:modified xsi:type="dcterms:W3CDTF">2013-02-16T18:09:03Z</dcterms:modified>
</cp:coreProperties>
</file>