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8" r:id="rId10"/>
    <p:sldId id="263" r:id="rId11"/>
    <p:sldId id="279" r:id="rId12"/>
    <p:sldId id="280" r:id="rId13"/>
    <p:sldId id="264" r:id="rId14"/>
    <p:sldId id="265" r:id="rId15"/>
    <p:sldId id="266" r:id="rId16"/>
    <p:sldId id="267" r:id="rId17"/>
    <p:sldId id="268" r:id="rId18"/>
    <p:sldId id="269" r:id="rId19"/>
    <p:sldId id="281" r:id="rId20"/>
    <p:sldId id="270" r:id="rId21"/>
    <p:sldId id="271" r:id="rId22"/>
    <p:sldId id="272" r:id="rId23"/>
    <p:sldId id="273" r:id="rId24"/>
    <p:sldId id="282" r:id="rId25"/>
    <p:sldId id="274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akarov\Рабочий стол\49 Школа\подгот презент\околоводные\klik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376264" cy="3254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Makarov\Рабочий стол\49 Школа\подгот презент\Хищные\berkut8.jpg"/>
          <p:cNvPicPr>
            <a:picLocks noChangeAspect="1" noChangeArrowheads="1"/>
          </p:cNvPicPr>
          <p:nvPr/>
        </p:nvPicPr>
        <p:blipFill>
          <a:blip r:embed="rId3" cstate="print"/>
          <a:srcRect l="23214"/>
          <a:stretch>
            <a:fillRect/>
          </a:stretch>
        </p:blipFill>
        <p:spPr bwMode="auto">
          <a:xfrm>
            <a:off x="323528" y="4102995"/>
            <a:ext cx="3096344" cy="263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60648"/>
            <a:ext cx="6516216" cy="3240360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00B050"/>
                </a:solidFill>
              </a:rPr>
              <a:t>Значение </a:t>
            </a:r>
            <a:br>
              <a:rPr lang="ru-RU" sz="6000" b="1" i="1" dirty="0" smtClean="0">
                <a:solidFill>
                  <a:srgbClr val="00B050"/>
                </a:solidFill>
              </a:rPr>
            </a:br>
            <a:r>
              <a:rPr lang="ru-RU" sz="6000" b="1" i="1" dirty="0" smtClean="0">
                <a:solidFill>
                  <a:srgbClr val="00B050"/>
                </a:solidFill>
              </a:rPr>
              <a:t>и использование птиц</a:t>
            </a:r>
            <a:endParaRPr lang="ru-RU" sz="6000" b="1" i="1" dirty="0">
              <a:solidFill>
                <a:srgbClr val="00B05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919064"/>
          </a:xfrm>
        </p:spPr>
        <p:txBody>
          <a:bodyPr>
            <a:noAutofit/>
          </a:bodyPr>
          <a:lstStyle/>
          <a:p>
            <a:pPr algn="r"/>
            <a:r>
              <a:rPr lang="ru-RU" b="1" i="1" dirty="0" smtClean="0">
                <a:solidFill>
                  <a:srgbClr val="00B050"/>
                </a:solidFill>
                <a:latin typeface="+mj-lt"/>
              </a:rPr>
              <a:t>Макаров К.Е.</a:t>
            </a:r>
          </a:p>
          <a:p>
            <a:pPr algn="r"/>
            <a:r>
              <a:rPr lang="ru-RU" b="1" i="1" dirty="0" smtClean="0">
                <a:solidFill>
                  <a:srgbClr val="00B050"/>
                </a:solidFill>
                <a:latin typeface="+mj-lt"/>
              </a:rPr>
              <a:t>МОУ Центр образования № 49</a:t>
            </a:r>
          </a:p>
          <a:p>
            <a:pPr algn="r"/>
            <a:r>
              <a:rPr lang="ru-RU" b="1" i="1" dirty="0" smtClean="0">
                <a:solidFill>
                  <a:srgbClr val="00B050"/>
                </a:solidFill>
                <a:latin typeface="+mj-lt"/>
              </a:rPr>
              <a:t> город Тверь</a:t>
            </a:r>
            <a:endParaRPr lang="ru-RU" b="1" i="1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5841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5 - ограничение численности     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  других позвоночных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10242" name="Picture 2" descr="C:\Documents and Settings\Makarov\Рабочий стол\твер обл хищные\5 в к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816424" cy="4532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Documents and Settings\Makarov\Рабочий стол\твер обл хищные\5 а лу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04864"/>
            <a:ext cx="4243043" cy="361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Makarov\Рабочий стол\твер обл хищные\12.jpg"/>
          <p:cNvPicPr>
            <a:picLocks noChangeAspect="1" noChangeArrowheads="1"/>
          </p:cNvPicPr>
          <p:nvPr/>
        </p:nvPicPr>
        <p:blipFill>
          <a:blip r:embed="rId2" cstate="print"/>
          <a:srcRect t="3996"/>
          <a:stretch>
            <a:fillRect/>
          </a:stretch>
        </p:blipFill>
        <p:spPr bwMode="auto">
          <a:xfrm>
            <a:off x="251520" y="836712"/>
            <a:ext cx="3600400" cy="5190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 descr="C:\Documents and Settings\Makarov\Рабочий стол\49 Школа\подгот презент\Хищные\1201675507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10398"/>
            <a:ext cx="4248472" cy="317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C:\Documents and Settings\Makarov\Рабочий стол\49 Школа\подгот презент\Хищные\berkut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2656"/>
            <a:ext cx="4115271" cy="2692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Makarov\Рабочий стол\твер обл хищные\short_ospr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204260" cy="2890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 descr="C:\Documents and Settings\Makarov\Рабочий стол\твер обл хищные\5 д з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9040"/>
            <a:ext cx="4033887" cy="2727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 descr="C:\Documents and Settings\Makarov\Рабочий стол\49 Школа\подгот презент\синантропные\57609909_56303857_756ac4ca9cb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60648"/>
            <a:ext cx="4057936" cy="273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3" name="Picture 5" descr="C:\Documents and Settings\Makarov\Рабочий стол\Твер область водно-болотые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212976"/>
            <a:ext cx="2952328" cy="3374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44016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    </a:t>
            </a:r>
            <a:r>
              <a:rPr lang="ru-RU" sz="3200" b="1" dirty="0" smtClean="0">
                <a:solidFill>
                  <a:srgbClr val="00B050"/>
                </a:solidFill>
              </a:rPr>
              <a:t>6 - участие в круговороте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                       химических элементов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23553" name="Picture 1" descr="C:\Documents and Settings\Makarov\Рабочий стол\49 Школа\подгот презент\Хищные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92896"/>
            <a:ext cx="430394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C:\Documents and Settings\Makarov\Рабочий стол\Твер область водно-болотые\4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3982765" cy="2765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11521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    </a:t>
            </a:r>
            <a:r>
              <a:rPr lang="ru-RU" sz="3200" b="1" dirty="0" smtClean="0">
                <a:solidFill>
                  <a:srgbClr val="00B050"/>
                </a:solidFill>
              </a:rPr>
              <a:t>7 - Санитарная роль (некрофагия)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22529" name="Picture 1" descr="C:\Documents and Settings\Makarov\Рабочий стол\49 Школа\подгот презент\Хищные\Egyptian-Vul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388549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C:\Documents and Settings\Makarov\Рабочий стол\49 Школа\подгот презент\лесные\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7962" y="1196752"/>
            <a:ext cx="316892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C:\Documents and Settings\Makarov\Рабочий стол\49 Школа\подгот презент\лесные\Milvus_migrans_2005-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89040"/>
            <a:ext cx="2505032" cy="2939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136815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    </a:t>
            </a:r>
            <a:r>
              <a:rPr lang="ru-RU" sz="3200" b="1" dirty="0" smtClean="0">
                <a:solidFill>
                  <a:srgbClr val="00B050"/>
                </a:solidFill>
              </a:rPr>
              <a:t>8-участие в оздоровлении популяций                   других видов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21505" name="Picture 1" descr="C:\Documents and Settings\Makarov\Рабочий стол\49 Школа\подгот презент\Хищные\вяаип.jpg"/>
          <p:cNvPicPr>
            <a:picLocks noChangeAspect="1" noChangeArrowheads="1"/>
          </p:cNvPicPr>
          <p:nvPr/>
        </p:nvPicPr>
        <p:blipFill>
          <a:blip r:embed="rId2" cstate="print"/>
          <a:srcRect b="5359"/>
          <a:stretch>
            <a:fillRect/>
          </a:stretch>
        </p:blipFill>
        <p:spPr bwMode="auto">
          <a:xfrm>
            <a:off x="251520" y="1700807"/>
            <a:ext cx="3672408" cy="432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C:\Documents and Settings\Makarov\Рабочий стол\твер обл хищные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5" y="1916832"/>
            <a:ext cx="4500255" cy="403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17281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9 - перенос паразитов и возбудителей заболеваний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20481" name="Picture 1" descr="C:\Documents and Settings\Makarov\Рабочий стол\49 Школа\подгот презент\синантропные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55519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C:\Documents and Settings\Makarov\Рабочий стол\Твер область водно-болотые\13.jpg"/>
          <p:cNvPicPr>
            <a:picLocks noChangeAspect="1" noChangeArrowheads="1"/>
          </p:cNvPicPr>
          <p:nvPr/>
        </p:nvPicPr>
        <p:blipFill>
          <a:blip r:embed="rId3" cstate="print"/>
          <a:srcRect l="4525" t="9054" r="4400"/>
          <a:stretch>
            <a:fillRect/>
          </a:stretch>
        </p:blipFill>
        <p:spPr bwMode="auto">
          <a:xfrm>
            <a:off x="4139952" y="2852936"/>
            <a:ext cx="4824536" cy="361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86800" cy="12241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Использование птиц человеком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 1- Получение продуктов питания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Мясопродукты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Яйца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8433" name="Picture 1" descr="C:\Documents and Settings\Makarov\Рабочий стол\49 Школа\подгот презент\домашние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2060848"/>
            <a:ext cx="2088232" cy="199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C:\Documents and Settings\Makarov\Рабочий стол\49 Школа\подгот презент\домашние\см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149080"/>
            <a:ext cx="3240360" cy="2441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C:\Documents and Settings\Makarov\Рабочий стол\49 Школа\подгот презент\домашние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4075" y="2124076"/>
            <a:ext cx="2258045" cy="1701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C:\Documents and Settings\Makarov\Рабочий стол\49 Школа\подгот презент\домашние\чс и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348880"/>
            <a:ext cx="2498926" cy="186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 descr="C:\Documents and Settings\Makarov\Рабочий стол\49 Школа\подгот презент\домашние\м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437112"/>
            <a:ext cx="2880320" cy="2169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Makarov\Рабочий стол\49 Школа\подгот презент\домашние\SS851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4104456" cy="3078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5" name="Picture 3" descr="C:\Documents and Settings\Makarov\Рабочий стол\49 Школа\подгот презент\домашние\SS8517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64502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223224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              </a:t>
            </a:r>
            <a:r>
              <a:rPr lang="ru-RU" sz="4000" b="1" dirty="0" smtClean="0">
                <a:solidFill>
                  <a:srgbClr val="00B050"/>
                </a:solidFill>
              </a:rPr>
              <a:t>Значение птиц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                            в дикой природе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Documents and Settings\Makarov\Рабочий стол\49 Школа\подгот презент\лесные\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177777" cy="4091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Makarov\Рабочий стол\49 Школа\подгот презент\лесные\153666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36912"/>
            <a:ext cx="5106739" cy="3826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2 - Получение перьев и пуха</a:t>
            </a:r>
          </a:p>
        </p:txBody>
      </p:sp>
      <p:pic>
        <p:nvPicPr>
          <p:cNvPr id="17409" name="Picture 1" descr="C:\Documents and Settings\Makarov\Рабочий стол\49 Школа\подгот презент\околоводные\1817.jpg"/>
          <p:cNvPicPr>
            <a:picLocks noChangeAspect="1" noChangeArrowheads="1"/>
          </p:cNvPicPr>
          <p:nvPr/>
        </p:nvPicPr>
        <p:blipFill>
          <a:blip r:embed="rId2" cstate="print"/>
          <a:srcRect r="17460"/>
          <a:stretch>
            <a:fillRect/>
          </a:stretch>
        </p:blipFill>
        <p:spPr bwMode="auto">
          <a:xfrm>
            <a:off x="179511" y="1340768"/>
            <a:ext cx="4668085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C:\Documents and Settings\Makarov\Рабочий стол\49 Школа\подгот презент\околоводные\48661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48900"/>
            <a:ext cx="3834234" cy="2554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Documents and Settings\Makarov\Рабочий стол\49 Школа\подгот презент\околоводные\DSC00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8540" y="1196752"/>
            <a:ext cx="344180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3 - декоративное использование</a:t>
            </a:r>
          </a:p>
        </p:txBody>
      </p:sp>
      <p:pic>
        <p:nvPicPr>
          <p:cNvPr id="16385" name="Picture 1" descr="C:\Documents and Settings\Makarov\Рабочий стол\49 Школа\подгот презент\домашние\SS851775.JPG"/>
          <p:cNvPicPr>
            <a:picLocks noChangeAspect="1" noChangeArrowheads="1"/>
          </p:cNvPicPr>
          <p:nvPr/>
        </p:nvPicPr>
        <p:blipFill>
          <a:blip r:embed="rId2" cstate="print"/>
          <a:srcRect r="8000" b="12000"/>
          <a:stretch>
            <a:fillRect/>
          </a:stretch>
        </p:blipFill>
        <p:spPr bwMode="auto">
          <a:xfrm>
            <a:off x="971600" y="1268760"/>
            <a:ext cx="331236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C:\Documents and Settings\Makarov\Рабочий стол\49 Школа\подгот презент\домашние\1283437954_117408697_1-----1283437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3491880" cy="2904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C:\Documents and Settings\Makarov\Рабочий стол\49 Школа\подгот презент\лесные\zhivaja_priroda_107_foto_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293096"/>
            <a:ext cx="3265100" cy="2446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C:\Documents and Settings\Makarov\Рабочий стол\49 Школа\подгот презент\домашние\SS8517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7707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4 - объекты спортивной и промысловой охоты</a:t>
            </a:r>
          </a:p>
        </p:txBody>
      </p:sp>
      <p:pic>
        <p:nvPicPr>
          <p:cNvPr id="15361" name="Picture 1" descr="C:\Documents and Settings\Makarov\Рабочий стол\Твер область водно-болотые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052736"/>
            <a:ext cx="3384376" cy="2265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C:\Documents and Settings\Makarov\Рабочий стол\49 Школа\подгот презент\околоводные\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8"/>
            <a:ext cx="2664296" cy="2442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:\Documents and Settings\Makarov\Рабочий стол\Твер обл лесные\1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36441"/>
            <a:ext cx="3960440" cy="307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C:\Documents and Settings\Makarov\Рабочий стол\49 Школа\подгот презент\домашние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717032"/>
            <a:ext cx="3890912" cy="2918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5 - использование для организации охоты </a:t>
            </a:r>
          </a:p>
        </p:txBody>
      </p:sp>
      <p:pic>
        <p:nvPicPr>
          <p:cNvPr id="14337" name="Picture 1" descr="C:\Documents and Settings\Makarov\Рабочий стол\49 Школа\подгот презент\домашние\4_470(6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96752"/>
            <a:ext cx="3691285" cy="5097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C:\Documents and Settings\Makarov\Рабочий стол\49 Школа\подгот презент\домашние\eagle27.jpg"/>
          <p:cNvPicPr>
            <a:picLocks noChangeAspect="1" noChangeArrowheads="1"/>
          </p:cNvPicPr>
          <p:nvPr/>
        </p:nvPicPr>
        <p:blipFill>
          <a:blip r:embed="rId3" cstate="print"/>
          <a:srcRect b="10101"/>
          <a:stretch>
            <a:fillRect/>
          </a:stretch>
        </p:blipFill>
        <p:spPr bwMode="auto">
          <a:xfrm>
            <a:off x="251520" y="1880828"/>
            <a:ext cx="4752528" cy="320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Makarov\Рабочий стол\49 Школа\подгот презент\домашние\94f7a33347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39" name="Picture 3" descr="C:\Documents and Settings\Makarov\Рабочий стол\49 Школа\подгот презент\домашние\c84a60b093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4151784" cy="2936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940" name="Picture 4" descr="C:\Documents and Settings\Makarov\Рабочий стол\49 Школа\подгот презент\домашние\1_580(8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76672"/>
            <a:ext cx="4211960" cy="273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6 - обеспечение защиты аэродромов от других птиц </a:t>
            </a:r>
          </a:p>
        </p:txBody>
      </p:sp>
      <p:pic>
        <p:nvPicPr>
          <p:cNvPr id="13313" name="Picture 1" descr="C:\Documents and Settings\Makarov\Рабочий стол\твер обл хищные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232944" cy="3798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C:\Documents and Settings\Makarov\Рабочий стол\твер обл хищные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24944"/>
            <a:ext cx="3935445" cy="3671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7- Использование для научных исследований</a:t>
            </a:r>
          </a:p>
        </p:txBody>
      </p:sp>
      <p:pic>
        <p:nvPicPr>
          <p:cNvPr id="12289" name="Picture 1" descr="C:\Documents and Settings\Makarov\Рабочий стол\Твер область водно-болотые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1"/>
            <a:ext cx="3234928" cy="2695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C:\Documents and Settings\Makarov\Рабочий стол\49 Школа\подгот презент\околоводные\6add7b2f7b_600.jpg"/>
          <p:cNvPicPr>
            <a:picLocks noChangeAspect="1" noChangeArrowheads="1"/>
          </p:cNvPicPr>
          <p:nvPr/>
        </p:nvPicPr>
        <p:blipFill>
          <a:blip r:embed="rId3" cstate="print"/>
          <a:srcRect l="5699" t="5588" r="3110" b="5010"/>
          <a:stretch>
            <a:fillRect/>
          </a:stretch>
        </p:blipFill>
        <p:spPr bwMode="auto">
          <a:xfrm>
            <a:off x="4572002" y="4077073"/>
            <a:ext cx="3816422" cy="2544282"/>
          </a:xfrm>
          <a:prstGeom prst="rect">
            <a:avLst/>
          </a:prstGeom>
          <a:noFill/>
        </p:spPr>
      </p:pic>
      <p:pic>
        <p:nvPicPr>
          <p:cNvPr id="12291" name="Picture 3" descr="C:\Documents and Settings\Makarov\Рабочий стол\49 Школа\подгот презент\околоводные\3.11137598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3" y="1628799"/>
            <a:ext cx="3674863" cy="489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129614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        </a:t>
            </a:r>
            <a:r>
              <a:rPr lang="ru-RU" sz="3200" b="1" dirty="0" smtClean="0">
                <a:solidFill>
                  <a:srgbClr val="00B050"/>
                </a:solidFill>
              </a:rPr>
              <a:t>Птицы – </a:t>
            </a:r>
            <a:br>
              <a:rPr lang="ru-RU" sz="3200" b="1" dirty="0" smtClean="0">
                <a:solidFill>
                  <a:srgbClr val="00B050"/>
                </a:solidFill>
              </a:rPr>
            </a:br>
            <a:r>
              <a:rPr lang="ru-RU" sz="3200" b="1" dirty="0" smtClean="0">
                <a:solidFill>
                  <a:srgbClr val="00B050"/>
                </a:solidFill>
              </a:rPr>
              <a:t>                     компонент природных сообществ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Documents and Settings\Makarov\Рабочий стол\49 Школа\подгот презент\лесные\sh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79823"/>
            <a:ext cx="6840761" cy="452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2961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        </a:t>
            </a:r>
            <a:r>
              <a:rPr lang="ru-RU" sz="3200" b="1" dirty="0" smtClean="0">
                <a:solidFill>
                  <a:srgbClr val="00B050"/>
                </a:solidFill>
              </a:rPr>
              <a:t>1 -  Регуляция роста растений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Documents and Settings\Makarov\Рабочий стол\Твер обл лесные\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2384251" cy="4219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Makarov\Рабочий стол\Твер обл лесные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140968"/>
            <a:ext cx="2448272" cy="326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Makarov\Рабочий стол\49 Школа\подгот презент\лесные\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340768"/>
            <a:ext cx="3073361" cy="3957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136815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        </a:t>
            </a:r>
            <a:r>
              <a:rPr lang="ru-RU" sz="3200" b="1" dirty="0" smtClean="0">
                <a:solidFill>
                  <a:srgbClr val="00B050"/>
                </a:solidFill>
              </a:rPr>
              <a:t>2 -  расселение растений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Documents and Settings\Makarov\Рабочий стол\49 Школа\подгот презент\лесные\0_621b8_19c087ca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97464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Makarov\Рабочий стол\49 Школа\подгот презент\лесные\2.jpeg"/>
          <p:cNvPicPr>
            <a:picLocks noChangeAspect="1" noChangeArrowheads="1"/>
          </p:cNvPicPr>
          <p:nvPr/>
        </p:nvPicPr>
        <p:blipFill>
          <a:blip r:embed="rId3" cstate="print"/>
          <a:srcRect r="6668"/>
          <a:stretch>
            <a:fillRect/>
          </a:stretch>
        </p:blipFill>
        <p:spPr bwMode="auto">
          <a:xfrm>
            <a:off x="5580112" y="3573016"/>
            <a:ext cx="288032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Makarov\Рабочий стол\49 Школа\подгот презент\лесные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268760"/>
            <a:ext cx="3170666" cy="2099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12961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        </a:t>
            </a:r>
            <a:r>
              <a:rPr lang="ru-RU" sz="3200" b="1" dirty="0" smtClean="0">
                <a:solidFill>
                  <a:srgbClr val="00B050"/>
                </a:solidFill>
              </a:rPr>
              <a:t>3 - опыление цветковых растений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C:\Documents and Settings\Makarov\Рабочий стол\49 Школа\подгот презент\лесные\HUMBIRD.JPG"/>
          <p:cNvPicPr>
            <a:picLocks noChangeAspect="1" noChangeArrowheads="1"/>
          </p:cNvPicPr>
          <p:nvPr/>
        </p:nvPicPr>
        <p:blipFill>
          <a:blip r:embed="rId2" cstate="print"/>
          <a:srcRect b="5480"/>
          <a:stretch>
            <a:fillRect/>
          </a:stretch>
        </p:blipFill>
        <p:spPr bwMode="auto">
          <a:xfrm>
            <a:off x="1331640" y="1772816"/>
            <a:ext cx="650090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9289032" cy="12241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     </a:t>
            </a:r>
            <a:r>
              <a:rPr lang="ru-RU" sz="3200" b="1" dirty="0" smtClean="0">
                <a:solidFill>
                  <a:srgbClr val="00B050"/>
                </a:solidFill>
              </a:rPr>
              <a:t>4 - регуляция численности насекомых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Documents and Settings\Makarov\Рабочий стол\49 Школа\подгот презент\лесные\art515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604658" cy="418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Documents and Settings\Makarov\Рабочий стол\49 Школа\подгот презент\лесные\1211225044_0_629a_2ace1046_l.jpeg"/>
          <p:cNvPicPr>
            <a:picLocks noChangeAspect="1" noChangeArrowheads="1"/>
          </p:cNvPicPr>
          <p:nvPr/>
        </p:nvPicPr>
        <p:blipFill>
          <a:blip r:embed="rId3" cstate="print"/>
          <a:srcRect b="5665"/>
          <a:stretch>
            <a:fillRect/>
          </a:stretch>
        </p:blipFill>
        <p:spPr bwMode="auto">
          <a:xfrm>
            <a:off x="5508103" y="1628800"/>
            <a:ext cx="3284575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Documents and Settings\Makarov\Рабочий стол\49 Школа\подгот презент\полевые\swi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32656"/>
            <a:ext cx="3243889" cy="3054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Documents and Settings\Makarov\Рабочий стол\49 Школа\подгот презент\синантропные\normal_Lastochki_avg_2009.jpg"/>
          <p:cNvPicPr>
            <a:picLocks noChangeAspect="1" noChangeArrowheads="1"/>
          </p:cNvPicPr>
          <p:nvPr/>
        </p:nvPicPr>
        <p:blipFill>
          <a:blip r:embed="rId3" cstate="print"/>
          <a:srcRect t="4750"/>
          <a:stretch>
            <a:fillRect/>
          </a:stretch>
        </p:blipFill>
        <p:spPr bwMode="auto">
          <a:xfrm>
            <a:off x="467544" y="620688"/>
            <a:ext cx="4032448" cy="577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C:\Documents and Settings\Makarov\Рабочий стол\49 Школа\подгот презент\синантропные\153661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7338" y="3629797"/>
            <a:ext cx="2805062" cy="2792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Makarov\Рабочий стол\49 Школа\подгот презент\Хищные\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402735" cy="3220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Documents and Settings\Makarov\Рабочий стол\твер обл хищные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067" y="3645024"/>
            <a:ext cx="3480853" cy="260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Documents and Settings\Makarov\Рабочий стол\твер обл откртпростр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933056"/>
            <a:ext cx="3824325" cy="254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Documents and Settings\Makarov\Рабочий стол\твер обл откртпростр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764704"/>
            <a:ext cx="358292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163</TotalTime>
  <Words>119</Words>
  <Application>Microsoft Office PowerPoint</Application>
  <PresentationFormat>Экран (4:3)</PresentationFormat>
  <Paragraphs>25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Значение  и использование птиц</vt:lpstr>
      <vt:lpstr>              Значение птиц                             в дикой природе</vt:lpstr>
      <vt:lpstr>        Птицы –                       компонент природных сообществ</vt:lpstr>
      <vt:lpstr>        1 -  Регуляция роста растений</vt:lpstr>
      <vt:lpstr>        2 -  расселение растений</vt:lpstr>
      <vt:lpstr>        3 - опыление цветковых растений</vt:lpstr>
      <vt:lpstr>     4 - регуляция численности насекомых</vt:lpstr>
      <vt:lpstr>Слайд 8</vt:lpstr>
      <vt:lpstr>Слайд 9</vt:lpstr>
      <vt:lpstr>5 - ограничение численности         других позвоночных </vt:lpstr>
      <vt:lpstr>Слайд 11</vt:lpstr>
      <vt:lpstr>Слайд 12</vt:lpstr>
      <vt:lpstr>    6 - участие в круговороте                         химических элементов</vt:lpstr>
      <vt:lpstr>    7 - Санитарная роль (некрофагия)</vt:lpstr>
      <vt:lpstr>    8-участие в оздоровлении популяций                   других видов</vt:lpstr>
      <vt:lpstr>9 - перенос паразитов и возбудителей заболеваний </vt:lpstr>
      <vt:lpstr>Использование птиц человеком</vt:lpstr>
      <vt:lpstr> 1- Получение продуктов питания</vt:lpstr>
      <vt:lpstr>Слайд 19</vt:lpstr>
      <vt:lpstr>2 - Получение перьев и пуха</vt:lpstr>
      <vt:lpstr>3 - декоративное использование</vt:lpstr>
      <vt:lpstr>4 - объекты спортивной и промысловой охоты</vt:lpstr>
      <vt:lpstr>5 - использование для организации охоты </vt:lpstr>
      <vt:lpstr>Слайд 24</vt:lpstr>
      <vt:lpstr>6 - обеспечение защиты аэродромов от других птиц </vt:lpstr>
      <vt:lpstr>7- Использование для научных исследований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 и использование птиц</dc:title>
  <cp:lastModifiedBy>M</cp:lastModifiedBy>
  <cp:revision>19</cp:revision>
  <dcterms:modified xsi:type="dcterms:W3CDTF">2013-02-16T17:50:12Z</dcterms:modified>
</cp:coreProperties>
</file>