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5" r:id="rId2"/>
    <p:sldId id="286" r:id="rId3"/>
    <p:sldId id="283" r:id="rId4"/>
    <p:sldId id="287" r:id="rId5"/>
    <p:sldId id="285" r:id="rId6"/>
    <p:sldId id="276" r:id="rId7"/>
    <p:sldId id="268" r:id="rId8"/>
    <p:sldId id="270" r:id="rId9"/>
    <p:sldId id="277" r:id="rId10"/>
    <p:sldId id="278" r:id="rId11"/>
    <p:sldId id="279" r:id="rId12"/>
    <p:sldId id="281" r:id="rId13"/>
    <p:sldId id="282" r:id="rId14"/>
    <p:sldId id="291" r:id="rId15"/>
    <p:sldId id="292" r:id="rId16"/>
    <p:sldId id="293" r:id="rId17"/>
    <p:sldId id="294" r:id="rId18"/>
    <p:sldId id="298" r:id="rId19"/>
    <p:sldId id="295" r:id="rId20"/>
    <p:sldId id="300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3" autoAdjust="0"/>
    <p:restoredTop sz="94660"/>
  </p:normalViewPr>
  <p:slideViewPr>
    <p:cSldViewPr>
      <p:cViewPr varScale="1">
        <p:scale>
          <a:sx n="104" d="100"/>
          <a:sy n="10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4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0B78-D0E8-47AA-BD3F-0E7BDC0514DD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40B7-4F5C-4546-A8CC-C493C3824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AB3A-FA1D-4D27-B82A-3AB2F044BE3E}" type="slidenum">
              <a:rPr lang="ru-RU"/>
              <a:pPr/>
              <a:t>7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85A7E-3F00-48D0-B439-3B2579156C7C}" type="slidenum">
              <a:rPr lang="ru-RU"/>
              <a:pPr/>
              <a:t>8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843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751D-FF54-461F-A2E1-011D20D4FBE3}" type="datetimeFigureOut">
              <a:rPr lang="ru-RU" smtClean="0"/>
              <a:pPr/>
              <a:t>25.08.2010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AAE5-ED26-47F3-AB76-A5452A4B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1843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gif"/><Relationship Id="rId2" Type="http://schemas.openxmlformats.org/officeDocument/2006/relationships/audio" Target="file:///F:\&#1055;&#1088;&#1077;&#1079;&#1077;&#1085;&#1090;&#1072;&#1094;&#1080;&#1103;%20&#1055;&#1088;&#1080;&#1082;&#1083;&#1072;&#1076;&#1085;&#1072;&#1103;%20&#1085;&#1072;&#1087;&#1088;&#1072;&#1074;&#1083;&#1077;&#1085;&#1085;&#1086;&#1089;&#1090;&#1100;%20%20&#1045;.&#1042;.&#1051;&#1086;&#1073;&#1072;&#1085;&#1086;&#1074;&#1072;\bremen.wav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gif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file:///F:\&#1055;&#1088;&#1077;&#1079;&#1077;&#1085;&#1090;&#1072;&#1094;&#1080;&#1103;%20&#1055;&#1088;&#1080;&#1082;&#1083;&#1072;&#1076;&#1085;&#1072;&#1103;%20&#1085;&#1072;&#1087;&#1088;&#1072;&#1074;&#1083;&#1077;&#1085;&#1085;&#1086;&#1089;&#1090;&#1100;%20%20&#1045;.&#1042;.&#1051;&#1086;&#1073;&#1072;&#1085;&#1086;&#1074;&#1072;\6021_70.wav" TargetMode="External"/><Relationship Id="rId7" Type="http://schemas.openxmlformats.org/officeDocument/2006/relationships/image" Target="../media/image35.gi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5.wav"/><Relationship Id="rId7" Type="http://schemas.openxmlformats.org/officeDocument/2006/relationships/image" Target="../media/image40.gi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gi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42.png"/><Relationship Id="rId4" Type="http://schemas.openxmlformats.org/officeDocument/2006/relationships/audio" Target="file:///F:\&#1055;&#1088;&#1077;&#1079;&#1077;&#1085;&#1090;&#1072;&#1094;&#1080;&#1103;%20&#1055;&#1088;&#1080;&#1082;&#1083;&#1072;&#1076;&#1085;&#1072;&#1103;%20&#1085;&#1072;&#1087;&#1088;&#1072;&#1074;&#1083;&#1077;&#1085;&#1085;&#1086;&#1089;&#1090;&#1100;%20%20&#1045;.&#1042;.&#1051;&#1086;&#1073;&#1072;&#1085;&#1086;&#1074;&#1072;\Boiling.au" TargetMode="External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file:///F:\&#1055;&#1088;&#1077;&#1079;&#1077;&#1085;&#1090;&#1072;&#1094;&#1080;&#1103;%20&#1055;&#1088;&#1080;&#1082;&#1083;&#1072;&#1076;&#1085;&#1072;&#1103;%20&#1085;&#1072;&#1087;&#1088;&#1072;&#1074;&#1083;&#1077;&#1085;&#1085;&#1086;&#1089;&#1090;&#1100;%20%20&#1045;.&#1042;.&#1051;&#1086;&#1073;&#1072;&#1085;&#1086;&#1074;&#1072;\&#1064;&#1077;&#1076;&#1077;&#1074;&#1088;&#1099;+&#1101;&#1090;&#1085;&#1080;&#1095;&#1077;&#1089;&#1082;&#1086;&#1081;+&#1084;&#1091;&#1079;&#1099;&#1082;&#1080;+-+&#1045;&#1075;&#1080;&#1087;&#1077;&#1090;&#1089;&#1082;&#1072;&#1103;+&#1090;&#1077;&#1084;&#1072;.wav" TargetMode="External"/><Relationship Id="rId7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Прикладные задачи в школьном курсе математики</a:t>
            </a:r>
            <a:endParaRPr lang="ru-RU" i="1" dirty="0">
              <a:ln>
                <a:solidFill>
                  <a:schemeClr val="accent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Содержимое 18" descr="ceramist0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1785950" cy="2014918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" name="Содержимое 19" descr="constr2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86512" y="1785926"/>
            <a:ext cx="2596497" cy="3000396"/>
          </a:xfrm>
          <a:ln w="762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constr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071942"/>
            <a:ext cx="1714512" cy="210979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270000" dist="1866900" dir="5400000" algn="ctr" rotWithShape="0">
              <a:srgbClr val="000000">
                <a:alpha val="67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6500826" y="5286388"/>
            <a:ext cx="2194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Учитель математики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    МОУ СОШ №7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     Е.В. Лобанова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     г. Тверь 2010</a:t>
            </a:r>
          </a:p>
          <a:p>
            <a:r>
              <a:rPr lang="ru-RU" dirty="0" smtClean="0"/>
              <a:t>                  </a:t>
            </a:r>
            <a:endParaRPr lang="ru-RU" dirty="0"/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8класс.  Неравенства</a:t>
            </a:r>
            <a:endParaRPr lang="ru-RU" b="1" dirty="0"/>
          </a:p>
        </p:txBody>
      </p:sp>
      <p:pic>
        <p:nvPicPr>
          <p:cNvPr id="22530" name="Picture 2" descr="G:\АНИМАЦИЯ\acrobat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00826" y="1071546"/>
            <a:ext cx="1785950" cy="16459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22531" name="Picture 3" descr="G:\АНИМАЦИЯ\acrobat07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15140" y="5143512"/>
            <a:ext cx="1238250" cy="12382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2532" name="Picture 4" descr="G:\АНИМАЦИЯ\acrobat07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15140" y="2786058"/>
            <a:ext cx="1238250" cy="12382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2533" name="Picture 5" descr="G:\АНИМАЦИЯ\acrobat07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72132" y="2143116"/>
            <a:ext cx="1071570" cy="128588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534" name="Picture 6" descr="G:\АНИМАЦИЯ\acrobat07.gif"/>
          <p:cNvPicPr>
            <a:picLocks noChangeAspect="1" noChangeArrowheads="1" noCrop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715140" y="3929066"/>
            <a:ext cx="1238250" cy="12382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1428736"/>
            <a:ext cx="4643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Когда </a:t>
            </a:r>
            <a:r>
              <a:rPr lang="ru-RU" sz="2000" dirty="0" err="1" smtClean="0">
                <a:latin typeface="Comic Sans MS" pitchFamily="66" charset="0"/>
              </a:rPr>
              <a:t>бременские</a:t>
            </a:r>
            <a:r>
              <a:rPr lang="ru-RU" sz="2000" dirty="0" smtClean="0">
                <a:latin typeface="Comic Sans MS" pitchFamily="66" charset="0"/>
              </a:rPr>
              <a:t> музыканты давали концерт перед королевским дворцом ,они выстроили пирамиду: пес вскочил на спину </a:t>
            </a:r>
            <a:r>
              <a:rPr lang="ru-RU" sz="2000" dirty="0" err="1" smtClean="0">
                <a:latin typeface="Comic Sans MS" pitchFamily="66" charset="0"/>
              </a:rPr>
              <a:t>ослу</a:t>
            </a:r>
            <a:r>
              <a:rPr lang="ru-RU" sz="2000" dirty="0" smtClean="0">
                <a:latin typeface="Comic Sans MS" pitchFamily="66" charset="0"/>
              </a:rPr>
              <a:t> ,</a:t>
            </a:r>
            <a:r>
              <a:rPr lang="ru-RU" sz="2000" dirty="0" err="1" smtClean="0">
                <a:latin typeface="Comic Sans MS" pitchFamily="66" charset="0"/>
              </a:rPr>
              <a:t>кот-на</a:t>
            </a:r>
            <a:r>
              <a:rPr lang="ru-RU" sz="2000" dirty="0" smtClean="0">
                <a:latin typeface="Comic Sans MS" pitchFamily="66" charset="0"/>
              </a:rPr>
              <a:t> голову псу, а юноша оказался на голове кота , да еще кверху ногами. При этом лицо юноши оказалось против лица </a:t>
            </a:r>
            <a:r>
              <a:rPr lang="ru-RU" sz="2000" dirty="0" err="1" smtClean="0">
                <a:latin typeface="Comic Sans MS" pitchFamily="66" charset="0"/>
              </a:rPr>
              <a:t>принцессы,стоящей</a:t>
            </a:r>
            <a:r>
              <a:rPr lang="ru-RU" sz="2000" dirty="0" smtClean="0">
                <a:latin typeface="Comic Sans MS" pitchFamily="66" charset="0"/>
              </a:rPr>
              <a:t> на </a:t>
            </a:r>
            <a:r>
              <a:rPr lang="ru-RU" sz="2000" dirty="0" err="1" smtClean="0">
                <a:latin typeface="Comic Sans MS" pitchFamily="66" charset="0"/>
              </a:rPr>
              <a:t>балконе.Считая</a:t>
            </a:r>
            <a:r>
              <a:rPr lang="ru-RU" sz="2000" dirty="0" smtClean="0">
                <a:latin typeface="Comic Sans MS" pitchFamily="66" charset="0"/>
              </a:rPr>
              <a:t> рост принцессы 165-179 </a:t>
            </a:r>
            <a:r>
              <a:rPr lang="ru-RU" sz="2000" dirty="0" err="1" smtClean="0">
                <a:latin typeface="Comic Sans MS" pitchFamily="66" charset="0"/>
              </a:rPr>
              <a:t>см,высоту</a:t>
            </a:r>
            <a:r>
              <a:rPr lang="ru-RU" sz="2000" dirty="0" smtClean="0">
                <a:latin typeface="Comic Sans MS" pitchFamily="66" charset="0"/>
              </a:rPr>
              <a:t> спины </a:t>
            </a:r>
            <a:r>
              <a:rPr lang="ru-RU" sz="2000" dirty="0" err="1" smtClean="0">
                <a:latin typeface="Comic Sans MS" pitchFamily="66" charset="0"/>
              </a:rPr>
              <a:t>осла</a:t>
            </a:r>
            <a:r>
              <a:rPr lang="ru-RU" sz="2000" dirty="0" smtClean="0">
                <a:latin typeface="Comic Sans MS" pitchFamily="66" charset="0"/>
              </a:rPr>
              <a:t> 80-90 </a:t>
            </a:r>
            <a:r>
              <a:rPr lang="ru-RU" sz="2000" dirty="0" err="1" smtClean="0">
                <a:latin typeface="Comic Sans MS" pitchFamily="66" charset="0"/>
              </a:rPr>
              <a:t>см,рост</a:t>
            </a:r>
            <a:r>
              <a:rPr lang="ru-RU" sz="2000" dirty="0" smtClean="0">
                <a:latin typeface="Comic Sans MS" pitchFamily="66" charset="0"/>
              </a:rPr>
              <a:t> пса (сидя) 60-70 см, а кота 35-40 </a:t>
            </a:r>
            <a:r>
              <a:rPr lang="ru-RU" sz="2000" dirty="0" err="1" smtClean="0">
                <a:latin typeface="Comic Sans MS" pitchFamily="66" charset="0"/>
              </a:rPr>
              <a:t>см,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оцените</a:t>
            </a:r>
            <a:r>
              <a:rPr lang="ru-RU" sz="2000" dirty="0" err="1" smtClean="0">
                <a:latin typeface="Comic Sans MS" pitchFamily="66" charset="0"/>
              </a:rPr>
              <a:t>,на</a:t>
            </a:r>
            <a:r>
              <a:rPr lang="ru-RU" sz="2000" dirty="0" smtClean="0">
                <a:latin typeface="Comic Sans MS" pitchFamily="66" charset="0"/>
              </a:rPr>
              <a:t> какой высоте был балкон .</a:t>
            </a:r>
          </a:p>
          <a:p>
            <a:r>
              <a:rPr lang="ru-RU" sz="2000" dirty="0" smtClean="0">
                <a:latin typeface="Comic Sans MS" pitchFamily="66" charset="0"/>
              </a:rPr>
              <a:t>(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Справка.</a:t>
            </a:r>
            <a:r>
              <a:rPr lang="ru-RU" sz="2000" dirty="0" err="1" smtClean="0">
                <a:latin typeface="Comic Sans MS" pitchFamily="66" charset="0"/>
              </a:rPr>
              <a:t>Длина</a:t>
            </a:r>
            <a:r>
              <a:rPr lang="ru-RU" sz="2000" dirty="0" smtClean="0">
                <a:latin typeface="Comic Sans MS" pitchFamily="66" charset="0"/>
              </a:rPr>
              <a:t> лица 25 см)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6" name="breme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429256" y="6000768"/>
            <a:ext cx="304800" cy="304800"/>
          </a:xfrm>
          <a:prstGeom prst="rect">
            <a:avLst/>
          </a:prstGeom>
        </p:spPr>
      </p:pic>
      <p:pic>
        <p:nvPicPr>
          <p:cNvPr id="11" name="Рисунок 10" descr="tcvet4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2285992"/>
            <a:ext cx="579434" cy="50006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8класс.Квадратный корень.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constr43.g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857225" y="1214422"/>
            <a:ext cx="2286016" cy="27146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Текст 8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507209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Горшок падает с высоты 1 м.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С какой скоростью он упадет на землю ? Во сколько раз увеличится скорость, если высота увеличится в 2, 4, 100 раз?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4714884"/>
            <a:ext cx="61436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Справка</a:t>
            </a:r>
            <a:r>
              <a:rPr lang="ru-RU" sz="2000" b="1" dirty="0" smtClean="0"/>
              <a:t>. </a:t>
            </a:r>
            <a:r>
              <a:rPr lang="ru-RU" sz="2000" b="1" i="1" dirty="0" smtClean="0">
                <a:latin typeface="Arial Narrow" pitchFamily="34" charset="0"/>
              </a:rPr>
              <a:t>Скорость свободного падения тела выражается формулой</a:t>
            </a:r>
          </a:p>
          <a:p>
            <a:endParaRPr lang="ru-RU" sz="2000" b="1" i="1" dirty="0" smtClean="0">
              <a:latin typeface="Arial Narrow" pitchFamily="34" charset="0"/>
            </a:endParaRPr>
          </a:p>
          <a:p>
            <a:r>
              <a:rPr lang="ru-RU" sz="2000" b="1" i="1" dirty="0" smtClean="0">
                <a:latin typeface="Arial Narrow" pitchFamily="34" charset="0"/>
              </a:rPr>
              <a:t>Где </a:t>
            </a:r>
            <a:r>
              <a:rPr lang="en-US" sz="2000" b="1" i="1" dirty="0" smtClean="0">
                <a:latin typeface="Arial Narrow" pitchFamily="34" charset="0"/>
              </a:rPr>
              <a:t>H –</a:t>
            </a:r>
            <a:r>
              <a:rPr lang="ru-RU" sz="2000" b="1" i="1" dirty="0" smtClean="0">
                <a:latin typeface="Arial Narrow" pitchFamily="34" charset="0"/>
              </a:rPr>
              <a:t>высота,</a:t>
            </a:r>
            <a:r>
              <a:rPr lang="en-US" sz="2000" b="1" i="1" dirty="0" smtClean="0">
                <a:latin typeface="Arial Narrow" pitchFamily="34" charset="0"/>
              </a:rPr>
              <a:t>g</a:t>
            </a:r>
            <a:r>
              <a:rPr lang="ru-RU" sz="2000" b="1" i="1" dirty="0" smtClean="0">
                <a:latin typeface="Arial Narrow" pitchFamily="34" charset="0"/>
              </a:rPr>
              <a:t>-ускорение свободного падения ,</a:t>
            </a:r>
            <a:r>
              <a:rPr lang="en-US" sz="2000" b="1" i="1" dirty="0" smtClean="0">
                <a:latin typeface="Arial Narrow" pitchFamily="34" charset="0"/>
              </a:rPr>
              <a:t>g</a:t>
            </a:r>
            <a:r>
              <a:rPr lang="ru-RU" sz="2000" b="1" i="1" dirty="0" smtClean="0">
                <a:latin typeface="Arial Narrow" pitchFamily="34" charset="0"/>
              </a:rPr>
              <a:t>=9,81 м/с</a:t>
            </a:r>
            <a:r>
              <a:rPr lang="ru-RU" sz="2000" b="1" i="1" baseline="30000" dirty="0" smtClean="0">
                <a:latin typeface="Arial Narrow" pitchFamily="34" charset="0"/>
              </a:rPr>
              <a:t>2</a:t>
            </a:r>
            <a:endParaRPr lang="ru-RU" sz="2000" b="1" i="1" dirty="0" smtClean="0">
              <a:latin typeface="Arial Narrow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857620" y="5072074"/>
          <a:ext cx="1428760" cy="611190"/>
        </p:xfrm>
        <a:graphic>
          <a:graphicData uri="http://schemas.openxmlformats.org/presentationml/2006/ole">
            <p:oleObj spid="_x0000_s19458" name="Формула" r:id="rId6" imgW="672840" imgH="253800" progId="Equation.3">
              <p:embed/>
            </p:oleObj>
          </a:graphicData>
        </a:graphic>
      </p:graphicFrame>
      <p:pic>
        <p:nvPicPr>
          <p:cNvPr id="13" name="MS900074820[1].wav">
            <a:hlinkClick r:id="" action="ppaction://media"/>
          </p:cNvPr>
          <p:cNvPicPr>
            <a:picLocks noRot="1" noChangeAspect="1"/>
          </p:cNvPicPr>
          <p:nvPr>
            <a:wavAudioFile r:embed="rId3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500958" y="6143644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uiExpand="1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1.gif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7000892" y="4714884"/>
            <a:ext cx="1352550" cy="1352550"/>
          </a:xfrm>
        </p:spPr>
      </p:pic>
      <p:pic>
        <p:nvPicPr>
          <p:cNvPr id="12" name="Содержимое 11" descr="krugka14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6929454" y="2928934"/>
            <a:ext cx="1746268" cy="157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58706" y="461417"/>
            <a:ext cx="4626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8класс.  Неравенства</a:t>
            </a:r>
            <a:endParaRPr lang="ru-RU" b="1" dirty="0"/>
          </a:p>
        </p:txBody>
      </p:sp>
      <p:pic>
        <p:nvPicPr>
          <p:cNvPr id="15" name="Рисунок 14" descr="7816cf1b4bd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1643050"/>
            <a:ext cx="887685" cy="1285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662" y="1643050"/>
            <a:ext cx="4286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Если на дне железной банки пробить отверстие и налить в нее воды , то уровень воды будет убывать по квадратичному закону 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endParaRPr lang="ru-RU" sz="2000" dirty="0" smtClean="0">
              <a:latin typeface="Comic Sans MS" pitchFamily="66" charset="0"/>
            </a:endParaRPr>
          </a:p>
          <a:p>
            <a:endParaRPr lang="ru-RU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Найдите формулу для этого закона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и определите, через какое время вытечет вода, если начальный уровень 15 см, а через  1 минуту он опустится до 10 см, еще через минуту-до 6 см.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000232" y="3500438"/>
          <a:ext cx="2312805" cy="500066"/>
        </p:xfrm>
        <a:graphic>
          <a:graphicData uri="http://schemas.openxmlformats.org/presentationml/2006/ole">
            <p:oleObj spid="_x0000_s23554" name="Формула" r:id="rId10" imgW="939600" imgH="203040" progId="Equation.3">
              <p:embed/>
            </p:oleObj>
          </a:graphicData>
        </a:graphic>
      </p:graphicFrame>
      <p:pic>
        <p:nvPicPr>
          <p:cNvPr id="10" name="6021_70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6357950" y="5857892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021_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во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9класс.Степень с рациональным показателем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4352956" cy="4983179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500" b="1" dirty="0" smtClean="0">
                <a:latin typeface="Comic Sans MS" pitchFamily="66" charset="0"/>
              </a:rPr>
              <a:t>Хозяйка сварила суп и кашу. Чтобы кастрюля с кашей не остыла слишком быстро, она завернула ее в одеяло, а суп оставила на плите . Через час температура каши понизилась до 60</a:t>
            </a:r>
            <a:r>
              <a:rPr lang="ru-RU" sz="1500" b="1" baseline="30000" dirty="0" smtClean="0">
                <a:latin typeface="Comic Sans MS" pitchFamily="66" charset="0"/>
              </a:rPr>
              <a:t>0 </a:t>
            </a:r>
            <a:r>
              <a:rPr lang="ru-RU" sz="1500" b="1" baseline="-25000" dirty="0" smtClean="0">
                <a:latin typeface="Comic Sans MS" pitchFamily="66" charset="0"/>
              </a:rPr>
              <a:t>,</a:t>
            </a:r>
          </a:p>
          <a:p>
            <a:pPr lvl="1">
              <a:buNone/>
            </a:pPr>
            <a:r>
              <a:rPr lang="ru-RU" sz="1500" b="1" baseline="-25000" dirty="0" smtClean="0">
                <a:latin typeface="Comic Sans MS" pitchFamily="66" charset="0"/>
              </a:rPr>
              <a:t>           </a:t>
            </a:r>
            <a:r>
              <a:rPr lang="ru-RU" sz="1500" b="1" dirty="0" smtClean="0">
                <a:latin typeface="Comic Sans MS" pitchFamily="66" charset="0"/>
              </a:rPr>
              <a:t>а супа-до 30</a:t>
            </a:r>
            <a:r>
              <a:rPr lang="ru-RU" sz="1500" b="1" baseline="30000" dirty="0" smtClean="0">
                <a:latin typeface="Comic Sans MS" pitchFamily="66" charset="0"/>
              </a:rPr>
              <a:t>0</a:t>
            </a:r>
            <a:r>
              <a:rPr lang="ru-RU" sz="1500" b="1" baseline="-25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1500" b="1" dirty="0" smtClean="0">
                <a:latin typeface="Comic Sans MS" pitchFamily="66" charset="0"/>
              </a:rPr>
              <a:t> При этом температура в комнате 20</a:t>
            </a:r>
            <a:r>
              <a:rPr lang="ru-RU" sz="1500" b="1" baseline="30000" dirty="0" smtClean="0">
                <a:latin typeface="Comic Sans MS" pitchFamily="66" charset="0"/>
              </a:rPr>
              <a:t>0</a:t>
            </a:r>
            <a:r>
              <a:rPr lang="ru-RU" sz="1500" b="1" baseline="-250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ru-RU" sz="1500" b="1" dirty="0" smtClean="0">
                <a:latin typeface="Comic Sans MS" pitchFamily="66" charset="0"/>
              </a:rPr>
              <a:t>Какова будет температура супа и каши через </a:t>
            </a:r>
          </a:p>
          <a:p>
            <a:pPr>
              <a:buNone/>
            </a:pPr>
            <a:r>
              <a:rPr lang="ru-RU" sz="1500" b="1" dirty="0" smtClean="0">
                <a:latin typeface="Comic Sans MS" pitchFamily="66" charset="0"/>
              </a:rPr>
              <a:t>2 часа?</a:t>
            </a: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500" b="1" dirty="0" smtClean="0">
                <a:latin typeface="Comic Sans MS" pitchFamily="66" charset="0"/>
              </a:rPr>
              <a:t>Составьте таблицу зависимости их температур от времени с шагом 5 минут.</a:t>
            </a:r>
          </a:p>
          <a:p>
            <a:pPr>
              <a:buNone/>
            </a:pPr>
            <a:endParaRPr lang="ru-RU" sz="1500" dirty="0"/>
          </a:p>
        </p:txBody>
      </p:sp>
      <p:pic>
        <p:nvPicPr>
          <p:cNvPr id="8" name="Рисунок 7" descr="cook2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571876"/>
            <a:ext cx="1500198" cy="1714512"/>
          </a:xfrm>
          <a:prstGeom prst="rect">
            <a:avLst/>
          </a:prstGeom>
          <a:ln w="34925" cap="sq">
            <a:gradFill flip="none" rotWithShape="1">
              <a:gsLst>
                <a:gs pos="91000">
                  <a:schemeClr val="accent6">
                    <a:lumMod val="50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  <a:beve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500" dirty="0" err="1" smtClean="0">
                <a:solidFill>
                  <a:srgbClr val="FF0000"/>
                </a:solidFill>
                <a:latin typeface="Comic Sans MS" pitchFamily="66" charset="0"/>
              </a:rPr>
              <a:t>Справка</a:t>
            </a:r>
            <a:r>
              <a:rPr lang="ru-RU" sz="1500" dirty="0" err="1" smtClean="0">
                <a:latin typeface="Comic Sans MS" pitchFamily="66" charset="0"/>
              </a:rPr>
              <a:t>.Температура</a:t>
            </a:r>
            <a:r>
              <a:rPr lang="ru-RU" sz="1500" dirty="0" smtClean="0">
                <a:latin typeface="Comic Sans MS" pitchFamily="66" charset="0"/>
              </a:rPr>
              <a:t> Т остывающего тела описывается формулой Ньютона</a:t>
            </a:r>
          </a:p>
          <a:p>
            <a:pPr>
              <a:buNone/>
            </a:pPr>
            <a:endParaRPr lang="ru-RU" sz="1500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dirty="0" smtClean="0">
              <a:latin typeface="Comic Sans MS" pitchFamily="66" charset="0"/>
            </a:endParaRPr>
          </a:p>
          <a:p>
            <a:pPr>
              <a:buNone/>
            </a:pPr>
            <a:endParaRPr lang="ru-RU" sz="15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500" dirty="0" smtClean="0">
                <a:latin typeface="Comic Sans MS" pitchFamily="66" charset="0"/>
              </a:rPr>
              <a:t>Где Т</a:t>
            </a:r>
            <a:r>
              <a:rPr lang="ru-RU" sz="1500" baseline="-25000" dirty="0" smtClean="0">
                <a:latin typeface="Comic Sans MS" pitchFamily="66" charset="0"/>
              </a:rPr>
              <a:t>0 </a:t>
            </a:r>
            <a:r>
              <a:rPr lang="ru-RU" sz="1500" dirty="0" smtClean="0">
                <a:latin typeface="Comic Sans MS" pitchFamily="66" charset="0"/>
              </a:rPr>
              <a:t>-начальная температура </a:t>
            </a:r>
            <a:r>
              <a:rPr lang="ru-RU" sz="1500" dirty="0" err="1" smtClean="0">
                <a:latin typeface="Comic Sans MS" pitchFamily="66" charset="0"/>
              </a:rPr>
              <a:t>тела,Т</a:t>
            </a:r>
            <a:r>
              <a:rPr lang="ru-RU" sz="1500" baseline="-25000" dirty="0" err="1" smtClean="0">
                <a:latin typeface="Comic Sans MS" pitchFamily="66" charset="0"/>
              </a:rPr>
              <a:t>с</a:t>
            </a:r>
            <a:r>
              <a:rPr lang="ru-RU" sz="1500" dirty="0" smtClean="0">
                <a:latin typeface="Comic Sans MS" pitchFamily="66" charset="0"/>
              </a:rPr>
              <a:t> –</a:t>
            </a:r>
            <a:r>
              <a:rPr lang="ru-RU" sz="1500" dirty="0" err="1" smtClean="0">
                <a:latin typeface="Comic Sans MS" pitchFamily="66" charset="0"/>
              </a:rPr>
              <a:t>температура</a:t>
            </a:r>
            <a:r>
              <a:rPr lang="ru-RU" sz="1500" dirty="0" smtClean="0">
                <a:latin typeface="Comic Sans MS" pitchFamily="66" charset="0"/>
              </a:rPr>
              <a:t> </a:t>
            </a:r>
            <a:r>
              <a:rPr lang="ru-RU" sz="1500" dirty="0" err="1" smtClean="0">
                <a:latin typeface="Comic Sans MS" pitchFamily="66" charset="0"/>
              </a:rPr>
              <a:t>среды,коэффициенты</a:t>
            </a:r>
            <a:r>
              <a:rPr lang="en-US" sz="1500" dirty="0" smtClean="0">
                <a:latin typeface="Comic Sans MS" pitchFamily="66" charset="0"/>
              </a:rPr>
              <a:t> a </a:t>
            </a:r>
            <a:r>
              <a:rPr lang="ru-RU" sz="1500" dirty="0" smtClean="0">
                <a:latin typeface="Comic Sans MS" pitchFamily="66" charset="0"/>
              </a:rPr>
              <a:t>и </a:t>
            </a:r>
            <a:r>
              <a:rPr lang="en-US" sz="1500" dirty="0" smtClean="0">
                <a:latin typeface="Comic Sans MS" pitchFamily="66" charset="0"/>
              </a:rPr>
              <a:t>k </a:t>
            </a:r>
            <a:r>
              <a:rPr lang="ru-RU" sz="1500" dirty="0" smtClean="0">
                <a:latin typeface="Comic Sans MS" pitchFamily="66" charset="0"/>
              </a:rPr>
              <a:t>определяются условиями опыта.</a:t>
            </a:r>
            <a:endParaRPr lang="ru-RU" sz="1500" dirty="0">
              <a:latin typeface="Comic Sans MS" pitchFamily="66" charset="0"/>
            </a:endParaRPr>
          </a:p>
        </p:txBody>
      </p:sp>
      <p:pic>
        <p:nvPicPr>
          <p:cNvPr id="10" name="Содержимое 4" descr="cook2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1214422"/>
            <a:ext cx="1928826" cy="2214579"/>
          </a:xfrm>
          <a:prstGeom prst="rect">
            <a:avLst/>
          </a:prstGeom>
          <a:ln w="50800" cap="sq" cmpd="tri"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ot Lid 03.wav">
            <a:hlinkClick r:id="" action="ppaction://media"/>
          </p:cNvPr>
          <p:cNvPicPr>
            <a:picLocks noRot="1" noChangeAspect="1"/>
          </p:cNvPicPr>
          <p:nvPr>
            <a:wavAudioFile r:embed="rId3" name="Pot Lid 03.wav"/>
          </p:nvPr>
        </p:nvPicPr>
        <p:blipFill>
          <a:blip r:embed="rId8" cstate="print"/>
          <a:stretch>
            <a:fillRect/>
          </a:stretch>
        </p:blipFill>
        <p:spPr>
          <a:xfrm>
            <a:off x="642910" y="3929066"/>
            <a:ext cx="304800" cy="304800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967288" y="4033838"/>
          <a:ext cx="3425825" cy="995362"/>
        </p:xfrm>
        <a:graphic>
          <a:graphicData uri="http://schemas.openxmlformats.org/presentationml/2006/ole">
            <p:oleObj spid="_x0000_s25602" name="Формула" r:id="rId9" imgW="1409400" imgH="914400" progId="Equation.3">
              <p:embed/>
            </p:oleObj>
          </a:graphicData>
        </a:graphic>
      </p:graphicFrame>
      <p:pic>
        <p:nvPicPr>
          <p:cNvPr id="16" name="Boiling.au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7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7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7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7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7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07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7"/>
                            </p:stCondLst>
                            <p:childTnLst>
                              <p:par>
                                <p:cTn id="6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7"/>
                            </p:stCondLst>
                            <p:childTnLst>
                              <p:par>
                                <p:cTn id="7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9класс.  Арифметическая прогрессия.</a:t>
            </a:r>
            <a:endParaRPr lang="ru-RU" b="1" dirty="0"/>
          </a:p>
        </p:txBody>
      </p:sp>
      <p:pic>
        <p:nvPicPr>
          <p:cNvPr id="6" name="Содержимое 5" descr="24.gif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-2500330" y="3929066"/>
            <a:ext cx="2500330" cy="1643066"/>
          </a:xfrm>
        </p:spPr>
      </p:pic>
      <p:pic>
        <p:nvPicPr>
          <p:cNvPr id="7" name="Рисунок 6" descr="8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3714752"/>
            <a:ext cx="1785950" cy="1714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643050"/>
            <a:ext cx="8574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Каждая ступенька пирамиды имеет форму параллелепипеда</a:t>
            </a:r>
          </a:p>
          <a:p>
            <a:r>
              <a:rPr lang="ru-RU" b="1" dirty="0" smtClean="0">
                <a:latin typeface="Comic Sans MS" pitchFamily="66" charset="0"/>
              </a:rPr>
              <a:t>С квадратом в основании и одну и ту же высоту 0,8 м.</a:t>
            </a:r>
          </a:p>
          <a:p>
            <a:r>
              <a:rPr lang="ru-RU" b="1" dirty="0" smtClean="0">
                <a:latin typeface="Comic Sans MS" pitchFamily="66" charset="0"/>
              </a:rPr>
              <a:t>Сторона основания первой ступени 50 м, а у каждой следующей </a:t>
            </a:r>
          </a:p>
          <a:p>
            <a:r>
              <a:rPr lang="ru-RU" b="1" dirty="0" smtClean="0">
                <a:latin typeface="Comic Sans MS" pitchFamily="66" charset="0"/>
              </a:rPr>
              <a:t>Ступени она уменьшается на 2 м.</a:t>
            </a:r>
          </a:p>
          <a:p>
            <a:r>
              <a:rPr lang="ru-RU" b="1" dirty="0" smtClean="0">
                <a:latin typeface="Comic Sans MS" pitchFamily="66" charset="0"/>
              </a:rPr>
              <a:t>Сколько ступеней у пирамиды , какова сторона основания последней ?</a:t>
            </a:r>
          </a:p>
          <a:p>
            <a:r>
              <a:rPr lang="ru-RU" b="1" dirty="0" smtClean="0">
                <a:latin typeface="Comic Sans MS" pitchFamily="66" charset="0"/>
              </a:rPr>
              <a:t>Каковы высота и объем пирамиды ?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357826"/>
            <a:ext cx="6417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Указание</a:t>
            </a:r>
            <a:r>
              <a:rPr lang="ru-RU" sz="2000" b="1" i="1" dirty="0" smtClean="0"/>
              <a:t> : при вычислении объема воспользуйтесь формулой:</a:t>
            </a:r>
          </a:p>
          <a:p>
            <a:endParaRPr lang="ru-RU" b="1" i="1" dirty="0" smtClean="0"/>
          </a:p>
          <a:p>
            <a:r>
              <a:rPr lang="ru-RU" b="1" i="1" dirty="0" smtClean="0"/>
              <a:t>1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+2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+3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+…+К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=</a:t>
            </a:r>
            <a:endParaRPr lang="ru-RU" b="1" i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722562" y="5929330"/>
          <a:ext cx="1849437" cy="766745"/>
        </p:xfrm>
        <a:graphic>
          <a:graphicData uri="http://schemas.openxmlformats.org/presentationml/2006/ole">
            <p:oleObj spid="_x0000_s30722" name="Формула" r:id="rId7" imgW="1244520" imgH="558720" progId="Equation.3">
              <p:embed/>
            </p:oleObj>
          </a:graphicData>
        </a:graphic>
      </p:graphicFrame>
      <p:pic>
        <p:nvPicPr>
          <p:cNvPr id="12" name="Шедевры+этнической+музыки+-+Египетская+тема.wav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13873E-6 L 0.75001 2.13873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9класс.  Тригонометрия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7" name="Содержимое 6" descr="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1" y="3571876"/>
            <a:ext cx="5143536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5720" y="2071678"/>
            <a:ext cx="4040188" cy="1068397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Удивительный факт состоит в том, что все российские эскалаторы, с самых первых и до производимых в наше время, наклонены к горизонту под углом в 30 градусов!</a:t>
            </a:r>
            <a:endParaRPr lang="ru-RU" sz="1050" b="1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929190" y="2071678"/>
            <a:ext cx="4041775" cy="63976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Comic Sans MS" pitchFamily="66" charset="0"/>
              </a:rPr>
              <a:t>Достроим мысленно эскалатор до естественного прямоугольного треугольника. Длина его гипотенузы — это длина эскалатора, а длина одного из катетов и будет примерно равна глубине заложения той станции метро, на которую ведет этот эскалатор.</a:t>
            </a:r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2"/>
            <a:ext cx="7572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omic Sans MS" pitchFamily="66" charset="0"/>
              </a:rPr>
              <a:t>Как оценить глубину заложения станции метро, на которую Вы спускаетесь по эскалатору? Оказывается и в этом житейском вопросе может помочь знание математики! А именно — тригонометрии.</a:t>
            </a:r>
          </a:p>
          <a:p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 пользе тригонометрии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3071810"/>
            <a:ext cx="5143536" cy="335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7158" y="1500174"/>
            <a:ext cx="8258175" cy="63976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Спускаясь или поднимаясь по эскалатору, мы постоянно проезжаем фонари! Расстояние между ними не фиксируется, </a:t>
            </a:r>
            <a:r>
              <a:rPr lang="ru-RU" sz="1600" b="1" dirty="0" err="1" smtClean="0">
                <a:latin typeface="Comic Sans MS" pitchFamily="66" charset="0"/>
              </a:rPr>
              <a:t>ГОСТами</a:t>
            </a:r>
            <a:r>
              <a:rPr lang="ru-RU" sz="1600" b="1" dirty="0" smtClean="0">
                <a:latin typeface="Comic Sans MS" pitchFamily="66" charset="0"/>
              </a:rPr>
              <a:t> оговаривается необходимая освещенность туннеля. И в итоге получается, что фонари отстоят друг от друга примерно на 5 метров</a:t>
            </a:r>
            <a:endParaRPr lang="ru-RU" sz="1600" b="1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 пользе тригонометрии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Для подсчета длины нам же нужно не количество фонарей, а количество расстояний между ними! От подсчитанного количества фонарей следует отнять 1, а теперь уже можно умножить на 5 и на синус 30°.</a:t>
            </a:r>
          </a:p>
          <a:p>
            <a:r>
              <a:rPr lang="ru-RU" sz="1400" b="1" dirty="0" smtClean="0">
                <a:latin typeface="Comic Sans MS" pitchFamily="66" charset="0"/>
              </a:rPr>
              <a:t>Красота момента состоит в том, что синус 30° равен 1/2, и с этим числом легко производить счет в уме! И получившаяся формула подсчета глубины заложения станции проста для счета и легка для запоминания. </a:t>
            </a:r>
          </a:p>
          <a:p>
            <a:endParaRPr lang="ru-RU" dirty="0"/>
          </a:p>
        </p:txBody>
      </p:sp>
      <p:pic>
        <p:nvPicPr>
          <p:cNvPr id="4" name="Рисунок 3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214686"/>
            <a:ext cx="4572032" cy="3529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11класс.Из тестов ЕГЭ.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204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    Задание B5 </a:t>
            </a:r>
            <a:r>
              <a:rPr lang="ru-RU" sz="1600" b="1" dirty="0" smtClean="0">
                <a:latin typeface="Comic Sans MS" pitchFamily="66" charset="0"/>
              </a:rPr>
              <a:t>на преобразование выражений и выполнение простых арифметических операций. В этом задании ученик будет решать прикладные задачи практической направленности. Для успешного выполнения задания необходимо продемонстрировать навыки применения математических методов для решения прикладных задач, в том числе социально-экономического и физического характера. Важно правильно интерпретировать полученный результат с учетом жизненных ограничений.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643314"/>
            <a:ext cx="72152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 Задание B10 </a:t>
            </a:r>
            <a:r>
              <a:rPr lang="ru-RU" sz="1600" b="1" dirty="0" smtClean="0">
                <a:latin typeface="Comic Sans MS" pitchFamily="66" charset="0"/>
              </a:rPr>
              <a:t>– это прикладная задача на нахождение наибольшего или наименьшего значения, моделирующая реальную или близкую к реальности ситуацию. Для решения ученик должен составить и решить по условию задачи линейное или квадратное неравенство.</a:t>
            </a:r>
          </a:p>
          <a:p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000636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Задание B12 </a:t>
            </a:r>
            <a:r>
              <a:rPr lang="ru-RU" sz="1600" b="1" dirty="0" smtClean="0">
                <a:latin typeface="Comic Sans MS" pitchFamily="66" charset="0"/>
              </a:rPr>
              <a:t>- текстовая задача на движение или работу. Чтобы выполнить это задание, ученик должен составить и решить уравнение по условию, правильно интерпретировать полученный результат.</a:t>
            </a:r>
          </a:p>
        </p:txBody>
      </p:sp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B5.</a:t>
            </a:r>
            <a:r>
              <a:rPr lang="ru-RU" sz="2400" b="1" dirty="0" smtClean="0"/>
              <a:t> </a:t>
            </a:r>
          </a:p>
          <a:p>
            <a:r>
              <a:rPr lang="ru-RU" sz="2000" b="1" dirty="0" smtClean="0">
                <a:latin typeface="Comic Sans MS" pitchFamily="66" charset="0"/>
              </a:rPr>
              <a:t>Интернет-провайдер (компания, оказывающая услуги по подключению к сети Интернет) предлагает три тарифных плана.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Пользователь предполагает, что его трафик составит 570 </a:t>
            </a:r>
            <a:r>
              <a:rPr lang="ru-RU" sz="2000" b="1" dirty="0" err="1" smtClean="0">
                <a:latin typeface="Comic Sans MS" pitchFamily="66" charset="0"/>
              </a:rPr>
              <a:t>Mb</a:t>
            </a:r>
            <a:r>
              <a:rPr lang="ru-RU" sz="2000" b="1" dirty="0" smtClean="0">
                <a:latin typeface="Comic Sans MS" pitchFamily="66" charset="0"/>
              </a:rPr>
              <a:t> в месяц и, исходя из этого, выбирает наиболее дешевый тарифный план. Сколько рублей заплатит пользователь за месяц, если его трафик действительно будет равен 570 </a:t>
            </a:r>
            <a:r>
              <a:rPr lang="ru-RU" sz="2000" b="1" dirty="0" err="1" smtClean="0">
                <a:latin typeface="Comic Sans MS" pitchFamily="66" charset="0"/>
              </a:rPr>
              <a:t>Mb</a:t>
            </a:r>
            <a:r>
              <a:rPr lang="ru-RU" sz="2000" b="1" dirty="0" smtClean="0">
                <a:latin typeface="Comic Sans MS" pitchFamily="66" charset="0"/>
              </a:rPr>
              <a:t>? </a:t>
            </a: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http://www.matematika-ege.ru/images/B5/B5%285395%29-001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143240" y="1785926"/>
            <a:ext cx="490537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2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1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3966" y="4643446"/>
            <a:ext cx="1428750" cy="1733550"/>
          </a:xfrm>
          <a:prstGeom prst="rect">
            <a:avLst/>
          </a:prstGeom>
        </p:spPr>
      </p:pic>
      <p:pic>
        <p:nvPicPr>
          <p:cNvPr id="6" name="Рисунок 5" descr="b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28792" y="5072074"/>
            <a:ext cx="118110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5429264"/>
            <a:ext cx="1214446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31 -0.00023 L 0.42431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woman_sculptor0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2786058"/>
            <a:ext cx="2472854" cy="3000396"/>
          </a:xfrm>
          <a:ln w="5715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Содержимое 15" descr="cave28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28662" y="1928802"/>
            <a:ext cx="1809774" cy="2352706"/>
          </a:xfrm>
          <a:ln w="76200"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«Математика –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это то, посредством чего люди управляют природой и собой»</a:t>
            </a:r>
            <a:r>
              <a:rPr lang="ru-RU" sz="53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53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53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</a:t>
            </a:r>
            <a:br>
              <a:rPr lang="ru-RU" sz="53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А.Н. Колмогоров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B10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Comic Sans MS" pitchFamily="66" charset="0"/>
              </a:rPr>
              <a:t>Для одного из предприятий-монополистов зависимость объёма спроса на продукцию </a:t>
            </a:r>
            <a:r>
              <a:rPr lang="ru-RU" sz="1800" b="1" dirty="0" err="1" smtClean="0">
                <a:latin typeface="Comic Sans MS" pitchFamily="66" charset="0"/>
              </a:rPr>
              <a:t>q</a:t>
            </a:r>
            <a:r>
              <a:rPr lang="ru-RU" sz="1800" b="1" dirty="0" smtClean="0">
                <a:latin typeface="Comic Sans MS" pitchFamily="66" charset="0"/>
              </a:rPr>
              <a:t> (единиц в месяц) от её цены </a:t>
            </a:r>
            <a:r>
              <a:rPr lang="ru-RU" sz="1800" b="1" dirty="0" err="1" smtClean="0">
                <a:latin typeface="Comic Sans MS" pitchFamily="66" charset="0"/>
              </a:rPr>
              <a:t>p</a:t>
            </a:r>
            <a:r>
              <a:rPr lang="ru-RU" sz="1800" b="1" dirty="0" smtClean="0">
                <a:latin typeface="Comic Sans MS" pitchFamily="66" charset="0"/>
              </a:rPr>
              <a:t> (тыс. руб.) задаётся формулой:</a:t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>Определите максимальный уровень цены </a:t>
            </a:r>
            <a:r>
              <a:rPr lang="ru-RU" sz="1800" b="1" dirty="0" err="1" smtClean="0">
                <a:latin typeface="Comic Sans MS" pitchFamily="66" charset="0"/>
              </a:rPr>
              <a:t>p</a:t>
            </a:r>
            <a:r>
              <a:rPr lang="ru-RU" sz="1800" b="1" dirty="0" smtClean="0">
                <a:latin typeface="Comic Sans MS" pitchFamily="66" charset="0"/>
              </a:rPr>
              <a:t> (в тыс. руб.), при котором значение выручки предприятия за месяц</a:t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>составит не менее 360 тыс. руб.</a:t>
            </a:r>
            <a:br>
              <a:rPr lang="ru-RU" sz="1800" b="1" dirty="0" smtClean="0">
                <a:latin typeface="Comic Sans MS" pitchFamily="66" charset="0"/>
              </a:rPr>
            </a:br>
            <a:endParaRPr lang="ru-RU" sz="1800" b="1" dirty="0" smtClean="0">
              <a:latin typeface="Comic Sans MS" pitchFamily="66" charset="0"/>
            </a:endParaRPr>
          </a:p>
          <a:p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Рисунок 5" descr="http://www.matematika-ege.ru/images/B10/B10(6081)-00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1726470" cy="6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66700" dir="21540000" algn="ctr" rotWithShape="0">
              <a:srgbClr val="000000"/>
            </a:outerShdw>
          </a:effectLst>
        </p:spPr>
      </p:pic>
      <p:pic>
        <p:nvPicPr>
          <p:cNvPr id="7" name="Рисунок 6" descr="http://www.matematika-ege.ru/images/B10/B10(6081)-00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357430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pic>
        <p:nvPicPr>
          <p:cNvPr id="8" name="Рисунок 7" descr="12.gif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3000364" y="3857628"/>
            <a:ext cx="3679056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money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3286124"/>
            <a:ext cx="1214446" cy="9286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money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5072074"/>
            <a:ext cx="1357322" cy="9429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686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Задание B12.</a:t>
            </a:r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Велосипедист выехал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с постоянной скоростью из города А в город В, расстояние между которыми равно 108 км. На следующий день он отправился обратно со скоростью на 3 км/ч больше прежней. По дороге он сделал остановку на 3 часа. В результате он затратил на обратный путь столько же времени, сколько на путь из А в В. Найдите скорость велосипедиста на пути из А в В. Ответ дайте в км/ч.</a:t>
            </a:r>
            <a:br>
              <a:rPr lang="ru-RU" sz="1800" b="1" dirty="0" smtClean="0">
                <a:latin typeface="Comic Sans MS" pitchFamily="66" charset="0"/>
              </a:rPr>
            </a:br>
            <a:endParaRPr lang="ru-RU" sz="18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86322"/>
            <a:ext cx="1643042" cy="1695454"/>
          </a:xfrm>
          <a:prstGeom prst="rect">
            <a:avLst/>
          </a:prstGeom>
        </p:spPr>
      </p:pic>
      <p:pic>
        <p:nvPicPr>
          <p:cNvPr id="5" name="Рисунок 4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8660" y="6858000"/>
            <a:ext cx="1285884" cy="1285875"/>
          </a:xfrm>
          <a:prstGeom prst="rect">
            <a:avLst/>
          </a:prstGeom>
        </p:spPr>
      </p:pic>
      <p:pic>
        <p:nvPicPr>
          <p:cNvPr id="6" name="Рисунок 5" descr="1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500306"/>
            <a:ext cx="3109913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532E-6 C 0.01527 -0.03815 0.03073 -0.0763 0.03975 -0.09318 C 0.04878 -0.11006 0.04027 -0.09873 0.05399 -0.1015 C 0.06771 -0.10428 0.11059 -0.09526 0.12222 -0.11006 C 0.13385 -0.12486 0.11788 -0.16856 0.12378 -0.19029 C 0.12986 -0.21203 0.13767 -0.23191 0.15885 -0.24116 C 0.18003 -0.25041 0.23055 -0.2289 0.25086 -0.24532 C 0.27118 -0.26174 0.27239 -0.31353 0.28107 -0.34035 C 0.28975 -0.36717 0.29305 -0.38867 0.3033 -0.40601 C 0.31336 -0.42335 0.32465 -0.44208 0.34132 -0.44393 C 0.35798 -0.44578 0.38385 -0.42497 0.4033 -0.41642 C 0.42257 -0.40786 0.44271 -0.38983 0.45729 -0.3933 C 0.4717 -0.39676 0.47534 -0.43307 0.49045 -0.43769 C 0.5059 -0.44231 0.52586 -0.43838 0.5493 -0.42081 C 0.57274 -0.40324 0.61111 -0.35006 0.63177 -0.33203 C 0.65243 -0.31399 0.65573 -0.31029 0.67309 -0.31283 C 0.69027 -0.31538 0.71319 -0.35098 0.73507 -0.34682 C 0.75694 -0.34266 0.78507 -0.2985 0.80486 -0.28763 C 0.82448 -0.27676 0.84479 -0.26913 0.85399 -0.28116 C 0.86319 -0.29318 0.8559 -0.33942 0.86041 -0.35954 C 0.86493 -0.37966 0.87448 -0.39283 0.88107 -0.40162 C 0.88767 -0.41041 0.89913 -0.41226 0.9 -0.41226 C 0.90069 -0.41226 0.88923 -0.40301 0.88559 -0.40162 " pathEditMode="relative" rAng="0" ptsTypes="aaaaaaaaaaaaaaaaaaaaa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Актуальность проблемы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3366"/>
                </a:solidFill>
              </a:rPr>
              <a:t>В рамках школьной программы по математике лишь незначительная часть учебного материала рассматривается с конкретными примерами из жизни.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3366"/>
                </a:solidFill>
              </a:rPr>
              <a:t>Без практической направленности какой-либо деятельности теряется к ней интерес, что сказывается на качестве знаний.</a:t>
            </a:r>
          </a:p>
          <a:p>
            <a:endParaRPr lang="ru-RU" dirty="0"/>
          </a:p>
        </p:txBody>
      </p:sp>
      <p:pic>
        <p:nvPicPr>
          <p:cNvPr id="5" name="Содержимое 4" descr="constr0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8004" y="2428868"/>
            <a:ext cx="2655829" cy="2643206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Интеграция предметов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7" name="Содержимое 6" descr="9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3000364" y="2214554"/>
            <a:ext cx="2643206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00298" y="1357298"/>
            <a:ext cx="3787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4786322"/>
            <a:ext cx="18000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география</a:t>
            </a:r>
            <a:endParaRPr lang="ru-RU" sz="2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2357430"/>
            <a:ext cx="20617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астрономия</a:t>
            </a:r>
            <a:endParaRPr lang="ru-RU" sz="28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4786322"/>
            <a:ext cx="21390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физика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86322"/>
            <a:ext cx="2496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143040" y="2428868"/>
            <a:ext cx="39959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биология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" name="Рисунок 18" descr="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036090"/>
            <a:ext cx="514350" cy="1071562"/>
          </a:xfrm>
          <a:prstGeom prst="rect">
            <a:avLst/>
          </a:prstGeom>
        </p:spPr>
      </p:pic>
      <p:pic>
        <p:nvPicPr>
          <p:cNvPr id="20" name="Рисунок 19" descr="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5572140"/>
            <a:ext cx="847725" cy="838200"/>
          </a:xfrm>
          <a:prstGeom prst="rect">
            <a:avLst/>
          </a:prstGeom>
        </p:spPr>
      </p:pic>
      <p:pic>
        <p:nvPicPr>
          <p:cNvPr id="21" name="Рисунок 20" descr="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2786058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5421235"/>
            <a:ext cx="1133475" cy="749481"/>
          </a:xfrm>
          <a:prstGeom prst="rect">
            <a:avLst/>
          </a:prstGeom>
        </p:spPr>
      </p:pic>
      <p:pic>
        <p:nvPicPr>
          <p:cNvPr id="24" name="Рисунок 23" descr="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5500702"/>
            <a:ext cx="514350" cy="95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Дидактические задачи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3366"/>
                </a:solidFill>
              </a:rPr>
              <a:t>Формирование у учащихся понимания практического приложения математических знаний.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3366"/>
                </a:solidFill>
              </a:rPr>
              <a:t>Формирование навыков использования математического моделирования в учебной деятельности.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3366"/>
                </a:solidFill>
              </a:rPr>
              <a:t>Воспитание заинтересованного, обдуманного восприятия учебного материала.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3366"/>
                </a:solidFill>
              </a:rPr>
              <a:t>Приобретение навыков самостоятельной работы с информационными и другими ресурсами, навыков коллективной работы.</a:t>
            </a:r>
            <a:r>
              <a:rPr lang="ru-RU" sz="3600" dirty="0" smtClean="0"/>
              <a:t>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86081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0000"/>
                </a:solidFill>
                <a:latin typeface="Mistral" pitchFamily="66" charset="0"/>
              </a:rPr>
              <a:t>АЛГЕБРА</a:t>
            </a:r>
            <a:endParaRPr lang="ru-RU" sz="166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7 класс.</a:t>
            </a:r>
          </a:p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Выражения и их преобразования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reeform 2" descr="Голубая тисненая бумага"/>
          <p:cNvSpPr>
            <a:spLocks/>
          </p:cNvSpPr>
          <p:nvPr/>
        </p:nvSpPr>
        <p:spPr bwMode="auto">
          <a:xfrm>
            <a:off x="3200400" y="3886200"/>
            <a:ext cx="3733800" cy="885825"/>
          </a:xfrm>
          <a:custGeom>
            <a:avLst/>
            <a:gdLst/>
            <a:ahLst/>
            <a:cxnLst>
              <a:cxn ang="0">
                <a:pos x="0" y="558"/>
              </a:cxn>
              <a:cxn ang="0">
                <a:pos x="315" y="172"/>
              </a:cxn>
              <a:cxn ang="0">
                <a:pos x="736" y="14"/>
              </a:cxn>
              <a:cxn ang="0">
                <a:pos x="1157" y="87"/>
              </a:cxn>
              <a:cxn ang="0">
                <a:pos x="1648" y="256"/>
              </a:cxn>
              <a:cxn ang="0">
                <a:pos x="2352" y="478"/>
              </a:cxn>
            </a:cxnLst>
            <a:rect l="0" t="0" r="r" b="b"/>
            <a:pathLst>
              <a:path w="2352" h="558">
                <a:moveTo>
                  <a:pt x="0" y="558"/>
                </a:moveTo>
                <a:cubicBezTo>
                  <a:pt x="52" y="496"/>
                  <a:pt x="192" y="263"/>
                  <a:pt x="315" y="172"/>
                </a:cubicBezTo>
                <a:cubicBezTo>
                  <a:pt x="438" y="81"/>
                  <a:pt x="595" y="29"/>
                  <a:pt x="736" y="14"/>
                </a:cubicBezTo>
                <a:cubicBezTo>
                  <a:pt x="876" y="0"/>
                  <a:pt x="1006" y="47"/>
                  <a:pt x="1157" y="87"/>
                </a:cubicBezTo>
                <a:cubicBezTo>
                  <a:pt x="1308" y="127"/>
                  <a:pt x="1449" y="191"/>
                  <a:pt x="1648" y="256"/>
                </a:cubicBezTo>
                <a:cubicBezTo>
                  <a:pt x="1847" y="321"/>
                  <a:pt x="2205" y="432"/>
                  <a:pt x="2352" y="478"/>
                </a:cubicBezTo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39" name="Freeform 3" descr="Голубая тисненая бумага"/>
          <p:cNvSpPr>
            <a:spLocks/>
          </p:cNvSpPr>
          <p:nvPr/>
        </p:nvSpPr>
        <p:spPr bwMode="auto">
          <a:xfrm>
            <a:off x="-12700" y="4562475"/>
            <a:ext cx="3733800" cy="885825"/>
          </a:xfrm>
          <a:custGeom>
            <a:avLst/>
            <a:gdLst/>
            <a:ahLst/>
            <a:cxnLst>
              <a:cxn ang="0">
                <a:pos x="0" y="558"/>
              </a:cxn>
              <a:cxn ang="0">
                <a:pos x="315" y="172"/>
              </a:cxn>
              <a:cxn ang="0">
                <a:pos x="736" y="14"/>
              </a:cxn>
              <a:cxn ang="0">
                <a:pos x="1157" y="87"/>
              </a:cxn>
              <a:cxn ang="0">
                <a:pos x="1648" y="256"/>
              </a:cxn>
              <a:cxn ang="0">
                <a:pos x="2352" y="478"/>
              </a:cxn>
            </a:cxnLst>
            <a:rect l="0" t="0" r="r" b="b"/>
            <a:pathLst>
              <a:path w="2352" h="558">
                <a:moveTo>
                  <a:pt x="0" y="558"/>
                </a:moveTo>
                <a:cubicBezTo>
                  <a:pt x="52" y="496"/>
                  <a:pt x="192" y="263"/>
                  <a:pt x="315" y="172"/>
                </a:cubicBezTo>
                <a:cubicBezTo>
                  <a:pt x="438" y="81"/>
                  <a:pt x="595" y="29"/>
                  <a:pt x="736" y="14"/>
                </a:cubicBezTo>
                <a:cubicBezTo>
                  <a:pt x="876" y="0"/>
                  <a:pt x="1006" y="47"/>
                  <a:pt x="1157" y="87"/>
                </a:cubicBezTo>
                <a:cubicBezTo>
                  <a:pt x="1308" y="127"/>
                  <a:pt x="1449" y="191"/>
                  <a:pt x="1648" y="256"/>
                </a:cubicBezTo>
                <a:cubicBezTo>
                  <a:pt x="1847" y="321"/>
                  <a:pt x="2205" y="432"/>
                  <a:pt x="2352" y="478"/>
                </a:cubicBezTo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0" name="Freeform 4" descr="Голубая тисненая бумага"/>
          <p:cNvSpPr>
            <a:spLocks/>
          </p:cNvSpPr>
          <p:nvPr/>
        </p:nvSpPr>
        <p:spPr bwMode="auto">
          <a:xfrm rot="21157270" flipH="1">
            <a:off x="5745163" y="4267200"/>
            <a:ext cx="3398837" cy="771525"/>
          </a:xfrm>
          <a:custGeom>
            <a:avLst/>
            <a:gdLst/>
            <a:ahLst/>
            <a:cxnLst>
              <a:cxn ang="0">
                <a:pos x="0" y="643"/>
              </a:cxn>
              <a:cxn ang="0">
                <a:pos x="96" y="227"/>
              </a:cxn>
              <a:cxn ang="0">
                <a:pos x="288" y="19"/>
              </a:cxn>
              <a:cxn ang="0">
                <a:pos x="480" y="115"/>
              </a:cxn>
              <a:cxn ang="0">
                <a:pos x="704" y="339"/>
              </a:cxn>
              <a:cxn ang="0">
                <a:pos x="976" y="515"/>
              </a:cxn>
            </a:cxnLst>
            <a:rect l="0" t="0" r="r" b="b"/>
            <a:pathLst>
              <a:path w="976" h="643">
                <a:moveTo>
                  <a:pt x="0" y="643"/>
                </a:moveTo>
                <a:cubicBezTo>
                  <a:pt x="24" y="487"/>
                  <a:pt x="48" y="331"/>
                  <a:pt x="96" y="227"/>
                </a:cubicBezTo>
                <a:cubicBezTo>
                  <a:pt x="144" y="123"/>
                  <a:pt x="224" y="38"/>
                  <a:pt x="288" y="19"/>
                </a:cubicBezTo>
                <a:cubicBezTo>
                  <a:pt x="352" y="0"/>
                  <a:pt x="411" y="62"/>
                  <a:pt x="480" y="115"/>
                </a:cubicBezTo>
                <a:cubicBezTo>
                  <a:pt x="549" y="168"/>
                  <a:pt x="621" y="272"/>
                  <a:pt x="704" y="339"/>
                </a:cubicBezTo>
                <a:cubicBezTo>
                  <a:pt x="787" y="406"/>
                  <a:pt x="881" y="460"/>
                  <a:pt x="976" y="515"/>
                </a:cubicBezTo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25400" y="4876800"/>
            <a:ext cx="9169400" cy="914400"/>
            <a:chOff x="-16" y="2352"/>
            <a:chExt cx="5776" cy="572"/>
          </a:xfrm>
        </p:grpSpPr>
        <p:sp>
          <p:nvSpPr>
            <p:cNvPr id="116742" name="Freeform 6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3" name="Freeform 7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4" name="Freeform 8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5" name="Freeform 9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6" name="Freeform 10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7" name="Freeform 11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8" name="Freeform 12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49" name="Freeform 13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0" name="Freeform 14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1" name="Freeform 15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2" name="Freeform 16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3" name="Freeform 17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4" name="Freeform 18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5" name="Freeform 19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6" name="Freeform 20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7" name="Freeform 21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8" name="Freeform 22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59" name="Freeform 23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0" name="Freeform 24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1" name="Freeform 25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2" name="Freeform 26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3" name="Freeform 27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4" name="Freeform 28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5" name="Freeform 29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6" name="Freeform 30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7" name="Freeform 31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8" name="Freeform 32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69" name="Freeform 33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70" name="Freeform 34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116771" name="Freeform 35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116773" name="Line 37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6774" name="Freeform 38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5736" y="0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16775" name="AutoShape 39"/>
          <p:cNvSpPr>
            <a:spLocks noChangeArrowheads="1"/>
          </p:cNvSpPr>
          <p:nvPr/>
        </p:nvSpPr>
        <p:spPr bwMode="auto">
          <a:xfrm>
            <a:off x="8093075" y="5040313"/>
            <a:ext cx="127000" cy="152400"/>
          </a:xfrm>
          <a:prstGeom prst="star4">
            <a:avLst>
              <a:gd name="adj" fmla="val 12500"/>
            </a:avLst>
          </a:prstGeom>
          <a:noFill/>
          <a:ln w="254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76" name="AutoShape 40"/>
          <p:cNvSpPr>
            <a:spLocks noChangeArrowheads="1"/>
          </p:cNvSpPr>
          <p:nvPr/>
        </p:nvSpPr>
        <p:spPr bwMode="auto">
          <a:xfrm>
            <a:off x="5943600" y="44196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77" name="AutoShape 41"/>
          <p:cNvSpPr>
            <a:spLocks noChangeArrowheads="1"/>
          </p:cNvSpPr>
          <p:nvPr/>
        </p:nvSpPr>
        <p:spPr bwMode="auto">
          <a:xfrm>
            <a:off x="4038600" y="43434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78" name="AutoShape 42"/>
          <p:cNvSpPr>
            <a:spLocks noChangeArrowheads="1"/>
          </p:cNvSpPr>
          <p:nvPr/>
        </p:nvSpPr>
        <p:spPr bwMode="auto">
          <a:xfrm>
            <a:off x="7162800" y="4495800"/>
            <a:ext cx="127000" cy="152400"/>
          </a:xfrm>
          <a:prstGeom prst="star4">
            <a:avLst>
              <a:gd name="adj" fmla="val 12500"/>
            </a:avLst>
          </a:prstGeom>
          <a:noFill/>
          <a:ln w="254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724400" y="6248400"/>
            <a:ext cx="361950" cy="381000"/>
            <a:chOff x="3228" y="2304"/>
            <a:chExt cx="897" cy="971"/>
          </a:xfrm>
        </p:grpSpPr>
        <p:sp>
          <p:nvSpPr>
            <p:cNvPr id="116780" name="Freeform 44"/>
            <p:cNvSpPr>
              <a:spLocks/>
            </p:cNvSpPr>
            <p:nvPr/>
          </p:nvSpPr>
          <p:spPr bwMode="auto">
            <a:xfrm>
              <a:off x="4022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43" y="40"/>
                </a:cxn>
                <a:cxn ang="0">
                  <a:pos x="40" y="85"/>
                </a:cxn>
                <a:cxn ang="0">
                  <a:pos x="35" y="127"/>
                </a:cxn>
                <a:cxn ang="0">
                  <a:pos x="23" y="159"/>
                </a:cxn>
                <a:cxn ang="0">
                  <a:pos x="16" y="150"/>
                </a:cxn>
                <a:cxn ang="0">
                  <a:pos x="10" y="138"/>
                </a:cxn>
                <a:cxn ang="0">
                  <a:pos x="4" y="125"/>
                </a:cxn>
                <a:cxn ang="0">
                  <a:pos x="0" y="1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159">
                  <a:moveTo>
                    <a:pt x="0" y="0"/>
                  </a:moveTo>
                  <a:lnTo>
                    <a:pt x="56" y="0"/>
                  </a:lnTo>
                  <a:lnTo>
                    <a:pt x="43" y="40"/>
                  </a:lnTo>
                  <a:lnTo>
                    <a:pt x="40" y="85"/>
                  </a:lnTo>
                  <a:lnTo>
                    <a:pt x="35" y="127"/>
                  </a:lnTo>
                  <a:lnTo>
                    <a:pt x="23" y="159"/>
                  </a:lnTo>
                  <a:lnTo>
                    <a:pt x="16" y="150"/>
                  </a:lnTo>
                  <a:lnTo>
                    <a:pt x="10" y="138"/>
                  </a:lnTo>
                  <a:lnTo>
                    <a:pt x="4" y="125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1" name="Freeform 45"/>
            <p:cNvSpPr>
              <a:spLocks/>
            </p:cNvSpPr>
            <p:nvPr/>
          </p:nvSpPr>
          <p:spPr bwMode="auto">
            <a:xfrm>
              <a:off x="4058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6"/>
                </a:cxn>
                <a:cxn ang="0">
                  <a:pos x="89" y="11"/>
                </a:cxn>
                <a:cxn ang="0">
                  <a:pos x="87" y="17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6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1" y="39"/>
                </a:cxn>
                <a:cxn ang="0">
                  <a:pos x="59" y="44"/>
                </a:cxn>
                <a:cxn ang="0">
                  <a:pos x="47" y="42"/>
                </a:cxn>
                <a:cxn ang="0">
                  <a:pos x="37" y="37"/>
                </a:cxn>
                <a:cxn ang="0">
                  <a:pos x="28" y="29"/>
                </a:cxn>
                <a:cxn ang="0">
                  <a:pos x="18" y="19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90" y="6"/>
                  </a:lnTo>
                  <a:lnTo>
                    <a:pt x="89" y="11"/>
                  </a:lnTo>
                  <a:lnTo>
                    <a:pt x="87" y="17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1" y="39"/>
                  </a:lnTo>
                  <a:lnTo>
                    <a:pt x="59" y="44"/>
                  </a:lnTo>
                  <a:lnTo>
                    <a:pt x="47" y="42"/>
                  </a:lnTo>
                  <a:lnTo>
                    <a:pt x="37" y="37"/>
                  </a:lnTo>
                  <a:lnTo>
                    <a:pt x="28" y="29"/>
                  </a:lnTo>
                  <a:lnTo>
                    <a:pt x="18" y="1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2" name="Freeform 46"/>
            <p:cNvSpPr>
              <a:spLocks/>
            </p:cNvSpPr>
            <p:nvPr/>
          </p:nvSpPr>
          <p:spPr bwMode="auto">
            <a:xfrm>
              <a:off x="4022" y="2938"/>
              <a:ext cx="103" cy="80"/>
            </a:xfrm>
            <a:custGeom>
              <a:avLst/>
              <a:gdLst/>
              <a:ahLst/>
              <a:cxnLst>
                <a:cxn ang="0">
                  <a:pos x="71" y="160"/>
                </a:cxn>
                <a:cxn ang="0">
                  <a:pos x="66" y="156"/>
                </a:cxn>
                <a:cxn ang="0">
                  <a:pos x="61" y="153"/>
                </a:cxn>
                <a:cxn ang="0">
                  <a:pos x="58" y="156"/>
                </a:cxn>
                <a:cxn ang="0">
                  <a:pos x="56" y="160"/>
                </a:cxn>
                <a:cxn ang="0">
                  <a:pos x="0" y="45"/>
                </a:cxn>
                <a:cxn ang="0">
                  <a:pos x="17" y="40"/>
                </a:cxn>
                <a:cxn ang="0">
                  <a:pos x="35" y="35"/>
                </a:cxn>
                <a:cxn ang="0">
                  <a:pos x="51" y="31"/>
                </a:cxn>
                <a:cxn ang="0">
                  <a:pos x="61" y="25"/>
                </a:cxn>
                <a:cxn ang="0">
                  <a:pos x="63" y="26"/>
                </a:cxn>
                <a:cxn ang="0">
                  <a:pos x="65" y="27"/>
                </a:cxn>
                <a:cxn ang="0">
                  <a:pos x="66" y="25"/>
                </a:cxn>
                <a:cxn ang="0">
                  <a:pos x="67" y="24"/>
                </a:cxn>
                <a:cxn ang="0">
                  <a:pos x="82" y="24"/>
                </a:cxn>
                <a:cxn ang="0">
                  <a:pos x="102" y="18"/>
                </a:cxn>
                <a:cxn ang="0">
                  <a:pos x="123" y="12"/>
                </a:cxn>
                <a:cxn ang="0">
                  <a:pos x="139" y="11"/>
                </a:cxn>
                <a:cxn ang="0">
                  <a:pos x="140" y="9"/>
                </a:cxn>
                <a:cxn ang="0">
                  <a:pos x="141" y="8"/>
                </a:cxn>
                <a:cxn ang="0">
                  <a:pos x="158" y="4"/>
                </a:cxn>
                <a:cxn ang="0">
                  <a:pos x="176" y="1"/>
                </a:cxn>
                <a:cxn ang="0">
                  <a:pos x="192" y="0"/>
                </a:cxn>
                <a:cxn ang="0">
                  <a:pos x="206" y="2"/>
                </a:cxn>
                <a:cxn ang="0">
                  <a:pos x="183" y="31"/>
                </a:cxn>
                <a:cxn ang="0">
                  <a:pos x="147" y="56"/>
                </a:cxn>
                <a:cxn ang="0">
                  <a:pos x="108" y="84"/>
                </a:cxn>
                <a:cxn ang="0">
                  <a:pos x="80" y="117"/>
                </a:cxn>
                <a:cxn ang="0">
                  <a:pos x="101" y="125"/>
                </a:cxn>
                <a:cxn ang="0">
                  <a:pos x="127" y="131"/>
                </a:cxn>
                <a:cxn ang="0">
                  <a:pos x="150" y="141"/>
                </a:cxn>
                <a:cxn ang="0">
                  <a:pos x="161" y="160"/>
                </a:cxn>
              </a:cxnLst>
              <a:rect l="0" t="0" r="r" b="b"/>
              <a:pathLst>
                <a:path w="206" h="160">
                  <a:moveTo>
                    <a:pt x="161" y="160"/>
                  </a:moveTo>
                  <a:lnTo>
                    <a:pt x="71" y="160"/>
                  </a:lnTo>
                  <a:lnTo>
                    <a:pt x="69" y="158"/>
                  </a:lnTo>
                  <a:lnTo>
                    <a:pt x="66" y="156"/>
                  </a:lnTo>
                  <a:lnTo>
                    <a:pt x="63" y="154"/>
                  </a:lnTo>
                  <a:lnTo>
                    <a:pt x="61" y="153"/>
                  </a:lnTo>
                  <a:lnTo>
                    <a:pt x="59" y="154"/>
                  </a:lnTo>
                  <a:lnTo>
                    <a:pt x="58" y="156"/>
                  </a:lnTo>
                  <a:lnTo>
                    <a:pt x="57" y="158"/>
                  </a:lnTo>
                  <a:lnTo>
                    <a:pt x="56" y="160"/>
                  </a:lnTo>
                  <a:lnTo>
                    <a:pt x="0" y="160"/>
                  </a:lnTo>
                  <a:lnTo>
                    <a:pt x="0" y="45"/>
                  </a:lnTo>
                  <a:lnTo>
                    <a:pt x="8" y="42"/>
                  </a:lnTo>
                  <a:lnTo>
                    <a:pt x="17" y="40"/>
                  </a:lnTo>
                  <a:lnTo>
                    <a:pt x="26" y="38"/>
                  </a:lnTo>
                  <a:lnTo>
                    <a:pt x="35" y="35"/>
                  </a:lnTo>
                  <a:lnTo>
                    <a:pt x="43" y="33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5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7" y="24"/>
                  </a:lnTo>
                  <a:lnTo>
                    <a:pt x="73" y="25"/>
                  </a:lnTo>
                  <a:lnTo>
                    <a:pt x="82" y="24"/>
                  </a:lnTo>
                  <a:lnTo>
                    <a:pt x="92" y="22"/>
                  </a:lnTo>
                  <a:lnTo>
                    <a:pt x="102" y="18"/>
                  </a:lnTo>
                  <a:lnTo>
                    <a:pt x="114" y="15"/>
                  </a:lnTo>
                  <a:lnTo>
                    <a:pt x="123" y="12"/>
                  </a:lnTo>
                  <a:lnTo>
                    <a:pt x="132" y="11"/>
                  </a:lnTo>
                  <a:lnTo>
                    <a:pt x="139" y="11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50" y="7"/>
                  </a:lnTo>
                  <a:lnTo>
                    <a:pt x="158" y="4"/>
                  </a:lnTo>
                  <a:lnTo>
                    <a:pt x="168" y="3"/>
                  </a:lnTo>
                  <a:lnTo>
                    <a:pt x="176" y="1"/>
                  </a:lnTo>
                  <a:lnTo>
                    <a:pt x="184" y="1"/>
                  </a:lnTo>
                  <a:lnTo>
                    <a:pt x="192" y="0"/>
                  </a:lnTo>
                  <a:lnTo>
                    <a:pt x="199" y="1"/>
                  </a:lnTo>
                  <a:lnTo>
                    <a:pt x="206" y="2"/>
                  </a:lnTo>
                  <a:lnTo>
                    <a:pt x="196" y="17"/>
                  </a:lnTo>
                  <a:lnTo>
                    <a:pt x="183" y="31"/>
                  </a:lnTo>
                  <a:lnTo>
                    <a:pt x="165" y="43"/>
                  </a:lnTo>
                  <a:lnTo>
                    <a:pt x="147" y="56"/>
                  </a:lnTo>
                  <a:lnTo>
                    <a:pt x="126" y="70"/>
                  </a:lnTo>
                  <a:lnTo>
                    <a:pt x="108" y="84"/>
                  </a:lnTo>
                  <a:lnTo>
                    <a:pt x="92" y="100"/>
                  </a:lnTo>
                  <a:lnTo>
                    <a:pt x="80" y="117"/>
                  </a:lnTo>
                  <a:lnTo>
                    <a:pt x="89" y="122"/>
                  </a:lnTo>
                  <a:lnTo>
                    <a:pt x="101" y="125"/>
                  </a:lnTo>
                  <a:lnTo>
                    <a:pt x="114" y="129"/>
                  </a:lnTo>
                  <a:lnTo>
                    <a:pt x="127" y="131"/>
                  </a:lnTo>
                  <a:lnTo>
                    <a:pt x="139" y="136"/>
                  </a:lnTo>
                  <a:lnTo>
                    <a:pt x="150" y="141"/>
                  </a:lnTo>
                  <a:lnTo>
                    <a:pt x="157" y="148"/>
                  </a:lnTo>
                  <a:lnTo>
                    <a:pt x="161" y="16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auto">
            <a:xfrm>
              <a:off x="4022" y="2559"/>
              <a:ext cx="100" cy="7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1" y="1"/>
                </a:cxn>
                <a:cxn ang="0">
                  <a:pos x="52" y="4"/>
                </a:cxn>
                <a:cxn ang="0">
                  <a:pos x="56" y="1"/>
                </a:cxn>
                <a:cxn ang="0">
                  <a:pos x="59" y="0"/>
                </a:cxn>
                <a:cxn ang="0">
                  <a:pos x="148" y="11"/>
                </a:cxn>
                <a:cxn ang="0">
                  <a:pos x="130" y="22"/>
                </a:cxn>
                <a:cxn ang="0">
                  <a:pos x="104" y="28"/>
                </a:cxn>
                <a:cxn ang="0">
                  <a:pos x="81" y="35"/>
                </a:cxn>
                <a:cxn ang="0">
                  <a:pos x="85" y="57"/>
                </a:cxn>
                <a:cxn ang="0">
                  <a:pos x="119" y="87"/>
                </a:cxn>
                <a:cxn ang="0">
                  <a:pos x="157" y="113"/>
                </a:cxn>
                <a:cxn ang="0">
                  <a:pos x="190" y="140"/>
                </a:cxn>
                <a:cxn ang="0">
                  <a:pos x="192" y="156"/>
                </a:cxn>
                <a:cxn ang="0">
                  <a:pos x="176" y="156"/>
                </a:cxn>
                <a:cxn ang="0">
                  <a:pos x="160" y="154"/>
                </a:cxn>
                <a:cxn ang="0">
                  <a:pos x="142" y="151"/>
                </a:cxn>
                <a:cxn ang="0">
                  <a:pos x="133" y="149"/>
                </a:cxn>
                <a:cxn ang="0">
                  <a:pos x="132" y="147"/>
                </a:cxn>
                <a:cxn ang="0">
                  <a:pos x="124" y="146"/>
                </a:cxn>
                <a:cxn ang="0">
                  <a:pos x="105" y="142"/>
                </a:cxn>
                <a:cxn ang="0">
                  <a:pos x="84" y="135"/>
                </a:cxn>
                <a:cxn ang="0">
                  <a:pos x="65" y="133"/>
                </a:cxn>
                <a:cxn ang="0">
                  <a:pos x="58" y="133"/>
                </a:cxn>
                <a:cxn ang="0">
                  <a:pos x="58" y="131"/>
                </a:cxn>
                <a:cxn ang="0">
                  <a:pos x="56" y="129"/>
                </a:cxn>
                <a:cxn ang="0">
                  <a:pos x="54" y="131"/>
                </a:cxn>
                <a:cxn ang="0">
                  <a:pos x="49" y="129"/>
                </a:cxn>
                <a:cxn ang="0">
                  <a:pos x="39" y="125"/>
                </a:cxn>
                <a:cxn ang="0">
                  <a:pos x="24" y="120"/>
                </a:cxn>
                <a:cxn ang="0">
                  <a:pos x="8" y="117"/>
                </a:cxn>
                <a:cxn ang="0">
                  <a:pos x="0" y="0"/>
                </a:cxn>
              </a:cxnLst>
              <a:rect l="0" t="0" r="r" b="b"/>
              <a:pathLst>
                <a:path w="199" h="157">
                  <a:moveTo>
                    <a:pt x="0" y="0"/>
                  </a:moveTo>
                  <a:lnTo>
                    <a:pt x="50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153" y="0"/>
                  </a:lnTo>
                  <a:lnTo>
                    <a:pt x="148" y="11"/>
                  </a:lnTo>
                  <a:lnTo>
                    <a:pt x="140" y="18"/>
                  </a:lnTo>
                  <a:lnTo>
                    <a:pt x="130" y="22"/>
                  </a:lnTo>
                  <a:lnTo>
                    <a:pt x="117" y="26"/>
                  </a:lnTo>
                  <a:lnTo>
                    <a:pt x="104" y="28"/>
                  </a:lnTo>
                  <a:lnTo>
                    <a:pt x="93" y="31"/>
                  </a:lnTo>
                  <a:lnTo>
                    <a:pt x="81" y="35"/>
                  </a:lnTo>
                  <a:lnTo>
                    <a:pt x="73" y="40"/>
                  </a:lnTo>
                  <a:lnTo>
                    <a:pt x="85" y="57"/>
                  </a:lnTo>
                  <a:lnTo>
                    <a:pt x="101" y="73"/>
                  </a:lnTo>
                  <a:lnTo>
                    <a:pt x="119" y="87"/>
                  </a:lnTo>
                  <a:lnTo>
                    <a:pt x="139" y="101"/>
                  </a:lnTo>
                  <a:lnTo>
                    <a:pt x="157" y="113"/>
                  </a:lnTo>
                  <a:lnTo>
                    <a:pt x="176" y="126"/>
                  </a:lnTo>
                  <a:lnTo>
                    <a:pt x="190" y="140"/>
                  </a:lnTo>
                  <a:lnTo>
                    <a:pt x="199" y="155"/>
                  </a:lnTo>
                  <a:lnTo>
                    <a:pt x="192" y="156"/>
                  </a:lnTo>
                  <a:lnTo>
                    <a:pt x="184" y="157"/>
                  </a:lnTo>
                  <a:lnTo>
                    <a:pt x="176" y="156"/>
                  </a:lnTo>
                  <a:lnTo>
                    <a:pt x="168" y="156"/>
                  </a:lnTo>
                  <a:lnTo>
                    <a:pt x="160" y="154"/>
                  </a:lnTo>
                  <a:lnTo>
                    <a:pt x="150" y="152"/>
                  </a:lnTo>
                  <a:lnTo>
                    <a:pt x="142" y="151"/>
                  </a:lnTo>
                  <a:lnTo>
                    <a:pt x="133" y="150"/>
                  </a:lnTo>
                  <a:lnTo>
                    <a:pt x="133" y="149"/>
                  </a:lnTo>
                  <a:lnTo>
                    <a:pt x="132" y="148"/>
                  </a:lnTo>
                  <a:lnTo>
                    <a:pt x="132" y="147"/>
                  </a:lnTo>
                  <a:lnTo>
                    <a:pt x="131" y="146"/>
                  </a:lnTo>
                  <a:lnTo>
                    <a:pt x="124" y="146"/>
                  </a:lnTo>
                  <a:lnTo>
                    <a:pt x="115" y="144"/>
                  </a:lnTo>
                  <a:lnTo>
                    <a:pt x="105" y="142"/>
                  </a:lnTo>
                  <a:lnTo>
                    <a:pt x="94" y="139"/>
                  </a:lnTo>
                  <a:lnTo>
                    <a:pt x="84" y="135"/>
                  </a:lnTo>
                  <a:lnTo>
                    <a:pt x="74" y="133"/>
                  </a:lnTo>
                  <a:lnTo>
                    <a:pt x="65" y="133"/>
                  </a:lnTo>
                  <a:lnTo>
                    <a:pt x="59" y="134"/>
                  </a:lnTo>
                  <a:lnTo>
                    <a:pt x="58" y="133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31"/>
                  </a:lnTo>
                  <a:lnTo>
                    <a:pt x="54" y="131"/>
                  </a:lnTo>
                  <a:lnTo>
                    <a:pt x="52" y="132"/>
                  </a:lnTo>
                  <a:lnTo>
                    <a:pt x="49" y="129"/>
                  </a:lnTo>
                  <a:lnTo>
                    <a:pt x="44" y="127"/>
                  </a:lnTo>
                  <a:lnTo>
                    <a:pt x="39" y="125"/>
                  </a:lnTo>
                  <a:lnTo>
                    <a:pt x="32" y="122"/>
                  </a:lnTo>
                  <a:lnTo>
                    <a:pt x="24" y="120"/>
                  </a:lnTo>
                  <a:lnTo>
                    <a:pt x="16" y="119"/>
                  </a:lnTo>
                  <a:lnTo>
                    <a:pt x="8" y="117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auto">
            <a:xfrm>
              <a:off x="4052" y="2536"/>
              <a:ext cx="47" cy="23"/>
            </a:xfrm>
            <a:custGeom>
              <a:avLst/>
              <a:gdLst/>
              <a:ahLst/>
              <a:cxnLst>
                <a:cxn ang="0">
                  <a:pos x="94" y="47"/>
                </a:cxn>
                <a:cxn ang="0">
                  <a:pos x="0" y="47"/>
                </a:cxn>
                <a:cxn ang="0">
                  <a:pos x="10" y="39"/>
                </a:cxn>
                <a:cxn ang="0">
                  <a:pos x="19" y="29"/>
                </a:cxn>
                <a:cxn ang="0">
                  <a:pos x="28" y="19"/>
                </a:cxn>
                <a:cxn ang="0">
                  <a:pos x="38" y="8"/>
                </a:cxn>
                <a:cxn ang="0">
                  <a:pos x="50" y="2"/>
                </a:cxn>
                <a:cxn ang="0">
                  <a:pos x="61" y="0"/>
                </a:cxn>
                <a:cxn ang="0">
                  <a:pos x="74" y="6"/>
                </a:cxn>
                <a:cxn ang="0">
                  <a:pos x="88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20"/>
                </a:cxn>
                <a:cxn ang="0">
                  <a:pos x="90" y="20"/>
                </a:cxn>
                <a:cxn ang="0">
                  <a:pos x="90" y="20"/>
                </a:cxn>
                <a:cxn ang="0">
                  <a:pos x="93" y="28"/>
                </a:cxn>
                <a:cxn ang="0">
                  <a:pos x="94" y="35"/>
                </a:cxn>
                <a:cxn ang="0">
                  <a:pos x="94" y="42"/>
                </a:cxn>
                <a:cxn ang="0">
                  <a:pos x="94" y="47"/>
                </a:cxn>
                <a:cxn ang="0">
                  <a:pos x="94" y="47"/>
                </a:cxn>
              </a:cxnLst>
              <a:rect l="0" t="0" r="r" b="b"/>
              <a:pathLst>
                <a:path w="94" h="47">
                  <a:moveTo>
                    <a:pt x="94" y="47"/>
                  </a:moveTo>
                  <a:lnTo>
                    <a:pt x="0" y="47"/>
                  </a:lnTo>
                  <a:lnTo>
                    <a:pt x="10" y="39"/>
                  </a:lnTo>
                  <a:lnTo>
                    <a:pt x="19" y="29"/>
                  </a:lnTo>
                  <a:lnTo>
                    <a:pt x="28" y="19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74" y="6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8"/>
                  </a:lnTo>
                  <a:lnTo>
                    <a:pt x="94" y="35"/>
                  </a:lnTo>
                  <a:lnTo>
                    <a:pt x="94" y="42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auto">
            <a:xfrm>
              <a:off x="4022" y="2478"/>
              <a:ext cx="26" cy="81"/>
            </a:xfrm>
            <a:custGeom>
              <a:avLst/>
              <a:gdLst/>
              <a:ahLst/>
              <a:cxnLst>
                <a:cxn ang="0">
                  <a:pos x="50" y="162"/>
                </a:cxn>
                <a:cxn ang="0">
                  <a:pos x="0" y="162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6" y="0"/>
                </a:cxn>
                <a:cxn ang="0">
                  <a:pos x="24" y="15"/>
                </a:cxn>
                <a:cxn ang="0">
                  <a:pos x="28" y="33"/>
                </a:cxn>
                <a:cxn ang="0">
                  <a:pos x="31" y="54"/>
                </a:cxn>
                <a:cxn ang="0">
                  <a:pos x="33" y="76"/>
                </a:cxn>
                <a:cxn ang="0">
                  <a:pos x="34" y="99"/>
                </a:cxn>
                <a:cxn ang="0">
                  <a:pos x="36" y="122"/>
                </a:cxn>
                <a:cxn ang="0">
                  <a:pos x="42" y="143"/>
                </a:cxn>
                <a:cxn ang="0">
                  <a:pos x="50" y="162"/>
                </a:cxn>
              </a:cxnLst>
              <a:rect l="0" t="0" r="r" b="b"/>
              <a:pathLst>
                <a:path w="50" h="162">
                  <a:moveTo>
                    <a:pt x="50" y="162"/>
                  </a:moveTo>
                  <a:lnTo>
                    <a:pt x="0" y="16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4" y="15"/>
                  </a:lnTo>
                  <a:lnTo>
                    <a:pt x="28" y="33"/>
                  </a:lnTo>
                  <a:lnTo>
                    <a:pt x="31" y="54"/>
                  </a:lnTo>
                  <a:lnTo>
                    <a:pt x="33" y="76"/>
                  </a:lnTo>
                  <a:lnTo>
                    <a:pt x="34" y="99"/>
                  </a:lnTo>
                  <a:lnTo>
                    <a:pt x="36" y="122"/>
                  </a:lnTo>
                  <a:lnTo>
                    <a:pt x="42" y="143"/>
                  </a:lnTo>
                  <a:lnTo>
                    <a:pt x="50" y="16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4006" y="3018"/>
              <a:ext cx="16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113"/>
                </a:cxn>
                <a:cxn ang="0">
                  <a:pos x="31" y="109"/>
                </a:cxn>
                <a:cxn ang="0">
                  <a:pos x="30" y="107"/>
                </a:cxn>
                <a:cxn ang="0">
                  <a:pos x="29" y="104"/>
                </a:cxn>
                <a:cxn ang="0">
                  <a:pos x="28" y="101"/>
                </a:cxn>
                <a:cxn ang="0">
                  <a:pos x="29" y="100"/>
                </a:cxn>
                <a:cxn ang="0">
                  <a:pos x="29" y="99"/>
                </a:cxn>
                <a:cxn ang="0">
                  <a:pos x="29" y="98"/>
                </a:cxn>
                <a:cxn ang="0">
                  <a:pos x="30" y="97"/>
                </a:cxn>
                <a:cxn ang="0">
                  <a:pos x="23" y="83"/>
                </a:cxn>
                <a:cxn ang="0">
                  <a:pos x="18" y="61"/>
                </a:cxn>
                <a:cxn ang="0">
                  <a:pos x="13" y="40"/>
                </a:cxn>
                <a:cxn ang="0">
                  <a:pos x="5" y="29"/>
                </a:cxn>
                <a:cxn ang="0">
                  <a:pos x="6" y="27"/>
                </a:cxn>
                <a:cxn ang="0">
                  <a:pos x="6" y="26"/>
                </a:cxn>
                <a:cxn ang="0">
                  <a:pos x="6" y="25"/>
                </a:cxn>
                <a:cxn ang="0">
                  <a:pos x="7" y="24"/>
                </a:cxn>
                <a:cxn ang="0">
                  <a:pos x="6" y="24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4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33" h="113">
                  <a:moveTo>
                    <a:pt x="0" y="0"/>
                  </a:moveTo>
                  <a:lnTo>
                    <a:pt x="33" y="0"/>
                  </a:lnTo>
                  <a:lnTo>
                    <a:pt x="33" y="113"/>
                  </a:lnTo>
                  <a:lnTo>
                    <a:pt x="31" y="109"/>
                  </a:lnTo>
                  <a:lnTo>
                    <a:pt x="30" y="107"/>
                  </a:lnTo>
                  <a:lnTo>
                    <a:pt x="29" y="104"/>
                  </a:lnTo>
                  <a:lnTo>
                    <a:pt x="28" y="101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23" y="83"/>
                  </a:lnTo>
                  <a:lnTo>
                    <a:pt x="18" y="61"/>
                  </a:lnTo>
                  <a:lnTo>
                    <a:pt x="13" y="40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3907" y="2904"/>
              <a:ext cx="115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1" y="5"/>
                </a:cxn>
                <a:cxn ang="0">
                  <a:pos x="46" y="10"/>
                </a:cxn>
                <a:cxn ang="0">
                  <a:pos x="55" y="21"/>
                </a:cxn>
                <a:cxn ang="0">
                  <a:pos x="69" y="24"/>
                </a:cxn>
                <a:cxn ang="0">
                  <a:pos x="84" y="20"/>
                </a:cxn>
                <a:cxn ang="0">
                  <a:pos x="98" y="19"/>
                </a:cxn>
                <a:cxn ang="0">
                  <a:pos x="99" y="17"/>
                </a:cxn>
                <a:cxn ang="0">
                  <a:pos x="100" y="14"/>
                </a:cxn>
                <a:cxn ang="0">
                  <a:pos x="121" y="12"/>
                </a:cxn>
                <a:cxn ang="0">
                  <a:pos x="128" y="13"/>
                </a:cxn>
                <a:cxn ang="0">
                  <a:pos x="129" y="11"/>
                </a:cxn>
                <a:cxn ang="0">
                  <a:pos x="130" y="9"/>
                </a:cxn>
                <a:cxn ang="0">
                  <a:pos x="146" y="9"/>
                </a:cxn>
                <a:cxn ang="0">
                  <a:pos x="155" y="12"/>
                </a:cxn>
                <a:cxn ang="0">
                  <a:pos x="160" y="42"/>
                </a:cxn>
                <a:cxn ang="0">
                  <a:pos x="172" y="85"/>
                </a:cxn>
                <a:cxn ang="0">
                  <a:pos x="190" y="117"/>
                </a:cxn>
                <a:cxn ang="0">
                  <a:pos x="218" y="115"/>
                </a:cxn>
                <a:cxn ang="0">
                  <a:pos x="221" y="116"/>
                </a:cxn>
                <a:cxn ang="0">
                  <a:pos x="224" y="118"/>
                </a:cxn>
                <a:cxn ang="0">
                  <a:pos x="226" y="116"/>
                </a:cxn>
                <a:cxn ang="0">
                  <a:pos x="231" y="115"/>
                </a:cxn>
                <a:cxn ang="0">
                  <a:pos x="198" y="230"/>
                </a:cxn>
                <a:cxn ang="0">
                  <a:pos x="191" y="204"/>
                </a:cxn>
                <a:cxn ang="0">
                  <a:pos x="187" y="181"/>
                </a:cxn>
                <a:cxn ang="0">
                  <a:pos x="184" y="180"/>
                </a:cxn>
                <a:cxn ang="0">
                  <a:pos x="182" y="179"/>
                </a:cxn>
                <a:cxn ang="0">
                  <a:pos x="169" y="153"/>
                </a:cxn>
                <a:cxn ang="0">
                  <a:pos x="133" y="153"/>
                </a:cxn>
                <a:cxn ang="0">
                  <a:pos x="89" y="165"/>
                </a:cxn>
                <a:cxn ang="0">
                  <a:pos x="60" y="175"/>
                </a:cxn>
                <a:cxn ang="0">
                  <a:pos x="54" y="170"/>
                </a:cxn>
                <a:cxn ang="0">
                  <a:pos x="45" y="156"/>
                </a:cxn>
                <a:cxn ang="0">
                  <a:pos x="46" y="154"/>
                </a:cxn>
                <a:cxn ang="0">
                  <a:pos x="47" y="151"/>
                </a:cxn>
                <a:cxn ang="0">
                  <a:pos x="44" y="146"/>
                </a:cxn>
                <a:cxn ang="0">
                  <a:pos x="36" y="127"/>
                </a:cxn>
                <a:cxn ang="0">
                  <a:pos x="37" y="125"/>
                </a:cxn>
                <a:cxn ang="0">
                  <a:pos x="38" y="123"/>
                </a:cxn>
                <a:cxn ang="0">
                  <a:pos x="28" y="95"/>
                </a:cxn>
                <a:cxn ang="0">
                  <a:pos x="5" y="82"/>
                </a:cxn>
                <a:cxn ang="0">
                  <a:pos x="3" y="90"/>
                </a:cxn>
                <a:cxn ang="0">
                  <a:pos x="0" y="97"/>
                </a:cxn>
              </a:cxnLst>
              <a:rect l="0" t="0" r="r" b="b"/>
              <a:pathLst>
                <a:path w="231" h="230">
                  <a:moveTo>
                    <a:pt x="0" y="0"/>
                  </a:moveTo>
                  <a:lnTo>
                    <a:pt x="55" y="0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9" y="7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5" y="21"/>
                  </a:lnTo>
                  <a:lnTo>
                    <a:pt x="61" y="24"/>
                  </a:lnTo>
                  <a:lnTo>
                    <a:pt x="69" y="24"/>
                  </a:lnTo>
                  <a:lnTo>
                    <a:pt x="76" y="22"/>
                  </a:lnTo>
                  <a:lnTo>
                    <a:pt x="84" y="20"/>
                  </a:lnTo>
                  <a:lnTo>
                    <a:pt x="91" y="19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99" y="17"/>
                  </a:lnTo>
                  <a:lnTo>
                    <a:pt x="100" y="15"/>
                  </a:lnTo>
                  <a:lnTo>
                    <a:pt x="100" y="14"/>
                  </a:lnTo>
                  <a:lnTo>
                    <a:pt x="114" y="12"/>
                  </a:lnTo>
                  <a:lnTo>
                    <a:pt x="121" y="12"/>
                  </a:lnTo>
                  <a:lnTo>
                    <a:pt x="125" y="12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29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41" y="9"/>
                  </a:lnTo>
                  <a:lnTo>
                    <a:pt x="146" y="9"/>
                  </a:lnTo>
                  <a:lnTo>
                    <a:pt x="150" y="10"/>
                  </a:lnTo>
                  <a:lnTo>
                    <a:pt x="155" y="12"/>
                  </a:lnTo>
                  <a:lnTo>
                    <a:pt x="157" y="24"/>
                  </a:lnTo>
                  <a:lnTo>
                    <a:pt x="160" y="42"/>
                  </a:lnTo>
                  <a:lnTo>
                    <a:pt x="165" y="63"/>
                  </a:lnTo>
                  <a:lnTo>
                    <a:pt x="172" y="85"/>
                  </a:lnTo>
                  <a:lnTo>
                    <a:pt x="180" y="104"/>
                  </a:lnTo>
                  <a:lnTo>
                    <a:pt x="190" y="117"/>
                  </a:lnTo>
                  <a:lnTo>
                    <a:pt x="203" y="121"/>
                  </a:lnTo>
                  <a:lnTo>
                    <a:pt x="218" y="115"/>
                  </a:lnTo>
                  <a:lnTo>
                    <a:pt x="219" y="116"/>
                  </a:lnTo>
                  <a:lnTo>
                    <a:pt x="221" y="116"/>
                  </a:lnTo>
                  <a:lnTo>
                    <a:pt x="222" y="117"/>
                  </a:lnTo>
                  <a:lnTo>
                    <a:pt x="224" y="118"/>
                  </a:lnTo>
                  <a:lnTo>
                    <a:pt x="225" y="117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1" y="115"/>
                  </a:lnTo>
                  <a:lnTo>
                    <a:pt x="231" y="230"/>
                  </a:lnTo>
                  <a:lnTo>
                    <a:pt x="198" y="230"/>
                  </a:lnTo>
                  <a:lnTo>
                    <a:pt x="195" y="217"/>
                  </a:lnTo>
                  <a:lnTo>
                    <a:pt x="191" y="204"/>
                  </a:lnTo>
                  <a:lnTo>
                    <a:pt x="188" y="192"/>
                  </a:lnTo>
                  <a:lnTo>
                    <a:pt x="187" y="181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83" y="179"/>
                  </a:lnTo>
                  <a:lnTo>
                    <a:pt x="182" y="179"/>
                  </a:lnTo>
                  <a:lnTo>
                    <a:pt x="180" y="162"/>
                  </a:lnTo>
                  <a:lnTo>
                    <a:pt x="169" y="153"/>
                  </a:lnTo>
                  <a:lnTo>
                    <a:pt x="153" y="150"/>
                  </a:lnTo>
                  <a:lnTo>
                    <a:pt x="133" y="153"/>
                  </a:lnTo>
                  <a:lnTo>
                    <a:pt x="111" y="158"/>
                  </a:lnTo>
                  <a:lnTo>
                    <a:pt x="89" y="165"/>
                  </a:lnTo>
                  <a:lnTo>
                    <a:pt x="72" y="171"/>
                  </a:lnTo>
                  <a:lnTo>
                    <a:pt x="60" y="175"/>
                  </a:lnTo>
                  <a:lnTo>
                    <a:pt x="57" y="172"/>
                  </a:lnTo>
                  <a:lnTo>
                    <a:pt x="54" y="170"/>
                  </a:lnTo>
                  <a:lnTo>
                    <a:pt x="51" y="165"/>
                  </a:lnTo>
                  <a:lnTo>
                    <a:pt x="45" y="156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7" y="153"/>
                  </a:lnTo>
                  <a:lnTo>
                    <a:pt x="47" y="151"/>
                  </a:lnTo>
                  <a:lnTo>
                    <a:pt x="45" y="149"/>
                  </a:lnTo>
                  <a:lnTo>
                    <a:pt x="44" y="146"/>
                  </a:lnTo>
                  <a:lnTo>
                    <a:pt x="41" y="139"/>
                  </a:lnTo>
                  <a:lnTo>
                    <a:pt x="36" y="127"/>
                  </a:lnTo>
                  <a:lnTo>
                    <a:pt x="36" y="126"/>
                  </a:lnTo>
                  <a:lnTo>
                    <a:pt x="37" y="125"/>
                  </a:lnTo>
                  <a:lnTo>
                    <a:pt x="37" y="124"/>
                  </a:lnTo>
                  <a:lnTo>
                    <a:pt x="38" y="123"/>
                  </a:lnTo>
                  <a:lnTo>
                    <a:pt x="32" y="110"/>
                  </a:lnTo>
                  <a:lnTo>
                    <a:pt x="28" y="95"/>
                  </a:lnTo>
                  <a:lnTo>
                    <a:pt x="20" y="83"/>
                  </a:lnTo>
                  <a:lnTo>
                    <a:pt x="5" y="82"/>
                  </a:lnTo>
                  <a:lnTo>
                    <a:pt x="4" y="87"/>
                  </a:lnTo>
                  <a:lnTo>
                    <a:pt x="3" y="90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3907" y="2814"/>
              <a:ext cx="107" cy="90"/>
            </a:xfrm>
            <a:custGeom>
              <a:avLst/>
              <a:gdLst/>
              <a:ahLst/>
              <a:cxnLst>
                <a:cxn ang="0">
                  <a:pos x="55" y="178"/>
                </a:cxn>
                <a:cxn ang="0">
                  <a:pos x="0" y="178"/>
                </a:cxn>
                <a:cxn ang="0">
                  <a:pos x="0" y="98"/>
                </a:cxn>
                <a:cxn ang="0">
                  <a:pos x="14" y="91"/>
                </a:cxn>
                <a:cxn ang="0">
                  <a:pos x="27" y="83"/>
                </a:cxn>
                <a:cxn ang="0">
                  <a:pos x="39" y="75"/>
                </a:cxn>
                <a:cxn ang="0">
                  <a:pos x="52" y="68"/>
                </a:cxn>
                <a:cxn ang="0">
                  <a:pos x="64" y="61"/>
                </a:cxn>
                <a:cxn ang="0">
                  <a:pos x="74" y="54"/>
                </a:cxn>
                <a:cxn ang="0">
                  <a:pos x="84" y="48"/>
                </a:cxn>
                <a:cxn ang="0">
                  <a:pos x="92" y="44"/>
                </a:cxn>
                <a:cxn ang="0">
                  <a:pos x="93" y="45"/>
                </a:cxn>
                <a:cxn ang="0">
                  <a:pos x="95" y="45"/>
                </a:cxn>
                <a:cxn ang="0">
                  <a:pos x="96" y="46"/>
                </a:cxn>
                <a:cxn ang="0">
                  <a:pos x="97" y="46"/>
                </a:cxn>
                <a:cxn ang="0">
                  <a:pos x="118" y="37"/>
                </a:cxn>
                <a:cxn ang="0">
                  <a:pos x="134" y="30"/>
                </a:cxn>
                <a:cxn ang="0">
                  <a:pos x="146" y="24"/>
                </a:cxn>
                <a:cxn ang="0">
                  <a:pos x="158" y="19"/>
                </a:cxn>
                <a:cxn ang="0">
                  <a:pos x="168" y="15"/>
                </a:cxn>
                <a:cxn ang="0">
                  <a:pos x="180" y="11"/>
                </a:cxn>
                <a:cxn ang="0">
                  <a:pos x="193" y="6"/>
                </a:cxn>
                <a:cxn ang="0">
                  <a:pos x="210" y="0"/>
                </a:cxn>
                <a:cxn ang="0">
                  <a:pos x="211" y="1"/>
                </a:cxn>
                <a:cxn ang="0">
                  <a:pos x="212" y="1"/>
                </a:cxn>
                <a:cxn ang="0">
                  <a:pos x="213" y="2"/>
                </a:cxn>
                <a:cxn ang="0">
                  <a:pos x="214" y="3"/>
                </a:cxn>
                <a:cxn ang="0">
                  <a:pos x="195" y="25"/>
                </a:cxn>
                <a:cxn ang="0">
                  <a:pos x="179" y="44"/>
                </a:cxn>
                <a:cxn ang="0">
                  <a:pos x="165" y="60"/>
                </a:cxn>
                <a:cxn ang="0">
                  <a:pos x="151" y="75"/>
                </a:cxn>
                <a:cxn ang="0">
                  <a:pos x="134" y="93"/>
                </a:cxn>
                <a:cxn ang="0">
                  <a:pos x="114" y="115"/>
                </a:cxn>
                <a:cxn ang="0">
                  <a:pos x="89" y="143"/>
                </a:cxn>
                <a:cxn ang="0">
                  <a:pos x="55" y="178"/>
                </a:cxn>
              </a:cxnLst>
              <a:rect l="0" t="0" r="r" b="b"/>
              <a:pathLst>
                <a:path w="214" h="178">
                  <a:moveTo>
                    <a:pt x="55" y="178"/>
                  </a:moveTo>
                  <a:lnTo>
                    <a:pt x="0" y="178"/>
                  </a:lnTo>
                  <a:lnTo>
                    <a:pt x="0" y="98"/>
                  </a:lnTo>
                  <a:lnTo>
                    <a:pt x="14" y="91"/>
                  </a:lnTo>
                  <a:lnTo>
                    <a:pt x="27" y="83"/>
                  </a:lnTo>
                  <a:lnTo>
                    <a:pt x="39" y="75"/>
                  </a:lnTo>
                  <a:lnTo>
                    <a:pt x="52" y="68"/>
                  </a:lnTo>
                  <a:lnTo>
                    <a:pt x="64" y="61"/>
                  </a:lnTo>
                  <a:lnTo>
                    <a:pt x="74" y="54"/>
                  </a:lnTo>
                  <a:lnTo>
                    <a:pt x="84" y="48"/>
                  </a:lnTo>
                  <a:lnTo>
                    <a:pt x="92" y="44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118" y="37"/>
                  </a:lnTo>
                  <a:lnTo>
                    <a:pt x="134" y="30"/>
                  </a:lnTo>
                  <a:lnTo>
                    <a:pt x="146" y="24"/>
                  </a:lnTo>
                  <a:lnTo>
                    <a:pt x="158" y="19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3" y="6"/>
                  </a:lnTo>
                  <a:lnTo>
                    <a:pt x="210" y="0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4" y="3"/>
                  </a:lnTo>
                  <a:lnTo>
                    <a:pt x="195" y="25"/>
                  </a:lnTo>
                  <a:lnTo>
                    <a:pt x="179" y="44"/>
                  </a:lnTo>
                  <a:lnTo>
                    <a:pt x="165" y="60"/>
                  </a:lnTo>
                  <a:lnTo>
                    <a:pt x="151" y="75"/>
                  </a:lnTo>
                  <a:lnTo>
                    <a:pt x="134" y="93"/>
                  </a:lnTo>
                  <a:lnTo>
                    <a:pt x="114" y="115"/>
                  </a:lnTo>
                  <a:lnTo>
                    <a:pt x="89" y="143"/>
                  </a:lnTo>
                  <a:lnTo>
                    <a:pt x="55" y="17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89" name="Freeform 53"/>
            <p:cNvSpPr>
              <a:spLocks/>
            </p:cNvSpPr>
            <p:nvPr/>
          </p:nvSpPr>
          <p:spPr bwMode="auto">
            <a:xfrm>
              <a:off x="3907" y="2674"/>
              <a:ext cx="10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83" y="34"/>
                </a:cxn>
                <a:cxn ang="0">
                  <a:pos x="108" y="61"/>
                </a:cxn>
                <a:cxn ang="0">
                  <a:pos x="128" y="83"/>
                </a:cxn>
                <a:cxn ang="0">
                  <a:pos x="144" y="100"/>
                </a:cxn>
                <a:cxn ang="0">
                  <a:pos x="158" y="116"/>
                </a:cxn>
                <a:cxn ang="0">
                  <a:pos x="172" y="131"/>
                </a:cxn>
                <a:cxn ang="0">
                  <a:pos x="188" y="150"/>
                </a:cxn>
                <a:cxn ang="0">
                  <a:pos x="206" y="172"/>
                </a:cxn>
                <a:cxn ang="0">
                  <a:pos x="205" y="173"/>
                </a:cxn>
                <a:cxn ang="0">
                  <a:pos x="204" y="174"/>
                </a:cxn>
                <a:cxn ang="0">
                  <a:pos x="203" y="175"/>
                </a:cxn>
                <a:cxn ang="0">
                  <a:pos x="202" y="176"/>
                </a:cxn>
                <a:cxn ang="0">
                  <a:pos x="184" y="169"/>
                </a:cxn>
                <a:cxn ang="0">
                  <a:pos x="172" y="165"/>
                </a:cxn>
                <a:cxn ang="0">
                  <a:pos x="160" y="160"/>
                </a:cxn>
                <a:cxn ang="0">
                  <a:pos x="150" y="155"/>
                </a:cxn>
                <a:cxn ang="0">
                  <a:pos x="138" y="151"/>
                </a:cxn>
                <a:cxn ang="0">
                  <a:pos x="126" y="145"/>
                </a:cxn>
                <a:cxn ang="0">
                  <a:pos x="110" y="137"/>
                </a:cxn>
                <a:cxn ang="0">
                  <a:pos x="89" y="128"/>
                </a:cxn>
                <a:cxn ang="0">
                  <a:pos x="88" y="129"/>
                </a:cxn>
                <a:cxn ang="0">
                  <a:pos x="87" y="129"/>
                </a:cxn>
                <a:cxn ang="0">
                  <a:pos x="85" y="129"/>
                </a:cxn>
                <a:cxn ang="0">
                  <a:pos x="84" y="130"/>
                </a:cxn>
                <a:cxn ang="0">
                  <a:pos x="76" y="125"/>
                </a:cxn>
                <a:cxn ang="0">
                  <a:pos x="68" y="121"/>
                </a:cxn>
                <a:cxn ang="0">
                  <a:pos x="59" y="115"/>
                </a:cxn>
                <a:cxn ang="0">
                  <a:pos x="47" y="108"/>
                </a:cxn>
                <a:cxn ang="0">
                  <a:pos x="37" y="101"/>
                </a:cxn>
                <a:cxn ang="0">
                  <a:pos x="24" y="94"/>
                </a:cxn>
                <a:cxn ang="0">
                  <a:pos x="13" y="87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206" h="176">
                  <a:moveTo>
                    <a:pt x="0" y="0"/>
                  </a:moveTo>
                  <a:lnTo>
                    <a:pt x="51" y="0"/>
                  </a:lnTo>
                  <a:lnTo>
                    <a:pt x="83" y="34"/>
                  </a:lnTo>
                  <a:lnTo>
                    <a:pt x="108" y="61"/>
                  </a:lnTo>
                  <a:lnTo>
                    <a:pt x="128" y="83"/>
                  </a:lnTo>
                  <a:lnTo>
                    <a:pt x="144" y="100"/>
                  </a:lnTo>
                  <a:lnTo>
                    <a:pt x="158" y="116"/>
                  </a:lnTo>
                  <a:lnTo>
                    <a:pt x="172" y="131"/>
                  </a:lnTo>
                  <a:lnTo>
                    <a:pt x="188" y="150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4" y="174"/>
                  </a:lnTo>
                  <a:lnTo>
                    <a:pt x="203" y="175"/>
                  </a:lnTo>
                  <a:lnTo>
                    <a:pt x="202" y="176"/>
                  </a:lnTo>
                  <a:lnTo>
                    <a:pt x="184" y="169"/>
                  </a:lnTo>
                  <a:lnTo>
                    <a:pt x="172" y="165"/>
                  </a:lnTo>
                  <a:lnTo>
                    <a:pt x="160" y="160"/>
                  </a:lnTo>
                  <a:lnTo>
                    <a:pt x="150" y="155"/>
                  </a:lnTo>
                  <a:lnTo>
                    <a:pt x="138" y="151"/>
                  </a:lnTo>
                  <a:lnTo>
                    <a:pt x="126" y="145"/>
                  </a:lnTo>
                  <a:lnTo>
                    <a:pt x="110" y="137"/>
                  </a:lnTo>
                  <a:lnTo>
                    <a:pt x="89" y="128"/>
                  </a:lnTo>
                  <a:lnTo>
                    <a:pt x="88" y="129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4" y="130"/>
                  </a:lnTo>
                  <a:lnTo>
                    <a:pt x="76" y="125"/>
                  </a:lnTo>
                  <a:lnTo>
                    <a:pt x="68" y="121"/>
                  </a:lnTo>
                  <a:lnTo>
                    <a:pt x="59" y="115"/>
                  </a:lnTo>
                  <a:lnTo>
                    <a:pt x="47" y="108"/>
                  </a:lnTo>
                  <a:lnTo>
                    <a:pt x="37" y="101"/>
                  </a:lnTo>
                  <a:lnTo>
                    <a:pt x="24" y="94"/>
                  </a:lnTo>
                  <a:lnTo>
                    <a:pt x="13" y="87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0" name="Freeform 54"/>
            <p:cNvSpPr>
              <a:spLocks/>
            </p:cNvSpPr>
            <p:nvPr/>
          </p:nvSpPr>
          <p:spPr bwMode="auto">
            <a:xfrm>
              <a:off x="3907" y="255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26" y="113"/>
                </a:cxn>
                <a:cxn ang="0">
                  <a:pos x="219" y="111"/>
                </a:cxn>
                <a:cxn ang="0">
                  <a:pos x="214" y="110"/>
                </a:cxn>
                <a:cxn ang="0">
                  <a:pos x="212" y="111"/>
                </a:cxn>
                <a:cxn ang="0">
                  <a:pos x="195" y="105"/>
                </a:cxn>
                <a:cxn ang="0">
                  <a:pos x="172" y="122"/>
                </a:cxn>
                <a:cxn ang="0">
                  <a:pos x="157" y="164"/>
                </a:cxn>
                <a:cxn ang="0">
                  <a:pos x="149" y="203"/>
                </a:cxn>
                <a:cxn ang="0">
                  <a:pos x="143" y="217"/>
                </a:cxn>
                <a:cxn ang="0">
                  <a:pos x="133" y="219"/>
                </a:cxn>
                <a:cxn ang="0">
                  <a:pos x="122" y="218"/>
                </a:cxn>
                <a:cxn ang="0">
                  <a:pos x="121" y="216"/>
                </a:cxn>
                <a:cxn ang="0">
                  <a:pos x="117" y="216"/>
                </a:cxn>
                <a:cxn ang="0">
                  <a:pos x="106" y="215"/>
                </a:cxn>
                <a:cxn ang="0">
                  <a:pos x="92" y="211"/>
                </a:cxn>
                <a:cxn ang="0">
                  <a:pos x="91" y="209"/>
                </a:cxn>
                <a:cxn ang="0">
                  <a:pos x="83" y="208"/>
                </a:cxn>
                <a:cxn ang="0">
                  <a:pos x="68" y="205"/>
                </a:cxn>
                <a:cxn ang="0">
                  <a:pos x="53" y="203"/>
                </a:cxn>
                <a:cxn ang="0">
                  <a:pos x="42" y="209"/>
                </a:cxn>
                <a:cxn ang="0">
                  <a:pos x="42" y="220"/>
                </a:cxn>
                <a:cxn ang="0">
                  <a:pos x="47" y="227"/>
                </a:cxn>
                <a:cxn ang="0">
                  <a:pos x="0" y="231"/>
                </a:cxn>
                <a:cxn ang="0">
                  <a:pos x="13" y="142"/>
                </a:cxn>
                <a:cxn ang="0">
                  <a:pos x="26" y="117"/>
                </a:cxn>
                <a:cxn ang="0">
                  <a:pos x="29" y="103"/>
                </a:cxn>
                <a:cxn ang="0">
                  <a:pos x="29" y="102"/>
                </a:cxn>
                <a:cxn ang="0">
                  <a:pos x="32" y="88"/>
                </a:cxn>
                <a:cxn ang="0">
                  <a:pos x="38" y="78"/>
                </a:cxn>
                <a:cxn ang="0">
                  <a:pos x="39" y="74"/>
                </a:cxn>
                <a:cxn ang="0">
                  <a:pos x="38" y="72"/>
                </a:cxn>
                <a:cxn ang="0">
                  <a:pos x="43" y="61"/>
                </a:cxn>
                <a:cxn ang="0">
                  <a:pos x="49" y="54"/>
                </a:cxn>
                <a:cxn ang="0">
                  <a:pos x="65" y="56"/>
                </a:cxn>
                <a:cxn ang="0">
                  <a:pos x="103" y="68"/>
                </a:cxn>
                <a:cxn ang="0">
                  <a:pos x="145" y="76"/>
                </a:cxn>
                <a:cxn ang="0">
                  <a:pos x="172" y="66"/>
                </a:cxn>
                <a:cxn ang="0">
                  <a:pos x="175" y="48"/>
                </a:cxn>
                <a:cxn ang="0">
                  <a:pos x="178" y="46"/>
                </a:cxn>
                <a:cxn ang="0">
                  <a:pos x="180" y="36"/>
                </a:cxn>
                <a:cxn ang="0">
                  <a:pos x="187" y="12"/>
                </a:cxn>
              </a:cxnLst>
              <a:rect l="0" t="0" r="r" b="b"/>
              <a:pathLst>
                <a:path w="231" h="231">
                  <a:moveTo>
                    <a:pt x="190" y="0"/>
                  </a:moveTo>
                  <a:lnTo>
                    <a:pt x="231" y="0"/>
                  </a:lnTo>
                  <a:lnTo>
                    <a:pt x="231" y="114"/>
                  </a:lnTo>
                  <a:lnTo>
                    <a:pt x="226" y="113"/>
                  </a:lnTo>
                  <a:lnTo>
                    <a:pt x="222" y="112"/>
                  </a:lnTo>
                  <a:lnTo>
                    <a:pt x="219" y="111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3" y="111"/>
                  </a:lnTo>
                  <a:lnTo>
                    <a:pt x="212" y="111"/>
                  </a:lnTo>
                  <a:lnTo>
                    <a:pt x="211" y="112"/>
                  </a:lnTo>
                  <a:lnTo>
                    <a:pt x="195" y="105"/>
                  </a:lnTo>
                  <a:lnTo>
                    <a:pt x="182" y="110"/>
                  </a:lnTo>
                  <a:lnTo>
                    <a:pt x="172" y="122"/>
                  </a:lnTo>
                  <a:lnTo>
                    <a:pt x="164" y="142"/>
                  </a:lnTo>
                  <a:lnTo>
                    <a:pt x="157" y="164"/>
                  </a:lnTo>
                  <a:lnTo>
                    <a:pt x="152" y="185"/>
                  </a:lnTo>
                  <a:lnTo>
                    <a:pt x="149" y="203"/>
                  </a:lnTo>
                  <a:lnTo>
                    <a:pt x="146" y="215"/>
                  </a:lnTo>
                  <a:lnTo>
                    <a:pt x="143" y="217"/>
                  </a:lnTo>
                  <a:lnTo>
                    <a:pt x="140" y="218"/>
                  </a:lnTo>
                  <a:lnTo>
                    <a:pt x="133" y="219"/>
                  </a:lnTo>
                  <a:lnTo>
                    <a:pt x="122" y="219"/>
                  </a:lnTo>
                  <a:lnTo>
                    <a:pt x="122" y="218"/>
                  </a:lnTo>
                  <a:lnTo>
                    <a:pt x="121" y="217"/>
                  </a:lnTo>
                  <a:lnTo>
                    <a:pt x="121" y="216"/>
                  </a:lnTo>
                  <a:lnTo>
                    <a:pt x="120" y="215"/>
                  </a:lnTo>
                  <a:lnTo>
                    <a:pt x="117" y="216"/>
                  </a:lnTo>
                  <a:lnTo>
                    <a:pt x="113" y="215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11"/>
                  </a:lnTo>
                  <a:lnTo>
                    <a:pt x="91" y="210"/>
                  </a:lnTo>
                  <a:lnTo>
                    <a:pt x="91" y="209"/>
                  </a:lnTo>
                  <a:lnTo>
                    <a:pt x="90" y="208"/>
                  </a:lnTo>
                  <a:lnTo>
                    <a:pt x="83" y="208"/>
                  </a:lnTo>
                  <a:lnTo>
                    <a:pt x="76" y="207"/>
                  </a:lnTo>
                  <a:lnTo>
                    <a:pt x="68" y="205"/>
                  </a:lnTo>
                  <a:lnTo>
                    <a:pt x="61" y="203"/>
                  </a:lnTo>
                  <a:lnTo>
                    <a:pt x="53" y="203"/>
                  </a:lnTo>
                  <a:lnTo>
                    <a:pt x="47" y="205"/>
                  </a:lnTo>
                  <a:lnTo>
                    <a:pt x="42" y="209"/>
                  </a:lnTo>
                  <a:lnTo>
                    <a:pt x="38" y="217"/>
                  </a:lnTo>
                  <a:lnTo>
                    <a:pt x="42" y="220"/>
                  </a:lnTo>
                  <a:lnTo>
                    <a:pt x="45" y="224"/>
                  </a:lnTo>
                  <a:lnTo>
                    <a:pt x="47" y="227"/>
                  </a:lnTo>
                  <a:lnTo>
                    <a:pt x="51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13" y="142"/>
                  </a:lnTo>
                  <a:lnTo>
                    <a:pt x="21" y="132"/>
                  </a:lnTo>
                  <a:lnTo>
                    <a:pt x="26" y="117"/>
                  </a:lnTo>
                  <a:lnTo>
                    <a:pt x="30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32" y="88"/>
                  </a:lnTo>
                  <a:lnTo>
                    <a:pt x="36" y="81"/>
                  </a:lnTo>
                  <a:lnTo>
                    <a:pt x="38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53" y="52"/>
                  </a:lnTo>
                  <a:lnTo>
                    <a:pt x="65" y="56"/>
                  </a:lnTo>
                  <a:lnTo>
                    <a:pt x="82" y="63"/>
                  </a:lnTo>
                  <a:lnTo>
                    <a:pt x="103" y="68"/>
                  </a:lnTo>
                  <a:lnTo>
                    <a:pt x="125" y="74"/>
                  </a:lnTo>
                  <a:lnTo>
                    <a:pt x="145" y="76"/>
                  </a:lnTo>
                  <a:lnTo>
                    <a:pt x="161" y="74"/>
                  </a:lnTo>
                  <a:lnTo>
                    <a:pt x="172" y="66"/>
                  </a:lnTo>
                  <a:lnTo>
                    <a:pt x="174" y="49"/>
                  </a:lnTo>
                  <a:lnTo>
                    <a:pt x="175" y="48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79" y="45"/>
                  </a:lnTo>
                  <a:lnTo>
                    <a:pt x="180" y="36"/>
                  </a:lnTo>
                  <a:lnTo>
                    <a:pt x="183" y="25"/>
                  </a:lnTo>
                  <a:lnTo>
                    <a:pt x="187" y="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1" name="Freeform 55"/>
            <p:cNvSpPr>
              <a:spLocks/>
            </p:cNvSpPr>
            <p:nvPr/>
          </p:nvSpPr>
          <p:spPr bwMode="auto">
            <a:xfrm>
              <a:off x="4002" y="2491"/>
              <a:ext cx="20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137"/>
                </a:cxn>
                <a:cxn ang="0">
                  <a:pos x="0" y="137"/>
                </a:cxn>
                <a:cxn ang="0">
                  <a:pos x="1" y="129"/>
                </a:cxn>
                <a:cxn ang="0">
                  <a:pos x="4" y="122"/>
                </a:cxn>
                <a:cxn ang="0">
                  <a:pos x="4" y="117"/>
                </a:cxn>
                <a:cxn ang="0">
                  <a:pos x="4" y="112"/>
                </a:cxn>
                <a:cxn ang="0">
                  <a:pos x="5" y="111"/>
                </a:cxn>
                <a:cxn ang="0">
                  <a:pos x="6" y="111"/>
                </a:cxn>
                <a:cxn ang="0">
                  <a:pos x="7" y="111"/>
                </a:cxn>
                <a:cxn ang="0">
                  <a:pos x="8" y="110"/>
                </a:cxn>
                <a:cxn ang="0">
                  <a:pos x="7" y="109"/>
                </a:cxn>
                <a:cxn ang="0">
                  <a:pos x="7" y="107"/>
                </a:cxn>
                <a:cxn ang="0">
                  <a:pos x="6" y="106"/>
                </a:cxn>
                <a:cxn ang="0">
                  <a:pos x="5" y="105"/>
                </a:cxn>
                <a:cxn ang="0">
                  <a:pos x="13" y="94"/>
                </a:cxn>
                <a:cxn ang="0">
                  <a:pos x="17" y="73"/>
                </a:cxn>
                <a:cxn ang="0">
                  <a:pos x="23" y="52"/>
                </a:cxn>
                <a:cxn ang="0">
                  <a:pos x="30" y="37"/>
                </a:cxn>
                <a:cxn ang="0">
                  <a:pos x="30" y="3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8" y="34"/>
                </a:cxn>
                <a:cxn ang="0">
                  <a:pos x="31" y="26"/>
                </a:cxn>
                <a:cxn ang="0">
                  <a:pos x="35" y="16"/>
                </a:cxn>
                <a:cxn ang="0">
                  <a:pos x="37" y="8"/>
                </a:cxn>
                <a:cxn ang="0">
                  <a:pos x="41" y="0"/>
                </a:cxn>
              </a:cxnLst>
              <a:rect l="0" t="0" r="r" b="b"/>
              <a:pathLst>
                <a:path w="41" h="137">
                  <a:moveTo>
                    <a:pt x="41" y="0"/>
                  </a:moveTo>
                  <a:lnTo>
                    <a:pt x="41" y="137"/>
                  </a:lnTo>
                  <a:lnTo>
                    <a:pt x="0" y="137"/>
                  </a:lnTo>
                  <a:lnTo>
                    <a:pt x="1" y="129"/>
                  </a:lnTo>
                  <a:lnTo>
                    <a:pt x="4" y="122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5"/>
                  </a:lnTo>
                  <a:lnTo>
                    <a:pt x="13" y="94"/>
                  </a:lnTo>
                  <a:lnTo>
                    <a:pt x="17" y="73"/>
                  </a:lnTo>
                  <a:lnTo>
                    <a:pt x="23" y="52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31" y="26"/>
                  </a:lnTo>
                  <a:lnTo>
                    <a:pt x="35" y="16"/>
                  </a:lnTo>
                  <a:lnTo>
                    <a:pt x="3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2" name="Freeform 56"/>
            <p:cNvSpPr>
              <a:spLocks/>
            </p:cNvSpPr>
            <p:nvPr/>
          </p:nvSpPr>
          <p:spPr bwMode="auto">
            <a:xfrm>
              <a:off x="3862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2" y="21"/>
                </a:cxn>
                <a:cxn ang="0">
                  <a:pos x="36" y="40"/>
                </a:cxn>
                <a:cxn ang="0">
                  <a:pos x="28" y="63"/>
                </a:cxn>
                <a:cxn ang="0">
                  <a:pos x="19" y="91"/>
                </a:cxn>
                <a:cxn ang="0">
                  <a:pos x="18" y="90"/>
                </a:cxn>
                <a:cxn ang="0">
                  <a:pos x="15" y="90"/>
                </a:cxn>
                <a:cxn ang="0">
                  <a:pos x="14" y="90"/>
                </a:cxn>
                <a:cxn ang="0">
                  <a:pos x="12" y="89"/>
                </a:cxn>
                <a:cxn ang="0">
                  <a:pos x="7" y="62"/>
                </a:cxn>
                <a:cxn ang="0">
                  <a:pos x="5" y="42"/>
                </a:cxn>
                <a:cxn ang="0">
                  <a:pos x="3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2" y="21"/>
                  </a:lnTo>
                  <a:lnTo>
                    <a:pt x="36" y="40"/>
                  </a:lnTo>
                  <a:lnTo>
                    <a:pt x="28" y="63"/>
                  </a:lnTo>
                  <a:lnTo>
                    <a:pt x="19" y="91"/>
                  </a:lnTo>
                  <a:lnTo>
                    <a:pt x="18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7" y="62"/>
                  </a:lnTo>
                  <a:lnTo>
                    <a:pt x="5" y="42"/>
                  </a:lnTo>
                  <a:lnTo>
                    <a:pt x="3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3" name="Freeform 57"/>
            <p:cNvSpPr>
              <a:spLocks/>
            </p:cNvSpPr>
            <p:nvPr/>
          </p:nvSpPr>
          <p:spPr bwMode="auto">
            <a:xfrm>
              <a:off x="3792" y="3067"/>
              <a:ext cx="30" cy="2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14" y="10"/>
                </a:cxn>
                <a:cxn ang="0">
                  <a:pos x="21" y="16"/>
                </a:cxn>
                <a:cxn ang="0">
                  <a:pos x="26" y="20"/>
                </a:cxn>
                <a:cxn ang="0">
                  <a:pos x="33" y="25"/>
                </a:cxn>
                <a:cxn ang="0">
                  <a:pos x="41" y="31"/>
                </a:cxn>
                <a:cxn ang="0">
                  <a:pos x="49" y="38"/>
                </a:cxn>
                <a:cxn ang="0">
                  <a:pos x="60" y="46"/>
                </a:cxn>
                <a:cxn ang="0">
                  <a:pos x="60" y="47"/>
                </a:cxn>
                <a:cxn ang="0">
                  <a:pos x="60" y="49"/>
                </a:cxn>
                <a:cxn ang="0">
                  <a:pos x="59" y="50"/>
                </a:cxn>
                <a:cxn ang="0">
                  <a:pos x="59" y="53"/>
                </a:cxn>
                <a:cxn ang="0">
                  <a:pos x="49" y="51"/>
                </a:cxn>
                <a:cxn ang="0">
                  <a:pos x="41" y="49"/>
                </a:cxn>
                <a:cxn ang="0">
                  <a:pos x="33" y="48"/>
                </a:cxn>
                <a:cxn ang="0">
                  <a:pos x="26" y="47"/>
                </a:cxn>
                <a:cxn ang="0">
                  <a:pos x="18" y="45"/>
                </a:cxn>
                <a:cxn ang="0">
                  <a:pos x="13" y="43"/>
                </a:cxn>
                <a:cxn ang="0">
                  <a:pos x="6" y="42"/>
                </a:cxn>
                <a:cxn ang="0">
                  <a:pos x="0" y="41"/>
                </a:cxn>
              </a:cxnLst>
              <a:rect l="0" t="0" r="r" b="b"/>
              <a:pathLst>
                <a:path w="60" h="53">
                  <a:moveTo>
                    <a:pt x="0" y="41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21" y="16"/>
                  </a:lnTo>
                  <a:lnTo>
                    <a:pt x="26" y="20"/>
                  </a:lnTo>
                  <a:lnTo>
                    <a:pt x="33" y="25"/>
                  </a:lnTo>
                  <a:lnTo>
                    <a:pt x="41" y="31"/>
                  </a:lnTo>
                  <a:lnTo>
                    <a:pt x="49" y="38"/>
                  </a:lnTo>
                  <a:lnTo>
                    <a:pt x="60" y="46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50"/>
                  </a:lnTo>
                  <a:lnTo>
                    <a:pt x="59" y="53"/>
                  </a:lnTo>
                  <a:lnTo>
                    <a:pt x="49" y="51"/>
                  </a:lnTo>
                  <a:lnTo>
                    <a:pt x="41" y="49"/>
                  </a:lnTo>
                  <a:lnTo>
                    <a:pt x="33" y="48"/>
                  </a:lnTo>
                  <a:lnTo>
                    <a:pt x="26" y="47"/>
                  </a:lnTo>
                  <a:lnTo>
                    <a:pt x="18" y="45"/>
                  </a:lnTo>
                  <a:lnTo>
                    <a:pt x="13" y="43"/>
                  </a:lnTo>
                  <a:lnTo>
                    <a:pt x="6" y="4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4" name="Freeform 58"/>
            <p:cNvSpPr>
              <a:spLocks/>
            </p:cNvSpPr>
            <p:nvPr/>
          </p:nvSpPr>
          <p:spPr bwMode="auto">
            <a:xfrm>
              <a:off x="3850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4" y="97"/>
                </a:cxn>
                <a:cxn ang="0">
                  <a:pos x="106" y="121"/>
                </a:cxn>
                <a:cxn ang="0">
                  <a:pos x="99" y="143"/>
                </a:cxn>
                <a:cxn ang="0">
                  <a:pos x="93" y="162"/>
                </a:cxn>
                <a:cxn ang="0">
                  <a:pos x="89" y="179"/>
                </a:cxn>
                <a:cxn ang="0">
                  <a:pos x="84" y="194"/>
                </a:cxn>
                <a:cxn ang="0">
                  <a:pos x="80" y="207"/>
                </a:cxn>
                <a:cxn ang="0">
                  <a:pos x="76" y="219"/>
                </a:cxn>
                <a:cxn ang="0">
                  <a:pos x="73" y="230"/>
                </a:cxn>
                <a:cxn ang="0">
                  <a:pos x="24" y="230"/>
                </a:cxn>
                <a:cxn ang="0">
                  <a:pos x="23" y="223"/>
                </a:cxn>
                <a:cxn ang="0">
                  <a:pos x="23" y="215"/>
                </a:cxn>
                <a:cxn ang="0">
                  <a:pos x="22" y="207"/>
                </a:cxn>
                <a:cxn ang="0">
                  <a:pos x="21" y="196"/>
                </a:cxn>
                <a:cxn ang="0">
                  <a:pos x="20" y="196"/>
                </a:cxn>
                <a:cxn ang="0">
                  <a:pos x="20" y="195"/>
                </a:cxn>
                <a:cxn ang="0">
                  <a:pos x="19" y="195"/>
                </a:cxn>
                <a:cxn ang="0">
                  <a:pos x="17" y="194"/>
                </a:cxn>
                <a:cxn ang="0">
                  <a:pos x="17" y="153"/>
                </a:cxn>
                <a:cxn ang="0">
                  <a:pos x="17" y="98"/>
                </a:cxn>
                <a:cxn ang="0">
                  <a:pos x="13" y="44"/>
                </a:cxn>
                <a:cxn ang="0">
                  <a:pos x="0" y="0"/>
                </a:cxn>
              </a:cxnLst>
              <a:rect l="0" t="0" r="r" b="b"/>
              <a:pathLst>
                <a:path w="114" h="230">
                  <a:moveTo>
                    <a:pt x="0" y="0"/>
                  </a:moveTo>
                  <a:lnTo>
                    <a:pt x="114" y="0"/>
                  </a:lnTo>
                  <a:lnTo>
                    <a:pt x="114" y="97"/>
                  </a:lnTo>
                  <a:lnTo>
                    <a:pt x="106" y="121"/>
                  </a:lnTo>
                  <a:lnTo>
                    <a:pt x="99" y="143"/>
                  </a:lnTo>
                  <a:lnTo>
                    <a:pt x="93" y="162"/>
                  </a:lnTo>
                  <a:lnTo>
                    <a:pt x="89" y="179"/>
                  </a:lnTo>
                  <a:lnTo>
                    <a:pt x="84" y="194"/>
                  </a:lnTo>
                  <a:lnTo>
                    <a:pt x="80" y="207"/>
                  </a:lnTo>
                  <a:lnTo>
                    <a:pt x="76" y="219"/>
                  </a:lnTo>
                  <a:lnTo>
                    <a:pt x="73" y="230"/>
                  </a:lnTo>
                  <a:lnTo>
                    <a:pt x="24" y="230"/>
                  </a:lnTo>
                  <a:lnTo>
                    <a:pt x="23" y="223"/>
                  </a:lnTo>
                  <a:lnTo>
                    <a:pt x="23" y="215"/>
                  </a:lnTo>
                  <a:lnTo>
                    <a:pt x="22" y="207"/>
                  </a:lnTo>
                  <a:lnTo>
                    <a:pt x="21" y="196"/>
                  </a:lnTo>
                  <a:lnTo>
                    <a:pt x="20" y="196"/>
                  </a:lnTo>
                  <a:lnTo>
                    <a:pt x="20" y="195"/>
                  </a:lnTo>
                  <a:lnTo>
                    <a:pt x="19" y="195"/>
                  </a:lnTo>
                  <a:lnTo>
                    <a:pt x="17" y="194"/>
                  </a:lnTo>
                  <a:lnTo>
                    <a:pt x="17" y="153"/>
                  </a:lnTo>
                  <a:lnTo>
                    <a:pt x="17" y="98"/>
                  </a:lnTo>
                  <a:lnTo>
                    <a:pt x="1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5" name="Freeform 59"/>
            <p:cNvSpPr>
              <a:spLocks/>
            </p:cNvSpPr>
            <p:nvPr/>
          </p:nvSpPr>
          <p:spPr bwMode="auto">
            <a:xfrm>
              <a:off x="3792" y="2839"/>
              <a:ext cx="115" cy="65"/>
            </a:xfrm>
            <a:custGeom>
              <a:avLst/>
              <a:gdLst/>
              <a:ahLst/>
              <a:cxnLst>
                <a:cxn ang="0">
                  <a:pos x="230" y="49"/>
                </a:cxn>
                <a:cxn ang="0">
                  <a:pos x="230" y="129"/>
                </a:cxn>
                <a:cxn ang="0">
                  <a:pos x="116" y="129"/>
                </a:cxn>
                <a:cxn ang="0">
                  <a:pos x="113" y="123"/>
                </a:cxn>
                <a:cxn ang="0">
                  <a:pos x="108" y="117"/>
                </a:cxn>
                <a:cxn ang="0">
                  <a:pos x="102" y="112"/>
                </a:cxn>
                <a:cxn ang="0">
                  <a:pos x="98" y="109"/>
                </a:cxn>
                <a:cxn ang="0">
                  <a:pos x="81" y="115"/>
                </a:cxn>
                <a:cxn ang="0">
                  <a:pos x="64" y="117"/>
                </a:cxn>
                <a:cxn ang="0">
                  <a:pos x="49" y="117"/>
                </a:cxn>
                <a:cxn ang="0">
                  <a:pos x="36" y="115"/>
                </a:cxn>
                <a:cxn ang="0">
                  <a:pos x="24" y="110"/>
                </a:cxn>
                <a:cxn ang="0">
                  <a:pos x="14" y="102"/>
                </a:cxn>
                <a:cxn ang="0">
                  <a:pos x="6" y="91"/>
                </a:cxn>
                <a:cxn ang="0">
                  <a:pos x="0" y="79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6" y="15"/>
                </a:cxn>
                <a:cxn ang="0">
                  <a:pos x="8" y="17"/>
                </a:cxn>
                <a:cxn ang="0">
                  <a:pos x="29" y="5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81" y="5"/>
                </a:cxn>
                <a:cxn ang="0">
                  <a:pos x="94" y="15"/>
                </a:cxn>
                <a:cxn ang="0">
                  <a:pos x="105" y="29"/>
                </a:cxn>
                <a:cxn ang="0">
                  <a:pos x="113" y="49"/>
                </a:cxn>
                <a:cxn ang="0">
                  <a:pos x="119" y="71"/>
                </a:cxn>
                <a:cxn ang="0">
                  <a:pos x="129" y="75"/>
                </a:cxn>
                <a:cxn ang="0">
                  <a:pos x="140" y="78"/>
                </a:cxn>
                <a:cxn ang="0">
                  <a:pos x="153" y="76"/>
                </a:cxn>
                <a:cxn ang="0">
                  <a:pos x="167" y="74"/>
                </a:cxn>
                <a:cxn ang="0">
                  <a:pos x="182" y="70"/>
                </a:cxn>
                <a:cxn ang="0">
                  <a:pos x="198" y="64"/>
                </a:cxn>
                <a:cxn ang="0">
                  <a:pos x="214" y="57"/>
                </a:cxn>
                <a:cxn ang="0">
                  <a:pos x="230" y="49"/>
                </a:cxn>
                <a:cxn ang="0">
                  <a:pos x="230" y="49"/>
                </a:cxn>
              </a:cxnLst>
              <a:rect l="0" t="0" r="r" b="b"/>
              <a:pathLst>
                <a:path w="230" h="129">
                  <a:moveTo>
                    <a:pt x="230" y="49"/>
                  </a:moveTo>
                  <a:lnTo>
                    <a:pt x="230" y="129"/>
                  </a:lnTo>
                  <a:lnTo>
                    <a:pt x="116" y="129"/>
                  </a:lnTo>
                  <a:lnTo>
                    <a:pt x="113" y="123"/>
                  </a:lnTo>
                  <a:lnTo>
                    <a:pt x="108" y="117"/>
                  </a:lnTo>
                  <a:lnTo>
                    <a:pt x="102" y="112"/>
                  </a:lnTo>
                  <a:lnTo>
                    <a:pt x="98" y="109"/>
                  </a:lnTo>
                  <a:lnTo>
                    <a:pt x="81" y="115"/>
                  </a:lnTo>
                  <a:lnTo>
                    <a:pt x="64" y="117"/>
                  </a:lnTo>
                  <a:lnTo>
                    <a:pt x="49" y="117"/>
                  </a:lnTo>
                  <a:lnTo>
                    <a:pt x="36" y="115"/>
                  </a:lnTo>
                  <a:lnTo>
                    <a:pt x="24" y="110"/>
                  </a:lnTo>
                  <a:lnTo>
                    <a:pt x="14" y="102"/>
                  </a:lnTo>
                  <a:lnTo>
                    <a:pt x="6" y="91"/>
                  </a:lnTo>
                  <a:lnTo>
                    <a:pt x="0" y="7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29" y="5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1" y="5"/>
                  </a:lnTo>
                  <a:lnTo>
                    <a:pt x="94" y="15"/>
                  </a:lnTo>
                  <a:lnTo>
                    <a:pt x="105" y="29"/>
                  </a:lnTo>
                  <a:lnTo>
                    <a:pt x="113" y="49"/>
                  </a:lnTo>
                  <a:lnTo>
                    <a:pt x="119" y="71"/>
                  </a:lnTo>
                  <a:lnTo>
                    <a:pt x="129" y="75"/>
                  </a:lnTo>
                  <a:lnTo>
                    <a:pt x="140" y="78"/>
                  </a:lnTo>
                  <a:lnTo>
                    <a:pt x="153" y="76"/>
                  </a:lnTo>
                  <a:lnTo>
                    <a:pt x="167" y="74"/>
                  </a:lnTo>
                  <a:lnTo>
                    <a:pt x="182" y="70"/>
                  </a:lnTo>
                  <a:lnTo>
                    <a:pt x="198" y="64"/>
                  </a:lnTo>
                  <a:lnTo>
                    <a:pt x="214" y="57"/>
                  </a:lnTo>
                  <a:lnTo>
                    <a:pt x="230" y="49"/>
                  </a:lnTo>
                  <a:lnTo>
                    <a:pt x="230" y="49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6" name="Freeform 60"/>
            <p:cNvSpPr>
              <a:spLocks/>
            </p:cNvSpPr>
            <p:nvPr/>
          </p:nvSpPr>
          <p:spPr bwMode="auto">
            <a:xfrm>
              <a:off x="3792" y="2797"/>
              <a:ext cx="43" cy="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3" y="64"/>
                </a:cxn>
                <a:cxn ang="0">
                  <a:pos x="28" y="54"/>
                </a:cxn>
                <a:cxn ang="0">
                  <a:pos x="44" y="45"/>
                </a:cxn>
                <a:cxn ang="0">
                  <a:pos x="60" y="37"/>
                </a:cxn>
                <a:cxn ang="0">
                  <a:pos x="72" y="28"/>
                </a:cxn>
                <a:cxn ang="0">
                  <a:pos x="83" y="19"/>
                </a:cxn>
                <a:cxn ang="0">
                  <a:pos x="86" y="9"/>
                </a:cxn>
                <a:cxn ang="0">
                  <a:pos x="84" y="0"/>
                </a:cxn>
                <a:cxn ang="0">
                  <a:pos x="74" y="1"/>
                </a:cxn>
                <a:cxn ang="0">
                  <a:pos x="63" y="4"/>
                </a:cxn>
                <a:cxn ang="0">
                  <a:pos x="53" y="5"/>
                </a:cxn>
                <a:cxn ang="0">
                  <a:pos x="42" y="6"/>
                </a:cxn>
                <a:cxn ang="0">
                  <a:pos x="31" y="8"/>
                </a:cxn>
                <a:cxn ang="0">
                  <a:pos x="21" y="9"/>
                </a:cxn>
                <a:cxn ang="0">
                  <a:pos x="10" y="12"/>
                </a:cxn>
                <a:cxn ang="0">
                  <a:pos x="0" y="13"/>
                </a:cxn>
                <a:cxn ang="0">
                  <a:pos x="0" y="73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lnTo>
                    <a:pt x="13" y="64"/>
                  </a:lnTo>
                  <a:lnTo>
                    <a:pt x="28" y="54"/>
                  </a:lnTo>
                  <a:lnTo>
                    <a:pt x="44" y="45"/>
                  </a:lnTo>
                  <a:lnTo>
                    <a:pt x="60" y="37"/>
                  </a:lnTo>
                  <a:lnTo>
                    <a:pt x="72" y="28"/>
                  </a:lnTo>
                  <a:lnTo>
                    <a:pt x="83" y="19"/>
                  </a:lnTo>
                  <a:lnTo>
                    <a:pt x="86" y="9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63" y="4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1" y="8"/>
                  </a:lnTo>
                  <a:lnTo>
                    <a:pt x="21" y="9"/>
                  </a:lnTo>
                  <a:lnTo>
                    <a:pt x="10" y="12"/>
                  </a:lnTo>
                  <a:lnTo>
                    <a:pt x="0" y="1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7" name="Freeform 61"/>
            <p:cNvSpPr>
              <a:spLocks/>
            </p:cNvSpPr>
            <p:nvPr/>
          </p:nvSpPr>
          <p:spPr bwMode="auto">
            <a:xfrm>
              <a:off x="3792" y="2674"/>
              <a:ext cx="115" cy="6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230" y="0"/>
                </a:cxn>
                <a:cxn ang="0">
                  <a:pos x="230" y="80"/>
                </a:cxn>
                <a:cxn ang="0">
                  <a:pos x="213" y="71"/>
                </a:cxn>
                <a:cxn ang="0">
                  <a:pos x="196" y="63"/>
                </a:cxn>
                <a:cxn ang="0">
                  <a:pos x="178" y="57"/>
                </a:cxn>
                <a:cxn ang="0">
                  <a:pos x="162" y="52"/>
                </a:cxn>
                <a:cxn ang="0">
                  <a:pos x="147" y="48"/>
                </a:cxn>
                <a:cxn ang="0">
                  <a:pos x="133" y="47"/>
                </a:cxn>
                <a:cxn ang="0">
                  <a:pos x="122" y="49"/>
                </a:cxn>
                <a:cxn ang="0">
                  <a:pos x="112" y="54"/>
                </a:cxn>
                <a:cxn ang="0">
                  <a:pos x="106" y="76"/>
                </a:cxn>
                <a:cxn ang="0">
                  <a:pos x="98" y="95"/>
                </a:cxn>
                <a:cxn ang="0">
                  <a:pos x="86" y="109"/>
                </a:cxn>
                <a:cxn ang="0">
                  <a:pos x="74" y="120"/>
                </a:cxn>
                <a:cxn ang="0">
                  <a:pos x="57" y="124"/>
                </a:cxn>
                <a:cxn ang="0">
                  <a:pos x="40" y="124"/>
                </a:cxn>
                <a:cxn ang="0">
                  <a:pos x="21" y="12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30"/>
                </a:cxn>
                <a:cxn ang="0">
                  <a:pos x="7" y="22"/>
                </a:cxn>
                <a:cxn ang="0">
                  <a:pos x="15" y="16"/>
                </a:cxn>
                <a:cxn ang="0">
                  <a:pos x="25" y="11"/>
                </a:cxn>
                <a:cxn ang="0">
                  <a:pos x="36" y="9"/>
                </a:cxn>
                <a:cxn ang="0">
                  <a:pos x="48" y="8"/>
                </a:cxn>
                <a:cxn ang="0">
                  <a:pos x="61" y="9"/>
                </a:cxn>
                <a:cxn ang="0">
                  <a:pos x="75" y="11"/>
                </a:cxn>
                <a:cxn ang="0">
                  <a:pos x="90" y="16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04" y="4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230" h="124">
                  <a:moveTo>
                    <a:pt x="107" y="0"/>
                  </a:moveTo>
                  <a:lnTo>
                    <a:pt x="230" y="0"/>
                  </a:lnTo>
                  <a:lnTo>
                    <a:pt x="230" y="80"/>
                  </a:lnTo>
                  <a:lnTo>
                    <a:pt x="213" y="71"/>
                  </a:lnTo>
                  <a:lnTo>
                    <a:pt x="196" y="63"/>
                  </a:lnTo>
                  <a:lnTo>
                    <a:pt x="178" y="57"/>
                  </a:lnTo>
                  <a:lnTo>
                    <a:pt x="162" y="52"/>
                  </a:lnTo>
                  <a:lnTo>
                    <a:pt x="147" y="48"/>
                  </a:lnTo>
                  <a:lnTo>
                    <a:pt x="133" y="47"/>
                  </a:lnTo>
                  <a:lnTo>
                    <a:pt x="122" y="49"/>
                  </a:lnTo>
                  <a:lnTo>
                    <a:pt x="112" y="54"/>
                  </a:lnTo>
                  <a:lnTo>
                    <a:pt x="106" y="76"/>
                  </a:lnTo>
                  <a:lnTo>
                    <a:pt x="98" y="95"/>
                  </a:lnTo>
                  <a:lnTo>
                    <a:pt x="86" y="109"/>
                  </a:lnTo>
                  <a:lnTo>
                    <a:pt x="74" y="120"/>
                  </a:lnTo>
                  <a:lnTo>
                    <a:pt x="57" y="124"/>
                  </a:lnTo>
                  <a:lnTo>
                    <a:pt x="40" y="124"/>
                  </a:lnTo>
                  <a:lnTo>
                    <a:pt x="21" y="12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5" y="11"/>
                  </a:lnTo>
                  <a:lnTo>
                    <a:pt x="36" y="9"/>
                  </a:lnTo>
                  <a:lnTo>
                    <a:pt x="48" y="8"/>
                  </a:lnTo>
                  <a:lnTo>
                    <a:pt x="61" y="9"/>
                  </a:lnTo>
                  <a:lnTo>
                    <a:pt x="75" y="11"/>
                  </a:lnTo>
                  <a:lnTo>
                    <a:pt x="90" y="16"/>
                  </a:lnTo>
                  <a:lnTo>
                    <a:pt x="94" y="14"/>
                  </a:lnTo>
                  <a:lnTo>
                    <a:pt x="99" y="9"/>
                  </a:lnTo>
                  <a:lnTo>
                    <a:pt x="104" y="4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8" name="Freeform 62"/>
            <p:cNvSpPr>
              <a:spLocks/>
            </p:cNvSpPr>
            <p:nvPr/>
          </p:nvSpPr>
          <p:spPr bwMode="auto">
            <a:xfrm>
              <a:off x="3792" y="2746"/>
              <a:ext cx="40" cy="3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" y="57"/>
                </a:cxn>
                <a:cxn ang="0">
                  <a:pos x="19" y="60"/>
                </a:cxn>
                <a:cxn ang="0">
                  <a:pos x="29" y="61"/>
                </a:cxn>
                <a:cxn ang="0">
                  <a:pos x="38" y="62"/>
                </a:cxn>
                <a:cxn ang="0">
                  <a:pos x="47" y="64"/>
                </a:cxn>
                <a:cxn ang="0">
                  <a:pos x="57" y="65"/>
                </a:cxn>
                <a:cxn ang="0">
                  <a:pos x="67" y="67"/>
                </a:cxn>
                <a:cxn ang="0">
                  <a:pos x="77" y="68"/>
                </a:cxn>
                <a:cxn ang="0">
                  <a:pos x="79" y="58"/>
                </a:cxn>
                <a:cxn ang="0">
                  <a:pos x="76" y="50"/>
                </a:cxn>
                <a:cxn ang="0">
                  <a:pos x="68" y="42"/>
                </a:cxn>
                <a:cxn ang="0">
                  <a:pos x="56" y="33"/>
                </a:cxn>
                <a:cxn ang="0">
                  <a:pos x="42" y="25"/>
                </a:cxn>
                <a:cxn ang="0">
                  <a:pos x="28" y="17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79" h="68">
                  <a:moveTo>
                    <a:pt x="0" y="56"/>
                  </a:moveTo>
                  <a:lnTo>
                    <a:pt x="9" y="57"/>
                  </a:lnTo>
                  <a:lnTo>
                    <a:pt x="19" y="60"/>
                  </a:lnTo>
                  <a:lnTo>
                    <a:pt x="29" y="61"/>
                  </a:lnTo>
                  <a:lnTo>
                    <a:pt x="38" y="62"/>
                  </a:lnTo>
                  <a:lnTo>
                    <a:pt x="47" y="64"/>
                  </a:lnTo>
                  <a:lnTo>
                    <a:pt x="57" y="65"/>
                  </a:lnTo>
                  <a:lnTo>
                    <a:pt x="67" y="67"/>
                  </a:lnTo>
                  <a:lnTo>
                    <a:pt x="77" y="68"/>
                  </a:lnTo>
                  <a:lnTo>
                    <a:pt x="79" y="58"/>
                  </a:lnTo>
                  <a:lnTo>
                    <a:pt x="76" y="50"/>
                  </a:lnTo>
                  <a:lnTo>
                    <a:pt x="68" y="42"/>
                  </a:lnTo>
                  <a:lnTo>
                    <a:pt x="56" y="33"/>
                  </a:lnTo>
                  <a:lnTo>
                    <a:pt x="42" y="25"/>
                  </a:lnTo>
                  <a:lnTo>
                    <a:pt x="28" y="17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99" name="Freeform 63"/>
            <p:cNvSpPr>
              <a:spLocks/>
            </p:cNvSpPr>
            <p:nvPr/>
          </p:nvSpPr>
          <p:spPr bwMode="auto">
            <a:xfrm>
              <a:off x="3845" y="2559"/>
              <a:ext cx="62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75" y="0"/>
                </a:cxn>
                <a:cxn ang="0">
                  <a:pos x="78" y="12"/>
                </a:cxn>
                <a:cxn ang="0">
                  <a:pos x="83" y="25"/>
                </a:cxn>
                <a:cxn ang="0">
                  <a:pos x="88" y="40"/>
                </a:cxn>
                <a:cxn ang="0">
                  <a:pos x="92" y="54"/>
                </a:cxn>
                <a:cxn ang="0">
                  <a:pos x="98" y="73"/>
                </a:cxn>
                <a:cxn ang="0">
                  <a:pos x="105" y="94"/>
                </a:cxn>
                <a:cxn ang="0">
                  <a:pos x="112" y="118"/>
                </a:cxn>
                <a:cxn ang="0">
                  <a:pos x="120" y="144"/>
                </a:cxn>
                <a:cxn ang="0">
                  <a:pos x="121" y="144"/>
                </a:cxn>
                <a:cxn ang="0">
                  <a:pos x="122" y="144"/>
                </a:cxn>
                <a:cxn ang="0">
                  <a:pos x="122" y="146"/>
                </a:cxn>
                <a:cxn ang="0">
                  <a:pos x="123" y="146"/>
                </a:cxn>
                <a:cxn ang="0">
                  <a:pos x="123" y="231"/>
                </a:cxn>
                <a:cxn ang="0">
                  <a:pos x="0" y="231"/>
                </a:cxn>
                <a:cxn ang="0">
                  <a:pos x="14" y="187"/>
                </a:cxn>
                <a:cxn ang="0">
                  <a:pos x="18" y="131"/>
                </a:cxn>
                <a:cxn ang="0">
                  <a:pos x="18" y="75"/>
                </a:cxn>
                <a:cxn ang="0">
                  <a:pos x="18" y="33"/>
                </a:cxn>
                <a:cxn ang="0">
                  <a:pos x="20" y="31"/>
                </a:cxn>
                <a:cxn ang="0">
                  <a:pos x="21" y="31"/>
                </a:cxn>
                <a:cxn ang="0">
                  <a:pos x="22" y="31"/>
                </a:cxn>
                <a:cxn ang="0">
                  <a:pos x="23" y="3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7"/>
                </a:cxn>
                <a:cxn ang="0">
                  <a:pos x="25" y="0"/>
                </a:cxn>
              </a:cxnLst>
              <a:rect l="0" t="0" r="r" b="b"/>
              <a:pathLst>
                <a:path w="123" h="231">
                  <a:moveTo>
                    <a:pt x="25" y="0"/>
                  </a:moveTo>
                  <a:lnTo>
                    <a:pt x="75" y="0"/>
                  </a:lnTo>
                  <a:lnTo>
                    <a:pt x="78" y="12"/>
                  </a:lnTo>
                  <a:lnTo>
                    <a:pt x="83" y="25"/>
                  </a:lnTo>
                  <a:lnTo>
                    <a:pt x="88" y="40"/>
                  </a:lnTo>
                  <a:lnTo>
                    <a:pt x="92" y="54"/>
                  </a:lnTo>
                  <a:lnTo>
                    <a:pt x="98" y="73"/>
                  </a:lnTo>
                  <a:lnTo>
                    <a:pt x="105" y="94"/>
                  </a:lnTo>
                  <a:lnTo>
                    <a:pt x="112" y="118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3" y="231"/>
                  </a:lnTo>
                  <a:lnTo>
                    <a:pt x="0" y="231"/>
                  </a:lnTo>
                  <a:lnTo>
                    <a:pt x="14" y="187"/>
                  </a:lnTo>
                  <a:lnTo>
                    <a:pt x="18" y="131"/>
                  </a:lnTo>
                  <a:lnTo>
                    <a:pt x="18" y="7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0" name="Freeform 64"/>
            <p:cNvSpPr>
              <a:spLocks/>
            </p:cNvSpPr>
            <p:nvPr/>
          </p:nvSpPr>
          <p:spPr bwMode="auto">
            <a:xfrm>
              <a:off x="3858" y="2512"/>
              <a:ext cx="25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3" y="68"/>
                </a:cxn>
                <a:cxn ang="0">
                  <a:pos x="5" y="48"/>
                </a:cxn>
                <a:cxn ang="0">
                  <a:pos x="7" y="29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9" y="29"/>
                </a:cxn>
                <a:cxn ang="0">
                  <a:pos x="36" y="52"/>
                </a:cxn>
                <a:cxn ang="0">
                  <a:pos x="43" y="73"/>
                </a:cxn>
                <a:cxn ang="0">
                  <a:pos x="50" y="93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3" y="68"/>
                  </a:lnTo>
                  <a:lnTo>
                    <a:pt x="5" y="48"/>
                  </a:lnTo>
                  <a:lnTo>
                    <a:pt x="7" y="29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9" y="29"/>
                  </a:lnTo>
                  <a:lnTo>
                    <a:pt x="36" y="52"/>
                  </a:lnTo>
                  <a:lnTo>
                    <a:pt x="43" y="7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1" name="Freeform 65"/>
            <p:cNvSpPr>
              <a:spLocks/>
            </p:cNvSpPr>
            <p:nvPr/>
          </p:nvSpPr>
          <p:spPr bwMode="auto">
            <a:xfrm>
              <a:off x="3792" y="2486"/>
              <a:ext cx="34" cy="2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14"/>
                </a:cxn>
                <a:cxn ang="0">
                  <a:pos x="7" y="13"/>
                </a:cxn>
                <a:cxn ang="0">
                  <a:pos x="14" y="10"/>
                </a:cxn>
                <a:cxn ang="0">
                  <a:pos x="21" y="9"/>
                </a:cxn>
                <a:cxn ang="0">
                  <a:pos x="29" y="7"/>
                </a:cxn>
                <a:cxn ang="0">
                  <a:pos x="37" y="6"/>
                </a:cxn>
                <a:cxn ang="0">
                  <a:pos x="46" y="3"/>
                </a:cxn>
                <a:cxn ang="0">
                  <a:pos x="55" y="2"/>
                </a:cxn>
                <a:cxn ang="0">
                  <a:pos x="66" y="0"/>
                </a:cxn>
                <a:cxn ang="0">
                  <a:pos x="67" y="1"/>
                </a:cxn>
                <a:cxn ang="0">
                  <a:pos x="67" y="3"/>
                </a:cxn>
                <a:cxn ang="0">
                  <a:pos x="67" y="5"/>
                </a:cxn>
                <a:cxn ang="0">
                  <a:pos x="68" y="7"/>
                </a:cxn>
                <a:cxn ang="0">
                  <a:pos x="56" y="16"/>
                </a:cxn>
                <a:cxn ang="0">
                  <a:pos x="47" y="23"/>
                </a:cxn>
                <a:cxn ang="0">
                  <a:pos x="39" y="30"/>
                </a:cxn>
                <a:cxn ang="0">
                  <a:pos x="32" y="36"/>
                </a:cxn>
                <a:cxn ang="0">
                  <a:pos x="25" y="40"/>
                </a:cxn>
                <a:cxn ang="0">
                  <a:pos x="17" y="46"/>
                </a:cxn>
                <a:cxn ang="0">
                  <a:pos x="9" y="52"/>
                </a:cxn>
                <a:cxn ang="0">
                  <a:pos x="0" y="59"/>
                </a:cxn>
              </a:cxnLst>
              <a:rect l="0" t="0" r="r" b="b"/>
              <a:pathLst>
                <a:path w="68" h="59">
                  <a:moveTo>
                    <a:pt x="0" y="59"/>
                  </a:moveTo>
                  <a:lnTo>
                    <a:pt x="0" y="14"/>
                  </a:lnTo>
                  <a:lnTo>
                    <a:pt x="7" y="13"/>
                  </a:lnTo>
                  <a:lnTo>
                    <a:pt x="14" y="10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37" y="6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67" y="1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56" y="16"/>
                  </a:lnTo>
                  <a:lnTo>
                    <a:pt x="47" y="23"/>
                  </a:lnTo>
                  <a:lnTo>
                    <a:pt x="39" y="30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7" y="46"/>
                  </a:lnTo>
                  <a:lnTo>
                    <a:pt x="9" y="5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2" name="Freeform 66"/>
            <p:cNvSpPr>
              <a:spLocks/>
            </p:cNvSpPr>
            <p:nvPr/>
          </p:nvSpPr>
          <p:spPr bwMode="auto">
            <a:xfrm>
              <a:off x="3677" y="3248"/>
              <a:ext cx="1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26" y="46"/>
                </a:cxn>
                <a:cxn ang="0">
                  <a:pos x="17" y="50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54">
                  <a:moveTo>
                    <a:pt x="0" y="0"/>
                  </a:moveTo>
                  <a:lnTo>
                    <a:pt x="34" y="0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26" y="46"/>
                  </a:lnTo>
                  <a:lnTo>
                    <a:pt x="17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3" name="Freeform 67"/>
            <p:cNvSpPr>
              <a:spLocks/>
            </p:cNvSpPr>
            <p:nvPr/>
          </p:nvSpPr>
          <p:spPr bwMode="auto">
            <a:xfrm>
              <a:off x="3750" y="3248"/>
              <a:ext cx="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7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4" y="7"/>
                </a:cxn>
                <a:cxn ang="0">
                  <a:pos x="20" y="5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4" name="Freeform 68"/>
            <p:cNvSpPr>
              <a:spLocks/>
            </p:cNvSpPr>
            <p:nvPr/>
          </p:nvSpPr>
          <p:spPr bwMode="auto">
            <a:xfrm>
              <a:off x="3677" y="3133"/>
              <a:ext cx="91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6" y="20"/>
                </a:cxn>
                <a:cxn ang="0">
                  <a:pos x="26" y="39"/>
                </a:cxn>
                <a:cxn ang="0">
                  <a:pos x="25" y="57"/>
                </a:cxn>
                <a:cxn ang="0">
                  <a:pos x="39" y="69"/>
                </a:cxn>
                <a:cxn ang="0">
                  <a:pos x="39" y="72"/>
                </a:cxn>
                <a:cxn ang="0">
                  <a:pos x="39" y="74"/>
                </a:cxn>
                <a:cxn ang="0">
                  <a:pos x="53" y="85"/>
                </a:cxn>
                <a:cxn ang="0">
                  <a:pos x="68" y="102"/>
                </a:cxn>
                <a:cxn ang="0">
                  <a:pos x="81" y="115"/>
                </a:cxn>
                <a:cxn ang="0">
                  <a:pos x="93" y="122"/>
                </a:cxn>
                <a:cxn ang="0">
                  <a:pos x="93" y="125"/>
                </a:cxn>
                <a:cxn ang="0">
                  <a:pos x="93" y="128"/>
                </a:cxn>
                <a:cxn ang="0">
                  <a:pos x="95" y="128"/>
                </a:cxn>
                <a:cxn ang="0">
                  <a:pos x="97" y="128"/>
                </a:cxn>
                <a:cxn ang="0">
                  <a:pos x="104" y="141"/>
                </a:cxn>
                <a:cxn ang="0">
                  <a:pos x="119" y="156"/>
                </a:cxn>
                <a:cxn ang="0">
                  <a:pos x="134" y="171"/>
                </a:cxn>
                <a:cxn ang="0">
                  <a:pos x="144" y="183"/>
                </a:cxn>
                <a:cxn ang="0">
                  <a:pos x="146" y="183"/>
                </a:cxn>
                <a:cxn ang="0">
                  <a:pos x="148" y="183"/>
                </a:cxn>
                <a:cxn ang="0">
                  <a:pos x="158" y="195"/>
                </a:cxn>
                <a:cxn ang="0">
                  <a:pos x="168" y="206"/>
                </a:cxn>
                <a:cxn ang="0">
                  <a:pos x="177" y="219"/>
                </a:cxn>
                <a:cxn ang="0">
                  <a:pos x="183" y="231"/>
                </a:cxn>
                <a:cxn ang="0">
                  <a:pos x="132" y="225"/>
                </a:cxn>
                <a:cxn ang="0">
                  <a:pos x="102" y="209"/>
                </a:cxn>
                <a:cxn ang="0">
                  <a:pos x="71" y="195"/>
                </a:cxn>
                <a:cxn ang="0">
                  <a:pos x="39" y="187"/>
                </a:cxn>
                <a:cxn ang="0">
                  <a:pos x="24" y="195"/>
                </a:cxn>
                <a:cxn ang="0">
                  <a:pos x="30" y="218"/>
                </a:cxn>
                <a:cxn ang="0">
                  <a:pos x="0" y="231"/>
                </a:cxn>
              </a:cxnLst>
              <a:rect l="0" t="0" r="r" b="b"/>
              <a:pathLst>
                <a:path w="183" h="231">
                  <a:moveTo>
                    <a:pt x="0" y="0"/>
                  </a:moveTo>
                  <a:lnTo>
                    <a:pt x="54" y="0"/>
                  </a:lnTo>
                  <a:lnTo>
                    <a:pt x="44" y="9"/>
                  </a:lnTo>
                  <a:lnTo>
                    <a:pt x="36" y="20"/>
                  </a:lnTo>
                  <a:lnTo>
                    <a:pt x="31" y="30"/>
                  </a:lnTo>
                  <a:lnTo>
                    <a:pt x="26" y="39"/>
                  </a:lnTo>
                  <a:lnTo>
                    <a:pt x="24" y="49"/>
                  </a:lnTo>
                  <a:lnTo>
                    <a:pt x="25" y="57"/>
                  </a:lnTo>
                  <a:lnTo>
                    <a:pt x="30" y="64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6" y="80"/>
                  </a:lnTo>
                  <a:lnTo>
                    <a:pt x="53" y="85"/>
                  </a:lnTo>
                  <a:lnTo>
                    <a:pt x="59" y="94"/>
                  </a:lnTo>
                  <a:lnTo>
                    <a:pt x="68" y="102"/>
                  </a:lnTo>
                  <a:lnTo>
                    <a:pt x="74" y="109"/>
                  </a:lnTo>
                  <a:lnTo>
                    <a:pt x="81" y="115"/>
                  </a:lnTo>
                  <a:lnTo>
                    <a:pt x="88" y="120"/>
                  </a:lnTo>
                  <a:lnTo>
                    <a:pt x="93" y="122"/>
                  </a:lnTo>
                  <a:lnTo>
                    <a:pt x="93" y="123"/>
                  </a:lnTo>
                  <a:lnTo>
                    <a:pt x="93" y="125"/>
                  </a:lnTo>
                  <a:lnTo>
                    <a:pt x="93" y="127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100" y="134"/>
                  </a:lnTo>
                  <a:lnTo>
                    <a:pt x="104" y="141"/>
                  </a:lnTo>
                  <a:lnTo>
                    <a:pt x="111" y="148"/>
                  </a:lnTo>
                  <a:lnTo>
                    <a:pt x="119" y="156"/>
                  </a:lnTo>
                  <a:lnTo>
                    <a:pt x="127" y="163"/>
                  </a:lnTo>
                  <a:lnTo>
                    <a:pt x="134" y="171"/>
                  </a:lnTo>
                  <a:lnTo>
                    <a:pt x="140" y="178"/>
                  </a:lnTo>
                  <a:lnTo>
                    <a:pt x="144" y="183"/>
                  </a:lnTo>
                  <a:lnTo>
                    <a:pt x="145" y="183"/>
                  </a:lnTo>
                  <a:lnTo>
                    <a:pt x="146" y="183"/>
                  </a:lnTo>
                  <a:lnTo>
                    <a:pt x="147" y="183"/>
                  </a:lnTo>
                  <a:lnTo>
                    <a:pt x="148" y="183"/>
                  </a:lnTo>
                  <a:lnTo>
                    <a:pt x="153" y="189"/>
                  </a:lnTo>
                  <a:lnTo>
                    <a:pt x="158" y="195"/>
                  </a:lnTo>
                  <a:lnTo>
                    <a:pt x="163" y="201"/>
                  </a:lnTo>
                  <a:lnTo>
                    <a:pt x="168" y="206"/>
                  </a:lnTo>
                  <a:lnTo>
                    <a:pt x="172" y="213"/>
                  </a:lnTo>
                  <a:lnTo>
                    <a:pt x="177" y="219"/>
                  </a:lnTo>
                  <a:lnTo>
                    <a:pt x="180" y="225"/>
                  </a:lnTo>
                  <a:lnTo>
                    <a:pt x="183" y="231"/>
                  </a:lnTo>
                  <a:lnTo>
                    <a:pt x="147" y="231"/>
                  </a:lnTo>
                  <a:lnTo>
                    <a:pt x="132" y="225"/>
                  </a:lnTo>
                  <a:lnTo>
                    <a:pt x="117" y="217"/>
                  </a:lnTo>
                  <a:lnTo>
                    <a:pt x="102" y="209"/>
                  </a:lnTo>
                  <a:lnTo>
                    <a:pt x="86" y="202"/>
                  </a:lnTo>
                  <a:lnTo>
                    <a:pt x="71" y="195"/>
                  </a:lnTo>
                  <a:lnTo>
                    <a:pt x="55" y="189"/>
                  </a:lnTo>
                  <a:lnTo>
                    <a:pt x="39" y="187"/>
                  </a:lnTo>
                  <a:lnTo>
                    <a:pt x="24" y="186"/>
                  </a:lnTo>
                  <a:lnTo>
                    <a:pt x="24" y="195"/>
                  </a:lnTo>
                  <a:lnTo>
                    <a:pt x="26" y="206"/>
                  </a:lnTo>
                  <a:lnTo>
                    <a:pt x="30" y="218"/>
                  </a:lnTo>
                  <a:lnTo>
                    <a:pt x="34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5" name="Freeform 69"/>
            <p:cNvSpPr>
              <a:spLocks/>
            </p:cNvSpPr>
            <p:nvPr/>
          </p:nvSpPr>
          <p:spPr bwMode="auto">
            <a:xfrm>
              <a:off x="3677" y="3018"/>
              <a:ext cx="115" cy="11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9"/>
                </a:cxn>
                <a:cxn ang="0">
                  <a:pos x="142" y="38"/>
                </a:cxn>
                <a:cxn ang="0">
                  <a:pos x="170" y="53"/>
                </a:cxn>
                <a:cxn ang="0">
                  <a:pos x="192" y="66"/>
                </a:cxn>
                <a:cxn ang="0">
                  <a:pos x="192" y="68"/>
                </a:cxn>
                <a:cxn ang="0">
                  <a:pos x="192" y="70"/>
                </a:cxn>
                <a:cxn ang="0">
                  <a:pos x="203" y="78"/>
                </a:cxn>
                <a:cxn ang="0">
                  <a:pos x="213" y="85"/>
                </a:cxn>
                <a:cxn ang="0">
                  <a:pos x="222" y="92"/>
                </a:cxn>
                <a:cxn ang="0">
                  <a:pos x="230" y="97"/>
                </a:cxn>
                <a:cxn ang="0">
                  <a:pos x="222" y="137"/>
                </a:cxn>
                <a:cxn ang="0">
                  <a:pos x="207" y="134"/>
                </a:cxn>
                <a:cxn ang="0">
                  <a:pos x="191" y="130"/>
                </a:cxn>
                <a:cxn ang="0">
                  <a:pos x="172" y="127"/>
                </a:cxn>
                <a:cxn ang="0">
                  <a:pos x="153" y="122"/>
                </a:cxn>
                <a:cxn ang="0">
                  <a:pos x="129" y="116"/>
                </a:cxn>
                <a:cxn ang="0">
                  <a:pos x="100" y="110"/>
                </a:cxn>
                <a:cxn ang="0">
                  <a:pos x="64" y="102"/>
                </a:cxn>
                <a:cxn ang="0">
                  <a:pos x="40" y="105"/>
                </a:cxn>
                <a:cxn ang="0">
                  <a:pos x="40" y="117"/>
                </a:cxn>
                <a:cxn ang="0">
                  <a:pos x="48" y="129"/>
                </a:cxn>
                <a:cxn ang="0">
                  <a:pos x="58" y="140"/>
                </a:cxn>
                <a:cxn ang="0">
                  <a:pos x="63" y="146"/>
                </a:cxn>
                <a:cxn ang="0">
                  <a:pos x="66" y="146"/>
                </a:cxn>
                <a:cxn ang="0">
                  <a:pos x="76" y="157"/>
                </a:cxn>
                <a:cxn ang="0">
                  <a:pos x="81" y="165"/>
                </a:cxn>
                <a:cxn ang="0">
                  <a:pos x="84" y="168"/>
                </a:cxn>
                <a:cxn ang="0">
                  <a:pos x="87" y="168"/>
                </a:cxn>
                <a:cxn ang="0">
                  <a:pos x="93" y="177"/>
                </a:cxn>
                <a:cxn ang="0">
                  <a:pos x="96" y="187"/>
                </a:cxn>
                <a:cxn ang="0">
                  <a:pos x="94" y="193"/>
                </a:cxn>
                <a:cxn ang="0">
                  <a:pos x="85" y="202"/>
                </a:cxn>
                <a:cxn ang="0">
                  <a:pos x="73" y="211"/>
                </a:cxn>
                <a:cxn ang="0">
                  <a:pos x="61" y="222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81" y="0"/>
                  </a:lnTo>
                  <a:lnTo>
                    <a:pt x="96" y="10"/>
                  </a:lnTo>
                  <a:lnTo>
                    <a:pt x="111" y="19"/>
                  </a:lnTo>
                  <a:lnTo>
                    <a:pt x="127" y="29"/>
                  </a:lnTo>
                  <a:lnTo>
                    <a:pt x="142" y="38"/>
                  </a:lnTo>
                  <a:lnTo>
                    <a:pt x="156" y="46"/>
                  </a:lnTo>
                  <a:lnTo>
                    <a:pt x="170" y="53"/>
                  </a:lnTo>
                  <a:lnTo>
                    <a:pt x="182" y="60"/>
                  </a:lnTo>
                  <a:lnTo>
                    <a:pt x="192" y="66"/>
                  </a:lnTo>
                  <a:lnTo>
                    <a:pt x="192" y="67"/>
                  </a:lnTo>
                  <a:lnTo>
                    <a:pt x="192" y="68"/>
                  </a:lnTo>
                  <a:lnTo>
                    <a:pt x="192" y="69"/>
                  </a:lnTo>
                  <a:lnTo>
                    <a:pt x="192" y="70"/>
                  </a:lnTo>
                  <a:lnTo>
                    <a:pt x="198" y="75"/>
                  </a:lnTo>
                  <a:lnTo>
                    <a:pt x="203" y="78"/>
                  </a:lnTo>
                  <a:lnTo>
                    <a:pt x="208" y="82"/>
                  </a:lnTo>
                  <a:lnTo>
                    <a:pt x="213" y="85"/>
                  </a:lnTo>
                  <a:lnTo>
                    <a:pt x="217" y="89"/>
                  </a:lnTo>
                  <a:lnTo>
                    <a:pt x="222" y="92"/>
                  </a:lnTo>
                  <a:lnTo>
                    <a:pt x="226" y="94"/>
                  </a:lnTo>
                  <a:lnTo>
                    <a:pt x="230" y="97"/>
                  </a:lnTo>
                  <a:lnTo>
                    <a:pt x="230" y="138"/>
                  </a:lnTo>
                  <a:lnTo>
                    <a:pt x="222" y="137"/>
                  </a:lnTo>
                  <a:lnTo>
                    <a:pt x="214" y="135"/>
                  </a:lnTo>
                  <a:lnTo>
                    <a:pt x="207" y="134"/>
                  </a:lnTo>
                  <a:lnTo>
                    <a:pt x="199" y="131"/>
                  </a:lnTo>
                  <a:lnTo>
                    <a:pt x="191" y="130"/>
                  </a:lnTo>
                  <a:lnTo>
                    <a:pt x="182" y="128"/>
                  </a:lnTo>
                  <a:lnTo>
                    <a:pt x="172" y="127"/>
                  </a:lnTo>
                  <a:lnTo>
                    <a:pt x="163" y="124"/>
                  </a:lnTo>
                  <a:lnTo>
                    <a:pt x="153" y="122"/>
                  </a:lnTo>
                  <a:lnTo>
                    <a:pt x="141" y="120"/>
                  </a:lnTo>
                  <a:lnTo>
                    <a:pt x="129" y="116"/>
                  </a:lnTo>
                  <a:lnTo>
                    <a:pt x="115" y="114"/>
                  </a:lnTo>
                  <a:lnTo>
                    <a:pt x="100" y="110"/>
                  </a:lnTo>
                  <a:lnTo>
                    <a:pt x="82" y="106"/>
                  </a:lnTo>
                  <a:lnTo>
                    <a:pt x="64" y="102"/>
                  </a:lnTo>
                  <a:lnTo>
                    <a:pt x="44" y="98"/>
                  </a:lnTo>
                  <a:lnTo>
                    <a:pt x="40" y="105"/>
                  </a:lnTo>
                  <a:lnTo>
                    <a:pt x="39" y="110"/>
                  </a:lnTo>
                  <a:lnTo>
                    <a:pt x="40" y="117"/>
                  </a:lnTo>
                  <a:lnTo>
                    <a:pt x="43" y="123"/>
                  </a:lnTo>
                  <a:lnTo>
                    <a:pt x="48" y="129"/>
                  </a:lnTo>
                  <a:lnTo>
                    <a:pt x="54" y="135"/>
                  </a:lnTo>
                  <a:lnTo>
                    <a:pt x="58" y="140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6"/>
                  </a:lnTo>
                  <a:lnTo>
                    <a:pt x="68" y="146"/>
                  </a:lnTo>
                  <a:lnTo>
                    <a:pt x="76" y="157"/>
                  </a:lnTo>
                  <a:lnTo>
                    <a:pt x="80" y="162"/>
                  </a:lnTo>
                  <a:lnTo>
                    <a:pt x="81" y="165"/>
                  </a:lnTo>
                  <a:lnTo>
                    <a:pt x="82" y="168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7" y="168"/>
                  </a:lnTo>
                  <a:lnTo>
                    <a:pt x="88" y="168"/>
                  </a:lnTo>
                  <a:lnTo>
                    <a:pt x="93" y="177"/>
                  </a:lnTo>
                  <a:lnTo>
                    <a:pt x="95" y="183"/>
                  </a:lnTo>
                  <a:lnTo>
                    <a:pt x="96" y="187"/>
                  </a:lnTo>
                  <a:lnTo>
                    <a:pt x="96" y="191"/>
                  </a:lnTo>
                  <a:lnTo>
                    <a:pt x="94" y="193"/>
                  </a:lnTo>
                  <a:lnTo>
                    <a:pt x="89" y="197"/>
                  </a:lnTo>
                  <a:lnTo>
                    <a:pt x="85" y="202"/>
                  </a:lnTo>
                  <a:lnTo>
                    <a:pt x="79" y="206"/>
                  </a:lnTo>
                  <a:lnTo>
                    <a:pt x="73" y="211"/>
                  </a:lnTo>
                  <a:lnTo>
                    <a:pt x="66" y="216"/>
                  </a:lnTo>
                  <a:lnTo>
                    <a:pt x="61" y="222"/>
                  </a:lnTo>
                  <a:lnTo>
                    <a:pt x="5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6" name="Freeform 70"/>
            <p:cNvSpPr>
              <a:spLocks/>
            </p:cNvSpPr>
            <p:nvPr/>
          </p:nvSpPr>
          <p:spPr bwMode="auto">
            <a:xfrm>
              <a:off x="3677" y="2904"/>
              <a:ext cx="71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9" y="6"/>
                </a:cxn>
                <a:cxn ang="0">
                  <a:pos x="114" y="12"/>
                </a:cxn>
                <a:cxn ang="0">
                  <a:pos x="118" y="19"/>
                </a:cxn>
                <a:cxn ang="0">
                  <a:pos x="124" y="25"/>
                </a:cxn>
                <a:cxn ang="0">
                  <a:pos x="129" y="30"/>
                </a:cxn>
                <a:cxn ang="0">
                  <a:pos x="133" y="36"/>
                </a:cxn>
                <a:cxn ang="0">
                  <a:pos x="138" y="43"/>
                </a:cxn>
                <a:cxn ang="0">
                  <a:pos x="142" y="49"/>
                </a:cxn>
                <a:cxn ang="0">
                  <a:pos x="134" y="56"/>
                </a:cxn>
                <a:cxn ang="0">
                  <a:pos x="122" y="56"/>
                </a:cxn>
                <a:cxn ang="0">
                  <a:pos x="107" y="50"/>
                </a:cxn>
                <a:cxn ang="0">
                  <a:pos x="91" y="41"/>
                </a:cxn>
                <a:cxn ang="0">
                  <a:pos x="72" y="30"/>
                </a:cxn>
                <a:cxn ang="0">
                  <a:pos x="55" y="20"/>
                </a:cxn>
                <a:cxn ang="0">
                  <a:pos x="38" y="13"/>
                </a:cxn>
                <a:cxn ang="0">
                  <a:pos x="23" y="10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5" y="22"/>
                </a:cxn>
                <a:cxn ang="0">
                  <a:pos x="16" y="26"/>
                </a:cxn>
                <a:cxn ang="0">
                  <a:pos x="16" y="29"/>
                </a:cxn>
                <a:cxn ang="0">
                  <a:pos x="17" y="34"/>
                </a:cxn>
                <a:cxn ang="0">
                  <a:pos x="36" y="47"/>
                </a:cxn>
                <a:cxn ang="0">
                  <a:pos x="51" y="60"/>
                </a:cxn>
                <a:cxn ang="0">
                  <a:pos x="59" y="75"/>
                </a:cxn>
                <a:cxn ang="0">
                  <a:pos x="63" y="92"/>
                </a:cxn>
                <a:cxn ang="0">
                  <a:pos x="61" y="108"/>
                </a:cxn>
                <a:cxn ang="0">
                  <a:pos x="54" y="125"/>
                </a:cxn>
                <a:cxn ang="0">
                  <a:pos x="41" y="141"/>
                </a:cxn>
                <a:cxn ang="0">
                  <a:pos x="25" y="157"/>
                </a:cxn>
                <a:cxn ang="0">
                  <a:pos x="25" y="166"/>
                </a:cxn>
                <a:cxn ang="0">
                  <a:pos x="28" y="176"/>
                </a:cxn>
                <a:cxn ang="0">
                  <a:pos x="33" y="185"/>
                </a:cxn>
                <a:cxn ang="0">
                  <a:pos x="40" y="194"/>
                </a:cxn>
                <a:cxn ang="0">
                  <a:pos x="48" y="203"/>
                </a:cxn>
                <a:cxn ang="0">
                  <a:pos x="58" y="213"/>
                </a:cxn>
                <a:cxn ang="0">
                  <a:pos x="69" y="221"/>
                </a:cxn>
                <a:cxn ang="0">
                  <a:pos x="81" y="230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230">
                  <a:moveTo>
                    <a:pt x="0" y="0"/>
                  </a:moveTo>
                  <a:lnTo>
                    <a:pt x="104" y="0"/>
                  </a:lnTo>
                  <a:lnTo>
                    <a:pt x="109" y="6"/>
                  </a:lnTo>
                  <a:lnTo>
                    <a:pt x="114" y="12"/>
                  </a:lnTo>
                  <a:lnTo>
                    <a:pt x="118" y="19"/>
                  </a:lnTo>
                  <a:lnTo>
                    <a:pt x="124" y="25"/>
                  </a:lnTo>
                  <a:lnTo>
                    <a:pt x="129" y="30"/>
                  </a:lnTo>
                  <a:lnTo>
                    <a:pt x="133" y="36"/>
                  </a:lnTo>
                  <a:lnTo>
                    <a:pt x="138" y="43"/>
                  </a:lnTo>
                  <a:lnTo>
                    <a:pt x="142" y="49"/>
                  </a:lnTo>
                  <a:lnTo>
                    <a:pt x="134" y="56"/>
                  </a:lnTo>
                  <a:lnTo>
                    <a:pt x="122" y="56"/>
                  </a:lnTo>
                  <a:lnTo>
                    <a:pt x="107" y="50"/>
                  </a:lnTo>
                  <a:lnTo>
                    <a:pt x="91" y="41"/>
                  </a:lnTo>
                  <a:lnTo>
                    <a:pt x="72" y="30"/>
                  </a:lnTo>
                  <a:lnTo>
                    <a:pt x="55" y="20"/>
                  </a:lnTo>
                  <a:lnTo>
                    <a:pt x="38" y="13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7" y="34"/>
                  </a:lnTo>
                  <a:lnTo>
                    <a:pt x="36" y="47"/>
                  </a:lnTo>
                  <a:lnTo>
                    <a:pt x="51" y="60"/>
                  </a:lnTo>
                  <a:lnTo>
                    <a:pt x="59" y="75"/>
                  </a:lnTo>
                  <a:lnTo>
                    <a:pt x="63" y="92"/>
                  </a:lnTo>
                  <a:lnTo>
                    <a:pt x="61" y="108"/>
                  </a:lnTo>
                  <a:lnTo>
                    <a:pt x="54" y="125"/>
                  </a:lnTo>
                  <a:lnTo>
                    <a:pt x="41" y="141"/>
                  </a:lnTo>
                  <a:lnTo>
                    <a:pt x="25" y="157"/>
                  </a:lnTo>
                  <a:lnTo>
                    <a:pt x="25" y="166"/>
                  </a:lnTo>
                  <a:lnTo>
                    <a:pt x="28" y="176"/>
                  </a:lnTo>
                  <a:lnTo>
                    <a:pt x="33" y="185"/>
                  </a:lnTo>
                  <a:lnTo>
                    <a:pt x="40" y="194"/>
                  </a:lnTo>
                  <a:lnTo>
                    <a:pt x="48" y="203"/>
                  </a:lnTo>
                  <a:lnTo>
                    <a:pt x="58" y="213"/>
                  </a:lnTo>
                  <a:lnTo>
                    <a:pt x="69" y="221"/>
                  </a:lnTo>
                  <a:lnTo>
                    <a:pt x="81" y="230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7" name="Freeform 71"/>
            <p:cNvSpPr>
              <a:spLocks/>
            </p:cNvSpPr>
            <p:nvPr/>
          </p:nvSpPr>
          <p:spPr bwMode="auto">
            <a:xfrm>
              <a:off x="375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2"/>
                </a:cxn>
                <a:cxn ang="0">
                  <a:pos x="25" y="21"/>
                </a:cxn>
                <a:cxn ang="0">
                  <a:pos x="20" y="27"/>
                </a:cxn>
                <a:cxn ang="0">
                  <a:pos x="12" y="28"/>
                </a:cxn>
                <a:cxn ang="0">
                  <a:pos x="8" y="21"/>
                </a:cxn>
                <a:cxn ang="0">
                  <a:pos x="6" y="14"/>
                </a:cxn>
                <a:cxn ang="0">
                  <a:pos x="2" y="7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9" y="12"/>
                  </a:lnTo>
                  <a:lnTo>
                    <a:pt x="25" y="21"/>
                  </a:lnTo>
                  <a:lnTo>
                    <a:pt x="20" y="27"/>
                  </a:lnTo>
                  <a:lnTo>
                    <a:pt x="12" y="28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8" name="Freeform 72"/>
            <p:cNvSpPr>
              <a:spLocks/>
            </p:cNvSpPr>
            <p:nvPr/>
          </p:nvSpPr>
          <p:spPr bwMode="auto">
            <a:xfrm>
              <a:off x="3677" y="2789"/>
              <a:ext cx="115" cy="11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7" y="2"/>
                </a:cxn>
                <a:cxn ang="0">
                  <a:pos x="130" y="4"/>
                </a:cxn>
                <a:cxn ang="0">
                  <a:pos x="130" y="15"/>
                </a:cxn>
                <a:cxn ang="0">
                  <a:pos x="127" y="29"/>
                </a:cxn>
                <a:cxn ang="0">
                  <a:pos x="127" y="40"/>
                </a:cxn>
                <a:cxn ang="0">
                  <a:pos x="135" y="44"/>
                </a:cxn>
                <a:cxn ang="0">
                  <a:pos x="154" y="43"/>
                </a:cxn>
                <a:cxn ang="0">
                  <a:pos x="176" y="38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30" y="88"/>
                </a:cxn>
                <a:cxn ang="0">
                  <a:pos x="224" y="94"/>
                </a:cxn>
                <a:cxn ang="0">
                  <a:pos x="220" y="99"/>
                </a:cxn>
                <a:cxn ang="0">
                  <a:pos x="222" y="105"/>
                </a:cxn>
                <a:cxn ang="0">
                  <a:pos x="223" y="111"/>
                </a:cxn>
                <a:cxn ang="0">
                  <a:pos x="226" y="112"/>
                </a:cxn>
                <a:cxn ang="0">
                  <a:pos x="230" y="114"/>
                </a:cxn>
                <a:cxn ang="0">
                  <a:pos x="228" y="171"/>
                </a:cxn>
                <a:cxn ang="0">
                  <a:pos x="225" y="151"/>
                </a:cxn>
                <a:cxn ang="0">
                  <a:pos x="222" y="137"/>
                </a:cxn>
                <a:cxn ang="0">
                  <a:pos x="216" y="132"/>
                </a:cxn>
                <a:cxn ang="0">
                  <a:pos x="210" y="130"/>
                </a:cxn>
                <a:cxn ang="0">
                  <a:pos x="203" y="132"/>
                </a:cxn>
                <a:cxn ang="0">
                  <a:pos x="195" y="152"/>
                </a:cxn>
                <a:cxn ang="0">
                  <a:pos x="193" y="205"/>
                </a:cxn>
                <a:cxn ang="0">
                  <a:pos x="163" y="229"/>
                </a:cxn>
                <a:cxn ang="0">
                  <a:pos x="150" y="196"/>
                </a:cxn>
                <a:cxn ang="0">
                  <a:pos x="138" y="163"/>
                </a:cxn>
                <a:cxn ang="0">
                  <a:pos x="125" y="128"/>
                </a:cxn>
                <a:cxn ang="0">
                  <a:pos x="114" y="92"/>
                </a:cxn>
                <a:cxn ang="0">
                  <a:pos x="106" y="84"/>
                </a:cxn>
                <a:cxn ang="0">
                  <a:pos x="99" y="83"/>
                </a:cxn>
                <a:cxn ang="0">
                  <a:pos x="92" y="89"/>
                </a:cxn>
                <a:cxn ang="0">
                  <a:pos x="87" y="94"/>
                </a:cxn>
                <a:cxn ang="0">
                  <a:pos x="87" y="94"/>
                </a:cxn>
                <a:cxn ang="0">
                  <a:pos x="86" y="94"/>
                </a:cxn>
                <a:cxn ang="0">
                  <a:pos x="78" y="102"/>
                </a:cxn>
                <a:cxn ang="0">
                  <a:pos x="68" y="106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57" y="117"/>
                </a:cxn>
                <a:cxn ang="0">
                  <a:pos x="49" y="120"/>
                </a:cxn>
                <a:cxn ang="0">
                  <a:pos x="42" y="122"/>
                </a:cxn>
                <a:cxn ang="0">
                  <a:pos x="31" y="125"/>
                </a:cxn>
                <a:cxn ang="0">
                  <a:pos x="31" y="125"/>
                </a:cxn>
                <a:cxn ang="0">
                  <a:pos x="30" y="125"/>
                </a:cxn>
                <a:cxn ang="0">
                  <a:pos x="28" y="132"/>
                </a:cxn>
                <a:cxn ang="0">
                  <a:pos x="32" y="143"/>
                </a:cxn>
                <a:cxn ang="0">
                  <a:pos x="50" y="165"/>
                </a:cxn>
                <a:cxn ang="0">
                  <a:pos x="69" y="186"/>
                </a:cxn>
                <a:cxn ang="0">
                  <a:pos x="87" y="208"/>
                </a:cxn>
                <a:cxn ang="0">
                  <a:pos x="104" y="229"/>
                </a:cxn>
                <a:cxn ang="0">
                  <a:pos x="0" y="0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26" y="0"/>
                  </a:lnTo>
                  <a:lnTo>
                    <a:pt x="126" y="1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0" y="15"/>
                  </a:lnTo>
                  <a:lnTo>
                    <a:pt x="130" y="22"/>
                  </a:lnTo>
                  <a:lnTo>
                    <a:pt x="127" y="29"/>
                  </a:lnTo>
                  <a:lnTo>
                    <a:pt x="125" y="37"/>
                  </a:lnTo>
                  <a:lnTo>
                    <a:pt x="127" y="40"/>
                  </a:lnTo>
                  <a:lnTo>
                    <a:pt x="131" y="43"/>
                  </a:lnTo>
                  <a:lnTo>
                    <a:pt x="135" y="44"/>
                  </a:lnTo>
                  <a:lnTo>
                    <a:pt x="142" y="45"/>
                  </a:lnTo>
                  <a:lnTo>
                    <a:pt x="154" y="43"/>
                  </a:lnTo>
                  <a:lnTo>
                    <a:pt x="164" y="40"/>
                  </a:lnTo>
                  <a:lnTo>
                    <a:pt x="176" y="38"/>
                  </a:lnTo>
                  <a:lnTo>
                    <a:pt x="186" y="36"/>
                  </a:lnTo>
                  <a:lnTo>
                    <a:pt x="198" y="34"/>
                  </a:lnTo>
                  <a:lnTo>
                    <a:pt x="208" y="31"/>
                  </a:lnTo>
                  <a:lnTo>
                    <a:pt x="220" y="30"/>
                  </a:lnTo>
                  <a:lnTo>
                    <a:pt x="230" y="28"/>
                  </a:lnTo>
                  <a:lnTo>
                    <a:pt x="230" y="88"/>
                  </a:lnTo>
                  <a:lnTo>
                    <a:pt x="226" y="91"/>
                  </a:lnTo>
                  <a:lnTo>
                    <a:pt x="224" y="94"/>
                  </a:lnTo>
                  <a:lnTo>
                    <a:pt x="222" y="97"/>
                  </a:lnTo>
                  <a:lnTo>
                    <a:pt x="220" y="99"/>
                  </a:lnTo>
                  <a:lnTo>
                    <a:pt x="221" y="102"/>
                  </a:lnTo>
                  <a:lnTo>
                    <a:pt x="222" y="105"/>
                  </a:lnTo>
                  <a:lnTo>
                    <a:pt x="223" y="108"/>
                  </a:lnTo>
                  <a:lnTo>
                    <a:pt x="223" y="111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9" y="113"/>
                  </a:lnTo>
                  <a:lnTo>
                    <a:pt x="230" y="114"/>
                  </a:lnTo>
                  <a:lnTo>
                    <a:pt x="230" y="179"/>
                  </a:lnTo>
                  <a:lnTo>
                    <a:pt x="228" y="171"/>
                  </a:lnTo>
                  <a:lnTo>
                    <a:pt x="225" y="160"/>
                  </a:lnTo>
                  <a:lnTo>
                    <a:pt x="225" y="151"/>
                  </a:lnTo>
                  <a:lnTo>
                    <a:pt x="225" y="140"/>
                  </a:lnTo>
                  <a:lnTo>
                    <a:pt x="222" y="137"/>
                  </a:lnTo>
                  <a:lnTo>
                    <a:pt x="220" y="134"/>
                  </a:lnTo>
                  <a:lnTo>
                    <a:pt x="216" y="132"/>
                  </a:lnTo>
                  <a:lnTo>
                    <a:pt x="213" y="129"/>
                  </a:lnTo>
                  <a:lnTo>
                    <a:pt x="210" y="130"/>
                  </a:lnTo>
                  <a:lnTo>
                    <a:pt x="207" y="130"/>
                  </a:lnTo>
                  <a:lnTo>
                    <a:pt x="203" y="132"/>
                  </a:lnTo>
                  <a:lnTo>
                    <a:pt x="201" y="133"/>
                  </a:lnTo>
                  <a:lnTo>
                    <a:pt x="195" y="152"/>
                  </a:lnTo>
                  <a:lnTo>
                    <a:pt x="193" y="178"/>
                  </a:lnTo>
                  <a:lnTo>
                    <a:pt x="193" y="205"/>
                  </a:lnTo>
                  <a:lnTo>
                    <a:pt x="193" y="229"/>
                  </a:lnTo>
                  <a:lnTo>
                    <a:pt x="163" y="229"/>
                  </a:lnTo>
                  <a:lnTo>
                    <a:pt x="156" y="213"/>
                  </a:lnTo>
                  <a:lnTo>
                    <a:pt x="150" y="196"/>
                  </a:lnTo>
                  <a:lnTo>
                    <a:pt x="144" y="180"/>
                  </a:lnTo>
                  <a:lnTo>
                    <a:pt x="138" y="163"/>
                  </a:lnTo>
                  <a:lnTo>
                    <a:pt x="131" y="147"/>
                  </a:lnTo>
                  <a:lnTo>
                    <a:pt x="125" y="128"/>
                  </a:lnTo>
                  <a:lnTo>
                    <a:pt x="119" y="111"/>
                  </a:lnTo>
                  <a:lnTo>
                    <a:pt x="114" y="92"/>
                  </a:lnTo>
                  <a:lnTo>
                    <a:pt x="109" y="88"/>
                  </a:lnTo>
                  <a:lnTo>
                    <a:pt x="106" y="84"/>
                  </a:lnTo>
                  <a:lnTo>
                    <a:pt x="102" y="82"/>
                  </a:lnTo>
                  <a:lnTo>
                    <a:pt x="99" y="83"/>
                  </a:lnTo>
                  <a:lnTo>
                    <a:pt x="95" y="87"/>
                  </a:lnTo>
                  <a:lnTo>
                    <a:pt x="92" y="89"/>
                  </a:lnTo>
                  <a:lnTo>
                    <a:pt x="89" y="91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6" y="94"/>
                  </a:lnTo>
                  <a:lnTo>
                    <a:pt x="81" y="99"/>
                  </a:lnTo>
                  <a:lnTo>
                    <a:pt x="78" y="102"/>
                  </a:lnTo>
                  <a:lnTo>
                    <a:pt x="73" y="104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11"/>
                  </a:lnTo>
                  <a:lnTo>
                    <a:pt x="68" y="112"/>
                  </a:lnTo>
                  <a:lnTo>
                    <a:pt x="62" y="114"/>
                  </a:lnTo>
                  <a:lnTo>
                    <a:pt x="57" y="117"/>
                  </a:lnTo>
                  <a:lnTo>
                    <a:pt x="53" y="119"/>
                  </a:lnTo>
                  <a:lnTo>
                    <a:pt x="49" y="120"/>
                  </a:lnTo>
                  <a:lnTo>
                    <a:pt x="46" y="121"/>
                  </a:lnTo>
                  <a:lnTo>
                    <a:pt x="42" y="122"/>
                  </a:lnTo>
                  <a:lnTo>
                    <a:pt x="36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41" y="153"/>
                  </a:lnTo>
                  <a:lnTo>
                    <a:pt x="50" y="165"/>
                  </a:lnTo>
                  <a:lnTo>
                    <a:pt x="59" y="175"/>
                  </a:lnTo>
                  <a:lnTo>
                    <a:pt x="69" y="186"/>
                  </a:lnTo>
                  <a:lnTo>
                    <a:pt x="78" y="197"/>
                  </a:lnTo>
                  <a:lnTo>
                    <a:pt x="87" y="208"/>
                  </a:lnTo>
                  <a:lnTo>
                    <a:pt x="95" y="219"/>
                  </a:lnTo>
                  <a:lnTo>
                    <a:pt x="10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09" name="Freeform 73"/>
            <p:cNvSpPr>
              <a:spLocks/>
            </p:cNvSpPr>
            <p:nvPr/>
          </p:nvSpPr>
          <p:spPr bwMode="auto">
            <a:xfrm>
              <a:off x="3677" y="2674"/>
              <a:ext cx="115" cy="11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7" y="22"/>
                </a:cxn>
                <a:cxn ang="0">
                  <a:pos x="79" y="45"/>
                </a:cxn>
                <a:cxn ang="0">
                  <a:pos x="59" y="67"/>
                </a:cxn>
                <a:cxn ang="0">
                  <a:pos x="39" y="90"/>
                </a:cxn>
                <a:cxn ang="0">
                  <a:pos x="38" y="107"/>
                </a:cxn>
                <a:cxn ang="0">
                  <a:pos x="55" y="116"/>
                </a:cxn>
                <a:cxn ang="0">
                  <a:pos x="64" y="123"/>
                </a:cxn>
                <a:cxn ang="0">
                  <a:pos x="72" y="130"/>
                </a:cxn>
                <a:cxn ang="0">
                  <a:pos x="73" y="130"/>
                </a:cxn>
                <a:cxn ang="0">
                  <a:pos x="74" y="131"/>
                </a:cxn>
                <a:cxn ang="0">
                  <a:pos x="92" y="143"/>
                </a:cxn>
                <a:cxn ang="0">
                  <a:pos x="106" y="132"/>
                </a:cxn>
                <a:cxn ang="0">
                  <a:pos x="117" y="98"/>
                </a:cxn>
                <a:cxn ang="0">
                  <a:pos x="129" y="64"/>
                </a:cxn>
                <a:cxn ang="0">
                  <a:pos x="141" y="32"/>
                </a:cxn>
                <a:cxn ang="0">
                  <a:pos x="154" y="0"/>
                </a:cxn>
                <a:cxn ang="0">
                  <a:pos x="186" y="24"/>
                </a:cxn>
                <a:cxn ang="0">
                  <a:pos x="187" y="74"/>
                </a:cxn>
                <a:cxn ang="0">
                  <a:pos x="195" y="93"/>
                </a:cxn>
                <a:cxn ang="0">
                  <a:pos x="202" y="94"/>
                </a:cxn>
                <a:cxn ang="0">
                  <a:pos x="208" y="93"/>
                </a:cxn>
                <a:cxn ang="0">
                  <a:pos x="214" y="89"/>
                </a:cxn>
                <a:cxn ang="0">
                  <a:pos x="217" y="69"/>
                </a:cxn>
                <a:cxn ang="0">
                  <a:pos x="224" y="40"/>
                </a:cxn>
                <a:cxn ang="0">
                  <a:pos x="230" y="108"/>
                </a:cxn>
                <a:cxn ang="0">
                  <a:pos x="223" y="110"/>
                </a:cxn>
                <a:cxn ang="0">
                  <a:pos x="216" y="114"/>
                </a:cxn>
                <a:cxn ang="0">
                  <a:pos x="215" y="120"/>
                </a:cxn>
                <a:cxn ang="0">
                  <a:pos x="213" y="125"/>
                </a:cxn>
                <a:cxn ang="0">
                  <a:pos x="220" y="133"/>
                </a:cxn>
                <a:cxn ang="0">
                  <a:pos x="230" y="143"/>
                </a:cxn>
                <a:cxn ang="0">
                  <a:pos x="218" y="197"/>
                </a:cxn>
                <a:cxn ang="0">
                  <a:pos x="194" y="193"/>
                </a:cxn>
                <a:cxn ang="0">
                  <a:pos x="170" y="189"/>
                </a:cxn>
                <a:cxn ang="0">
                  <a:pos x="146" y="184"/>
                </a:cxn>
                <a:cxn ang="0">
                  <a:pos x="126" y="182"/>
                </a:cxn>
                <a:cxn ang="0">
                  <a:pos x="118" y="189"/>
                </a:cxn>
                <a:cxn ang="0">
                  <a:pos x="119" y="198"/>
                </a:cxn>
                <a:cxn ang="0">
                  <a:pos x="123" y="204"/>
                </a:cxn>
                <a:cxn ang="0">
                  <a:pos x="127" y="214"/>
                </a:cxn>
                <a:cxn ang="0">
                  <a:pos x="127" y="223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15" y="0"/>
                  </a:lnTo>
                  <a:lnTo>
                    <a:pt x="106" y="11"/>
                  </a:lnTo>
                  <a:lnTo>
                    <a:pt x="97" y="22"/>
                  </a:lnTo>
                  <a:lnTo>
                    <a:pt x="88" y="33"/>
                  </a:lnTo>
                  <a:lnTo>
                    <a:pt x="79" y="45"/>
                  </a:lnTo>
                  <a:lnTo>
                    <a:pt x="69" y="56"/>
                  </a:lnTo>
                  <a:lnTo>
                    <a:pt x="59" y="67"/>
                  </a:lnTo>
                  <a:lnTo>
                    <a:pt x="49" y="78"/>
                  </a:lnTo>
                  <a:lnTo>
                    <a:pt x="39" y="90"/>
                  </a:lnTo>
                  <a:lnTo>
                    <a:pt x="35" y="100"/>
                  </a:lnTo>
                  <a:lnTo>
                    <a:pt x="38" y="107"/>
                  </a:lnTo>
                  <a:lnTo>
                    <a:pt x="44" y="112"/>
                  </a:lnTo>
                  <a:lnTo>
                    <a:pt x="55" y="116"/>
                  </a:lnTo>
                  <a:lnTo>
                    <a:pt x="59" y="120"/>
                  </a:lnTo>
                  <a:lnTo>
                    <a:pt x="64" y="123"/>
                  </a:lnTo>
                  <a:lnTo>
                    <a:pt x="68" y="127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84" y="139"/>
                  </a:lnTo>
                  <a:lnTo>
                    <a:pt x="92" y="143"/>
                  </a:lnTo>
                  <a:lnTo>
                    <a:pt x="99" y="140"/>
                  </a:lnTo>
                  <a:lnTo>
                    <a:pt x="106" y="132"/>
                  </a:lnTo>
                  <a:lnTo>
                    <a:pt x="111" y="115"/>
                  </a:lnTo>
                  <a:lnTo>
                    <a:pt x="117" y="98"/>
                  </a:lnTo>
                  <a:lnTo>
                    <a:pt x="123" y="80"/>
                  </a:lnTo>
                  <a:lnTo>
                    <a:pt x="129" y="64"/>
                  </a:lnTo>
                  <a:lnTo>
                    <a:pt x="135" y="48"/>
                  </a:lnTo>
                  <a:lnTo>
                    <a:pt x="141" y="32"/>
                  </a:lnTo>
                  <a:lnTo>
                    <a:pt x="147" y="16"/>
                  </a:lnTo>
                  <a:lnTo>
                    <a:pt x="154" y="0"/>
                  </a:lnTo>
                  <a:lnTo>
                    <a:pt x="185" y="0"/>
                  </a:lnTo>
                  <a:lnTo>
                    <a:pt x="186" y="24"/>
                  </a:lnTo>
                  <a:lnTo>
                    <a:pt x="186" y="49"/>
                  </a:lnTo>
                  <a:lnTo>
                    <a:pt x="187" y="74"/>
                  </a:lnTo>
                  <a:lnTo>
                    <a:pt x="193" y="92"/>
                  </a:lnTo>
                  <a:lnTo>
                    <a:pt x="195" y="93"/>
                  </a:lnTo>
                  <a:lnTo>
                    <a:pt x="199" y="93"/>
                  </a:lnTo>
                  <a:lnTo>
                    <a:pt x="202" y="94"/>
                  </a:lnTo>
                  <a:lnTo>
                    <a:pt x="205" y="95"/>
                  </a:lnTo>
                  <a:lnTo>
                    <a:pt x="208" y="93"/>
                  </a:lnTo>
                  <a:lnTo>
                    <a:pt x="211" y="91"/>
                  </a:lnTo>
                  <a:lnTo>
                    <a:pt x="214" y="89"/>
                  </a:lnTo>
                  <a:lnTo>
                    <a:pt x="217" y="86"/>
                  </a:lnTo>
                  <a:lnTo>
                    <a:pt x="217" y="69"/>
                  </a:lnTo>
                  <a:lnTo>
                    <a:pt x="220" y="53"/>
                  </a:lnTo>
                  <a:lnTo>
                    <a:pt x="224" y="40"/>
                  </a:lnTo>
                  <a:lnTo>
                    <a:pt x="230" y="30"/>
                  </a:lnTo>
                  <a:lnTo>
                    <a:pt x="230" y="108"/>
                  </a:lnTo>
                  <a:lnTo>
                    <a:pt x="226" y="109"/>
                  </a:lnTo>
                  <a:lnTo>
                    <a:pt x="223" y="110"/>
                  </a:lnTo>
                  <a:lnTo>
                    <a:pt x="220" y="113"/>
                  </a:lnTo>
                  <a:lnTo>
                    <a:pt x="216" y="114"/>
                  </a:lnTo>
                  <a:lnTo>
                    <a:pt x="215" y="116"/>
                  </a:lnTo>
                  <a:lnTo>
                    <a:pt x="215" y="120"/>
                  </a:lnTo>
                  <a:lnTo>
                    <a:pt x="214" y="123"/>
                  </a:lnTo>
                  <a:lnTo>
                    <a:pt x="213" y="125"/>
                  </a:lnTo>
                  <a:lnTo>
                    <a:pt x="216" y="130"/>
                  </a:lnTo>
                  <a:lnTo>
                    <a:pt x="220" y="133"/>
                  </a:lnTo>
                  <a:lnTo>
                    <a:pt x="224" y="138"/>
                  </a:lnTo>
                  <a:lnTo>
                    <a:pt x="230" y="143"/>
                  </a:lnTo>
                  <a:lnTo>
                    <a:pt x="230" y="199"/>
                  </a:lnTo>
                  <a:lnTo>
                    <a:pt x="218" y="197"/>
                  </a:lnTo>
                  <a:lnTo>
                    <a:pt x="207" y="196"/>
                  </a:lnTo>
                  <a:lnTo>
                    <a:pt x="194" y="193"/>
                  </a:lnTo>
                  <a:lnTo>
                    <a:pt x="183" y="191"/>
                  </a:lnTo>
                  <a:lnTo>
                    <a:pt x="170" y="189"/>
                  </a:lnTo>
                  <a:lnTo>
                    <a:pt x="158" y="187"/>
                  </a:lnTo>
                  <a:lnTo>
                    <a:pt x="146" y="184"/>
                  </a:lnTo>
                  <a:lnTo>
                    <a:pt x="134" y="181"/>
                  </a:lnTo>
                  <a:lnTo>
                    <a:pt x="126" y="182"/>
                  </a:lnTo>
                  <a:lnTo>
                    <a:pt x="120" y="185"/>
                  </a:lnTo>
                  <a:lnTo>
                    <a:pt x="118" y="189"/>
                  </a:lnTo>
                  <a:lnTo>
                    <a:pt x="117" y="195"/>
                  </a:lnTo>
                  <a:lnTo>
                    <a:pt x="119" y="198"/>
                  </a:lnTo>
                  <a:lnTo>
                    <a:pt x="122" y="200"/>
                  </a:lnTo>
                  <a:lnTo>
                    <a:pt x="123" y="204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7" y="223"/>
                  </a:lnTo>
                  <a:lnTo>
                    <a:pt x="126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0" name="Freeform 74"/>
            <p:cNvSpPr>
              <a:spLocks/>
            </p:cNvSpPr>
            <p:nvPr/>
          </p:nvSpPr>
          <p:spPr bwMode="auto">
            <a:xfrm>
              <a:off x="3677" y="2559"/>
              <a:ext cx="7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2" y="10"/>
                </a:cxn>
                <a:cxn ang="0">
                  <a:pos x="70" y="19"/>
                </a:cxn>
                <a:cxn ang="0">
                  <a:pos x="59" y="29"/>
                </a:cxn>
                <a:cxn ang="0">
                  <a:pos x="50" y="38"/>
                </a:cxn>
                <a:cxn ang="0">
                  <a:pos x="42" y="49"/>
                </a:cxn>
                <a:cxn ang="0">
                  <a:pos x="36" y="58"/>
                </a:cxn>
                <a:cxn ang="0">
                  <a:pos x="33" y="68"/>
                </a:cxn>
                <a:cxn ang="0">
                  <a:pos x="33" y="78"/>
                </a:cxn>
                <a:cxn ang="0">
                  <a:pos x="49" y="94"/>
                </a:cxn>
                <a:cxn ang="0">
                  <a:pos x="61" y="110"/>
                </a:cxn>
                <a:cxn ang="0">
                  <a:pos x="68" y="127"/>
                </a:cxn>
                <a:cxn ang="0">
                  <a:pos x="70" y="143"/>
                </a:cxn>
                <a:cxn ang="0">
                  <a:pos x="66" y="159"/>
                </a:cxn>
                <a:cxn ang="0">
                  <a:pos x="58" y="174"/>
                </a:cxn>
                <a:cxn ang="0">
                  <a:pos x="43" y="188"/>
                </a:cxn>
                <a:cxn ang="0">
                  <a:pos x="24" y="201"/>
                </a:cxn>
                <a:cxn ang="0">
                  <a:pos x="23" y="205"/>
                </a:cxn>
                <a:cxn ang="0">
                  <a:pos x="23" y="209"/>
                </a:cxn>
                <a:cxn ang="0">
                  <a:pos x="23" y="212"/>
                </a:cxn>
                <a:cxn ang="0">
                  <a:pos x="21" y="216"/>
                </a:cxn>
                <a:cxn ang="0">
                  <a:pos x="24" y="218"/>
                </a:cxn>
                <a:cxn ang="0">
                  <a:pos x="26" y="220"/>
                </a:cxn>
                <a:cxn ang="0">
                  <a:pos x="28" y="223"/>
                </a:cxn>
                <a:cxn ang="0">
                  <a:pos x="31" y="225"/>
                </a:cxn>
                <a:cxn ang="0">
                  <a:pos x="46" y="222"/>
                </a:cxn>
                <a:cxn ang="0">
                  <a:pos x="63" y="215"/>
                </a:cxn>
                <a:cxn ang="0">
                  <a:pos x="80" y="204"/>
                </a:cxn>
                <a:cxn ang="0">
                  <a:pos x="99" y="194"/>
                </a:cxn>
                <a:cxn ang="0">
                  <a:pos x="115" y="185"/>
                </a:cxn>
                <a:cxn ang="0">
                  <a:pos x="130" y="179"/>
                </a:cxn>
                <a:cxn ang="0">
                  <a:pos x="142" y="179"/>
                </a:cxn>
                <a:cxn ang="0">
                  <a:pos x="150" y="186"/>
                </a:cxn>
                <a:cxn ang="0">
                  <a:pos x="146" y="192"/>
                </a:cxn>
                <a:cxn ang="0">
                  <a:pos x="141" y="197"/>
                </a:cxn>
                <a:cxn ang="0">
                  <a:pos x="137" y="203"/>
                </a:cxn>
                <a:cxn ang="0">
                  <a:pos x="133" y="208"/>
                </a:cxn>
                <a:cxn ang="0">
                  <a:pos x="129" y="214"/>
                </a:cxn>
                <a:cxn ang="0">
                  <a:pos x="124" y="219"/>
                </a:cxn>
                <a:cxn ang="0">
                  <a:pos x="119" y="225"/>
                </a:cxn>
                <a:cxn ang="0">
                  <a:pos x="115" y="231"/>
                </a:cxn>
                <a:cxn ang="0">
                  <a:pos x="0" y="231"/>
                </a:cxn>
                <a:cxn ang="0">
                  <a:pos x="0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6"/>
                </a:cxn>
                <a:cxn ang="0">
                  <a:pos x="1" y="216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231">
                  <a:moveTo>
                    <a:pt x="0" y="0"/>
                  </a:moveTo>
                  <a:lnTo>
                    <a:pt x="95" y="0"/>
                  </a:lnTo>
                  <a:lnTo>
                    <a:pt x="82" y="10"/>
                  </a:lnTo>
                  <a:lnTo>
                    <a:pt x="70" y="19"/>
                  </a:lnTo>
                  <a:lnTo>
                    <a:pt x="59" y="29"/>
                  </a:lnTo>
                  <a:lnTo>
                    <a:pt x="50" y="38"/>
                  </a:lnTo>
                  <a:lnTo>
                    <a:pt x="42" y="49"/>
                  </a:lnTo>
                  <a:lnTo>
                    <a:pt x="36" y="58"/>
                  </a:lnTo>
                  <a:lnTo>
                    <a:pt x="33" y="68"/>
                  </a:lnTo>
                  <a:lnTo>
                    <a:pt x="33" y="78"/>
                  </a:lnTo>
                  <a:lnTo>
                    <a:pt x="49" y="94"/>
                  </a:lnTo>
                  <a:lnTo>
                    <a:pt x="61" y="110"/>
                  </a:lnTo>
                  <a:lnTo>
                    <a:pt x="68" y="127"/>
                  </a:lnTo>
                  <a:lnTo>
                    <a:pt x="70" y="143"/>
                  </a:lnTo>
                  <a:lnTo>
                    <a:pt x="66" y="159"/>
                  </a:lnTo>
                  <a:lnTo>
                    <a:pt x="58" y="174"/>
                  </a:lnTo>
                  <a:lnTo>
                    <a:pt x="43" y="188"/>
                  </a:lnTo>
                  <a:lnTo>
                    <a:pt x="24" y="201"/>
                  </a:lnTo>
                  <a:lnTo>
                    <a:pt x="23" y="205"/>
                  </a:lnTo>
                  <a:lnTo>
                    <a:pt x="23" y="209"/>
                  </a:lnTo>
                  <a:lnTo>
                    <a:pt x="23" y="212"/>
                  </a:lnTo>
                  <a:lnTo>
                    <a:pt x="21" y="216"/>
                  </a:lnTo>
                  <a:lnTo>
                    <a:pt x="24" y="218"/>
                  </a:lnTo>
                  <a:lnTo>
                    <a:pt x="26" y="220"/>
                  </a:lnTo>
                  <a:lnTo>
                    <a:pt x="28" y="223"/>
                  </a:lnTo>
                  <a:lnTo>
                    <a:pt x="31" y="225"/>
                  </a:lnTo>
                  <a:lnTo>
                    <a:pt x="46" y="222"/>
                  </a:lnTo>
                  <a:lnTo>
                    <a:pt x="63" y="215"/>
                  </a:lnTo>
                  <a:lnTo>
                    <a:pt x="80" y="204"/>
                  </a:lnTo>
                  <a:lnTo>
                    <a:pt x="99" y="194"/>
                  </a:lnTo>
                  <a:lnTo>
                    <a:pt x="115" y="185"/>
                  </a:lnTo>
                  <a:lnTo>
                    <a:pt x="130" y="179"/>
                  </a:lnTo>
                  <a:lnTo>
                    <a:pt x="142" y="179"/>
                  </a:lnTo>
                  <a:lnTo>
                    <a:pt x="150" y="186"/>
                  </a:lnTo>
                  <a:lnTo>
                    <a:pt x="146" y="192"/>
                  </a:lnTo>
                  <a:lnTo>
                    <a:pt x="141" y="197"/>
                  </a:lnTo>
                  <a:lnTo>
                    <a:pt x="137" y="203"/>
                  </a:lnTo>
                  <a:lnTo>
                    <a:pt x="133" y="208"/>
                  </a:lnTo>
                  <a:lnTo>
                    <a:pt x="129" y="214"/>
                  </a:lnTo>
                  <a:lnTo>
                    <a:pt x="124" y="219"/>
                  </a:lnTo>
                  <a:lnTo>
                    <a:pt x="119" y="225"/>
                  </a:lnTo>
                  <a:lnTo>
                    <a:pt x="115" y="231"/>
                  </a:lnTo>
                  <a:lnTo>
                    <a:pt x="0" y="231"/>
                  </a:lnTo>
                  <a:lnTo>
                    <a:pt x="0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6"/>
                  </a:lnTo>
                  <a:lnTo>
                    <a:pt x="1" y="216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1" name="Freeform 75"/>
            <p:cNvSpPr>
              <a:spLocks/>
            </p:cNvSpPr>
            <p:nvPr/>
          </p:nvSpPr>
          <p:spPr bwMode="auto">
            <a:xfrm>
              <a:off x="3754" y="2658"/>
              <a:ext cx="15" cy="16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9" y="8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6" y="9"/>
                </a:cxn>
                <a:cxn ang="0">
                  <a:pos x="30" y="18"/>
                </a:cxn>
                <a:cxn ang="0">
                  <a:pos x="31" y="32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9" y="8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6" y="9"/>
                  </a:lnTo>
                  <a:lnTo>
                    <a:pt x="30" y="18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2" name="Freeform 76"/>
            <p:cNvSpPr>
              <a:spLocks/>
            </p:cNvSpPr>
            <p:nvPr/>
          </p:nvSpPr>
          <p:spPr bwMode="auto">
            <a:xfrm>
              <a:off x="3677" y="2444"/>
              <a:ext cx="11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64" y="7"/>
                </a:cxn>
                <a:cxn ang="0">
                  <a:pos x="71" y="14"/>
                </a:cxn>
                <a:cxn ang="0">
                  <a:pos x="78" y="21"/>
                </a:cxn>
                <a:cxn ang="0">
                  <a:pos x="85" y="26"/>
                </a:cxn>
                <a:cxn ang="0">
                  <a:pos x="92" y="32"/>
                </a:cxn>
                <a:cxn ang="0">
                  <a:pos x="96" y="36"/>
                </a:cxn>
                <a:cxn ang="0">
                  <a:pos x="101" y="40"/>
                </a:cxn>
                <a:cxn ang="0">
                  <a:pos x="104" y="42"/>
                </a:cxn>
                <a:cxn ang="0">
                  <a:pos x="104" y="47"/>
                </a:cxn>
                <a:cxn ang="0">
                  <a:pos x="103" y="52"/>
                </a:cxn>
                <a:cxn ang="0">
                  <a:pos x="101" y="56"/>
                </a:cxn>
                <a:cxn ang="0">
                  <a:pos x="95" y="66"/>
                </a:cxn>
                <a:cxn ang="0">
                  <a:pos x="94" y="66"/>
                </a:cxn>
                <a:cxn ang="0">
                  <a:pos x="93" y="66"/>
                </a:cxn>
                <a:cxn ang="0">
                  <a:pos x="91" y="66"/>
                </a:cxn>
                <a:cxn ang="0">
                  <a:pos x="89" y="66"/>
                </a:cxn>
                <a:cxn ang="0">
                  <a:pos x="88" y="69"/>
                </a:cxn>
                <a:cxn ang="0">
                  <a:pos x="87" y="71"/>
                </a:cxn>
                <a:cxn ang="0">
                  <a:pos x="82" y="78"/>
                </a:cxn>
                <a:cxn ang="0">
                  <a:pos x="74" y="89"/>
                </a:cxn>
                <a:cxn ang="0">
                  <a:pos x="73" y="89"/>
                </a:cxn>
                <a:cxn ang="0">
                  <a:pos x="72" y="89"/>
                </a:cxn>
                <a:cxn ang="0">
                  <a:pos x="71" y="89"/>
                </a:cxn>
                <a:cxn ang="0">
                  <a:pos x="70" y="89"/>
                </a:cxn>
                <a:cxn ang="0">
                  <a:pos x="66" y="94"/>
                </a:cxn>
                <a:cxn ang="0">
                  <a:pos x="62" y="99"/>
                </a:cxn>
                <a:cxn ang="0">
                  <a:pos x="56" y="105"/>
                </a:cxn>
                <a:cxn ang="0">
                  <a:pos x="51" y="110"/>
                </a:cxn>
                <a:cxn ang="0">
                  <a:pos x="48" y="117"/>
                </a:cxn>
                <a:cxn ang="0">
                  <a:pos x="46" y="123"/>
                </a:cxn>
                <a:cxn ang="0">
                  <a:pos x="47" y="130"/>
                </a:cxn>
                <a:cxn ang="0">
                  <a:pos x="51" y="137"/>
                </a:cxn>
                <a:cxn ang="0">
                  <a:pos x="88" y="129"/>
                </a:cxn>
                <a:cxn ang="0">
                  <a:pos x="118" y="122"/>
                </a:cxn>
                <a:cxn ang="0">
                  <a:pos x="145" y="116"/>
                </a:cxn>
                <a:cxn ang="0">
                  <a:pos x="165" y="112"/>
                </a:cxn>
                <a:cxn ang="0">
                  <a:pos x="184" y="107"/>
                </a:cxn>
                <a:cxn ang="0">
                  <a:pos x="200" y="104"/>
                </a:cxn>
                <a:cxn ang="0">
                  <a:pos x="215" y="101"/>
                </a:cxn>
                <a:cxn ang="0">
                  <a:pos x="230" y="98"/>
                </a:cxn>
                <a:cxn ang="0">
                  <a:pos x="230" y="143"/>
                </a:cxn>
                <a:cxn ang="0">
                  <a:pos x="223" y="147"/>
                </a:cxn>
                <a:cxn ang="0">
                  <a:pos x="216" y="152"/>
                </a:cxn>
                <a:cxn ang="0">
                  <a:pos x="208" y="158"/>
                </a:cxn>
                <a:cxn ang="0">
                  <a:pos x="199" y="165"/>
                </a:cxn>
                <a:cxn ang="0">
                  <a:pos x="199" y="166"/>
                </a:cxn>
                <a:cxn ang="0">
                  <a:pos x="199" y="167"/>
                </a:cxn>
                <a:cxn ang="0">
                  <a:pos x="199" y="168"/>
                </a:cxn>
                <a:cxn ang="0">
                  <a:pos x="199" y="169"/>
                </a:cxn>
                <a:cxn ang="0">
                  <a:pos x="190" y="175"/>
                </a:cxn>
                <a:cxn ang="0">
                  <a:pos x="178" y="181"/>
                </a:cxn>
                <a:cxn ang="0">
                  <a:pos x="167" y="188"/>
                </a:cxn>
                <a:cxn ang="0">
                  <a:pos x="153" y="196"/>
                </a:cxn>
                <a:cxn ang="0">
                  <a:pos x="139" y="204"/>
                </a:cxn>
                <a:cxn ang="0">
                  <a:pos x="124" y="212"/>
                </a:cxn>
                <a:cxn ang="0">
                  <a:pos x="109" y="221"/>
                </a:cxn>
                <a:cxn ang="0">
                  <a:pos x="95" y="230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230" h="230">
                  <a:moveTo>
                    <a:pt x="0" y="0"/>
                  </a:moveTo>
                  <a:lnTo>
                    <a:pt x="57" y="0"/>
                  </a:lnTo>
                  <a:lnTo>
                    <a:pt x="64" y="7"/>
                  </a:lnTo>
                  <a:lnTo>
                    <a:pt x="71" y="14"/>
                  </a:lnTo>
                  <a:lnTo>
                    <a:pt x="78" y="21"/>
                  </a:lnTo>
                  <a:lnTo>
                    <a:pt x="85" y="26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101" y="40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3" y="52"/>
                  </a:lnTo>
                  <a:lnTo>
                    <a:pt x="101" y="56"/>
                  </a:lnTo>
                  <a:lnTo>
                    <a:pt x="95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8" y="69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66" y="94"/>
                  </a:lnTo>
                  <a:lnTo>
                    <a:pt x="62" y="99"/>
                  </a:lnTo>
                  <a:lnTo>
                    <a:pt x="56" y="105"/>
                  </a:lnTo>
                  <a:lnTo>
                    <a:pt x="51" y="110"/>
                  </a:lnTo>
                  <a:lnTo>
                    <a:pt x="48" y="117"/>
                  </a:lnTo>
                  <a:lnTo>
                    <a:pt x="46" y="123"/>
                  </a:lnTo>
                  <a:lnTo>
                    <a:pt x="47" y="130"/>
                  </a:lnTo>
                  <a:lnTo>
                    <a:pt x="51" y="137"/>
                  </a:lnTo>
                  <a:lnTo>
                    <a:pt x="88" y="129"/>
                  </a:lnTo>
                  <a:lnTo>
                    <a:pt x="118" y="122"/>
                  </a:lnTo>
                  <a:lnTo>
                    <a:pt x="145" y="116"/>
                  </a:lnTo>
                  <a:lnTo>
                    <a:pt x="165" y="112"/>
                  </a:lnTo>
                  <a:lnTo>
                    <a:pt x="184" y="107"/>
                  </a:lnTo>
                  <a:lnTo>
                    <a:pt x="200" y="104"/>
                  </a:lnTo>
                  <a:lnTo>
                    <a:pt x="215" y="101"/>
                  </a:lnTo>
                  <a:lnTo>
                    <a:pt x="230" y="98"/>
                  </a:lnTo>
                  <a:lnTo>
                    <a:pt x="230" y="143"/>
                  </a:lnTo>
                  <a:lnTo>
                    <a:pt x="223" y="147"/>
                  </a:lnTo>
                  <a:lnTo>
                    <a:pt x="216" y="152"/>
                  </a:lnTo>
                  <a:lnTo>
                    <a:pt x="208" y="158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0" y="175"/>
                  </a:lnTo>
                  <a:lnTo>
                    <a:pt x="178" y="181"/>
                  </a:lnTo>
                  <a:lnTo>
                    <a:pt x="167" y="188"/>
                  </a:lnTo>
                  <a:lnTo>
                    <a:pt x="153" y="196"/>
                  </a:lnTo>
                  <a:lnTo>
                    <a:pt x="139" y="204"/>
                  </a:lnTo>
                  <a:lnTo>
                    <a:pt x="124" y="212"/>
                  </a:lnTo>
                  <a:lnTo>
                    <a:pt x="109" y="221"/>
                  </a:lnTo>
                  <a:lnTo>
                    <a:pt x="95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3" name="Freeform 77"/>
            <p:cNvSpPr>
              <a:spLocks/>
            </p:cNvSpPr>
            <p:nvPr/>
          </p:nvSpPr>
          <p:spPr bwMode="auto">
            <a:xfrm>
              <a:off x="3677" y="2329"/>
              <a:ext cx="96" cy="1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26"/>
                </a:cxn>
                <a:cxn ang="0">
                  <a:pos x="32" y="49"/>
                </a:cxn>
                <a:cxn ang="0">
                  <a:pos x="66" y="44"/>
                </a:cxn>
                <a:cxn ang="0">
                  <a:pos x="101" y="29"/>
                </a:cxn>
                <a:cxn ang="0">
                  <a:pos x="134" y="13"/>
                </a:cxn>
                <a:cxn ang="0">
                  <a:pos x="167" y="0"/>
                </a:cxn>
                <a:cxn ang="0">
                  <a:pos x="190" y="6"/>
                </a:cxn>
                <a:cxn ang="0">
                  <a:pos x="182" y="19"/>
                </a:cxn>
                <a:cxn ang="0">
                  <a:pos x="172" y="32"/>
                </a:cxn>
                <a:cxn ang="0">
                  <a:pos x="161" y="44"/>
                </a:cxn>
                <a:cxn ang="0">
                  <a:pos x="155" y="51"/>
                </a:cxn>
                <a:cxn ang="0">
                  <a:pos x="153" y="51"/>
                </a:cxn>
                <a:cxn ang="0">
                  <a:pos x="148" y="57"/>
                </a:cxn>
                <a:cxn ang="0">
                  <a:pos x="135" y="72"/>
                </a:cxn>
                <a:cxn ang="0">
                  <a:pos x="119" y="87"/>
                </a:cxn>
                <a:cxn ang="0">
                  <a:pos x="108" y="101"/>
                </a:cxn>
                <a:cxn ang="0">
                  <a:pos x="104" y="107"/>
                </a:cxn>
                <a:cxn ang="0">
                  <a:pos x="101" y="107"/>
                </a:cxn>
                <a:cxn ang="0">
                  <a:pos x="100" y="108"/>
                </a:cxn>
                <a:cxn ang="0">
                  <a:pos x="100" y="111"/>
                </a:cxn>
                <a:cxn ang="0">
                  <a:pos x="95" y="115"/>
                </a:cxn>
                <a:cxn ang="0">
                  <a:pos x="82" y="126"/>
                </a:cxn>
                <a:cxn ang="0">
                  <a:pos x="68" y="141"/>
                </a:cxn>
                <a:cxn ang="0">
                  <a:pos x="54" y="155"/>
                </a:cxn>
                <a:cxn ang="0">
                  <a:pos x="47" y="162"/>
                </a:cxn>
                <a:cxn ang="0">
                  <a:pos x="47" y="164"/>
                </a:cxn>
                <a:cxn ang="0">
                  <a:pos x="38" y="170"/>
                </a:cxn>
                <a:cxn ang="0">
                  <a:pos x="31" y="185"/>
                </a:cxn>
                <a:cxn ang="0">
                  <a:pos x="36" y="202"/>
                </a:cxn>
                <a:cxn ang="0">
                  <a:pos x="49" y="221"/>
                </a:cxn>
                <a:cxn ang="0">
                  <a:pos x="0" y="230"/>
                </a:cxn>
              </a:cxnLst>
              <a:rect l="0" t="0" r="r" b="b"/>
              <a:pathLst>
                <a:path w="192" h="230">
                  <a:moveTo>
                    <a:pt x="0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34" y="26"/>
                  </a:lnTo>
                  <a:lnTo>
                    <a:pt x="32" y="39"/>
                  </a:lnTo>
                  <a:lnTo>
                    <a:pt x="32" y="49"/>
                  </a:lnTo>
                  <a:lnTo>
                    <a:pt x="49" y="48"/>
                  </a:lnTo>
                  <a:lnTo>
                    <a:pt x="66" y="44"/>
                  </a:lnTo>
                  <a:lnTo>
                    <a:pt x="84" y="37"/>
                  </a:lnTo>
                  <a:lnTo>
                    <a:pt x="101" y="29"/>
                  </a:lnTo>
                  <a:lnTo>
                    <a:pt x="118" y="21"/>
                  </a:lnTo>
                  <a:lnTo>
                    <a:pt x="134" y="13"/>
                  </a:lnTo>
                  <a:lnTo>
                    <a:pt x="152" y="5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190" y="6"/>
                  </a:lnTo>
                  <a:lnTo>
                    <a:pt x="186" y="13"/>
                  </a:lnTo>
                  <a:lnTo>
                    <a:pt x="182" y="19"/>
                  </a:lnTo>
                  <a:lnTo>
                    <a:pt x="177" y="26"/>
                  </a:lnTo>
                  <a:lnTo>
                    <a:pt x="172" y="32"/>
                  </a:lnTo>
                  <a:lnTo>
                    <a:pt x="167" y="39"/>
                  </a:lnTo>
                  <a:lnTo>
                    <a:pt x="161" y="44"/>
                  </a:lnTo>
                  <a:lnTo>
                    <a:pt x="156" y="51"/>
                  </a:lnTo>
                  <a:lnTo>
                    <a:pt x="155" y="51"/>
                  </a:lnTo>
                  <a:lnTo>
                    <a:pt x="154" y="51"/>
                  </a:lnTo>
                  <a:lnTo>
                    <a:pt x="153" y="51"/>
                  </a:lnTo>
                  <a:lnTo>
                    <a:pt x="152" y="51"/>
                  </a:lnTo>
                  <a:lnTo>
                    <a:pt x="148" y="57"/>
                  </a:lnTo>
                  <a:lnTo>
                    <a:pt x="142" y="64"/>
                  </a:lnTo>
                  <a:lnTo>
                    <a:pt x="135" y="72"/>
                  </a:lnTo>
                  <a:lnTo>
                    <a:pt x="127" y="79"/>
                  </a:lnTo>
                  <a:lnTo>
                    <a:pt x="119" y="87"/>
                  </a:lnTo>
                  <a:lnTo>
                    <a:pt x="112" y="94"/>
                  </a:lnTo>
                  <a:lnTo>
                    <a:pt x="108" y="101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100" y="107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95" y="115"/>
                  </a:lnTo>
                  <a:lnTo>
                    <a:pt x="89" y="119"/>
                  </a:lnTo>
                  <a:lnTo>
                    <a:pt x="82" y="126"/>
                  </a:lnTo>
                  <a:lnTo>
                    <a:pt x="76" y="133"/>
                  </a:lnTo>
                  <a:lnTo>
                    <a:pt x="68" y="141"/>
                  </a:lnTo>
                  <a:lnTo>
                    <a:pt x="61" y="148"/>
                  </a:lnTo>
                  <a:lnTo>
                    <a:pt x="54" y="155"/>
                  </a:lnTo>
                  <a:lnTo>
                    <a:pt x="47" y="161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7" y="165"/>
                  </a:lnTo>
                  <a:lnTo>
                    <a:pt x="38" y="170"/>
                  </a:lnTo>
                  <a:lnTo>
                    <a:pt x="33" y="177"/>
                  </a:lnTo>
                  <a:lnTo>
                    <a:pt x="31" y="185"/>
                  </a:lnTo>
                  <a:lnTo>
                    <a:pt x="32" y="193"/>
                  </a:lnTo>
                  <a:lnTo>
                    <a:pt x="36" y="202"/>
                  </a:lnTo>
                  <a:lnTo>
                    <a:pt x="42" y="211"/>
                  </a:lnTo>
                  <a:lnTo>
                    <a:pt x="49" y="221"/>
                  </a:lnTo>
                  <a:lnTo>
                    <a:pt x="5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4" name="Freeform 78"/>
            <p:cNvSpPr>
              <a:spLocks/>
            </p:cNvSpPr>
            <p:nvPr/>
          </p:nvSpPr>
          <p:spPr bwMode="auto">
            <a:xfrm>
              <a:off x="3760" y="2328"/>
              <a:ext cx="14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lnTo>
                    <a:pt x="0" y="3"/>
                  </a:lnTo>
                  <a:lnTo>
                    <a:pt x="6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5" name="Freeform 79"/>
            <p:cNvSpPr>
              <a:spLocks/>
            </p:cNvSpPr>
            <p:nvPr/>
          </p:nvSpPr>
          <p:spPr bwMode="auto">
            <a:xfrm>
              <a:off x="3677" y="2304"/>
              <a:ext cx="22" cy="25"/>
            </a:xfrm>
            <a:custGeom>
              <a:avLst/>
              <a:gdLst/>
              <a:ahLst/>
              <a:cxnLst>
                <a:cxn ang="0">
                  <a:pos x="41" y="50"/>
                </a:cxn>
                <a:cxn ang="0">
                  <a:pos x="0" y="5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4" y="3"/>
                </a:cxn>
                <a:cxn ang="0">
                  <a:pos x="33" y="7"/>
                </a:cxn>
                <a:cxn ang="0">
                  <a:pos x="39" y="12"/>
                </a:cxn>
                <a:cxn ang="0">
                  <a:pos x="42" y="18"/>
                </a:cxn>
                <a:cxn ang="0">
                  <a:pos x="44" y="26"/>
                </a:cxn>
                <a:cxn ang="0">
                  <a:pos x="44" y="33"/>
                </a:cxn>
                <a:cxn ang="0">
                  <a:pos x="43" y="42"/>
                </a:cxn>
                <a:cxn ang="0">
                  <a:pos x="41" y="50"/>
                </a:cxn>
              </a:cxnLst>
              <a:rect l="0" t="0" r="r" b="b"/>
              <a:pathLst>
                <a:path w="44" h="50">
                  <a:moveTo>
                    <a:pt x="41" y="50"/>
                  </a:moveTo>
                  <a:lnTo>
                    <a:pt x="0" y="50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9" y="12"/>
                  </a:lnTo>
                  <a:lnTo>
                    <a:pt x="42" y="18"/>
                  </a:lnTo>
                  <a:lnTo>
                    <a:pt x="44" y="26"/>
                  </a:lnTo>
                  <a:lnTo>
                    <a:pt x="44" y="33"/>
                  </a:lnTo>
                  <a:lnTo>
                    <a:pt x="43" y="42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6" name="Freeform 80"/>
            <p:cNvSpPr>
              <a:spLocks/>
            </p:cNvSpPr>
            <p:nvPr/>
          </p:nvSpPr>
          <p:spPr bwMode="auto">
            <a:xfrm>
              <a:off x="3587" y="3248"/>
              <a:ext cx="20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29" y="3"/>
                </a:cxn>
                <a:cxn ang="0">
                  <a:pos x="24" y="4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lnTo>
                    <a:pt x="39" y="0"/>
                  </a:lnTo>
                  <a:lnTo>
                    <a:pt x="34" y="1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7" name="Freeform 81"/>
            <p:cNvSpPr>
              <a:spLocks/>
            </p:cNvSpPr>
            <p:nvPr/>
          </p:nvSpPr>
          <p:spPr bwMode="auto">
            <a:xfrm>
              <a:off x="3661" y="3248"/>
              <a:ext cx="16" cy="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2" y="0"/>
                </a:cxn>
                <a:cxn ang="0">
                  <a:pos x="32" y="54"/>
                </a:cxn>
                <a:cxn ang="0">
                  <a:pos x="20" y="50"/>
                </a:cxn>
                <a:cxn ang="0">
                  <a:pos x="11" y="46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3" y="8"/>
                </a:cxn>
                <a:cxn ang="0">
                  <a:pos x="5" y="0"/>
                </a:cxn>
              </a:cxnLst>
              <a:rect l="0" t="0" r="r" b="b"/>
              <a:pathLst>
                <a:path w="32" h="54">
                  <a:moveTo>
                    <a:pt x="5" y="0"/>
                  </a:moveTo>
                  <a:lnTo>
                    <a:pt x="32" y="0"/>
                  </a:lnTo>
                  <a:lnTo>
                    <a:pt x="32" y="54"/>
                  </a:lnTo>
                  <a:lnTo>
                    <a:pt x="20" y="50"/>
                  </a:lnTo>
                  <a:lnTo>
                    <a:pt x="11" y="46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3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8" name="Freeform 82"/>
            <p:cNvSpPr>
              <a:spLocks/>
            </p:cNvSpPr>
            <p:nvPr/>
          </p:nvSpPr>
          <p:spPr bwMode="auto">
            <a:xfrm>
              <a:off x="3588" y="3133"/>
              <a:ext cx="89" cy="115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51" y="231"/>
                </a:cxn>
                <a:cxn ang="0">
                  <a:pos x="158" y="206"/>
                </a:cxn>
                <a:cxn ang="0">
                  <a:pos x="161" y="186"/>
                </a:cxn>
                <a:cxn ang="0">
                  <a:pos x="130" y="189"/>
                </a:cxn>
                <a:cxn ang="0">
                  <a:pos x="98" y="202"/>
                </a:cxn>
                <a:cxn ang="0">
                  <a:pos x="67" y="217"/>
                </a:cxn>
                <a:cxn ang="0">
                  <a:pos x="37" y="231"/>
                </a:cxn>
                <a:cxn ang="0">
                  <a:pos x="4" y="225"/>
                </a:cxn>
                <a:cxn ang="0">
                  <a:pos x="11" y="213"/>
                </a:cxn>
                <a:cxn ang="0">
                  <a:pos x="21" y="201"/>
                </a:cxn>
                <a:cxn ang="0">
                  <a:pos x="30" y="189"/>
                </a:cxn>
                <a:cxn ang="0">
                  <a:pos x="36" y="183"/>
                </a:cxn>
                <a:cxn ang="0">
                  <a:pos x="39" y="183"/>
                </a:cxn>
                <a:cxn ang="0">
                  <a:pos x="44" y="178"/>
                </a:cxn>
                <a:cxn ang="0">
                  <a:pos x="57" y="163"/>
                </a:cxn>
                <a:cxn ang="0">
                  <a:pos x="73" y="148"/>
                </a:cxn>
                <a:cxn ang="0">
                  <a:pos x="84" y="134"/>
                </a:cxn>
                <a:cxn ang="0">
                  <a:pos x="88" y="128"/>
                </a:cxn>
                <a:cxn ang="0">
                  <a:pos x="90" y="128"/>
                </a:cxn>
                <a:cxn ang="0">
                  <a:pos x="91" y="127"/>
                </a:cxn>
                <a:cxn ang="0">
                  <a:pos x="91" y="123"/>
                </a:cxn>
                <a:cxn ang="0">
                  <a:pos x="96" y="120"/>
                </a:cxn>
                <a:cxn ang="0">
                  <a:pos x="108" y="109"/>
                </a:cxn>
                <a:cxn ang="0">
                  <a:pos x="123" y="94"/>
                </a:cxn>
                <a:cxn ang="0">
                  <a:pos x="137" y="80"/>
                </a:cxn>
                <a:cxn ang="0">
                  <a:pos x="144" y="73"/>
                </a:cxn>
                <a:cxn ang="0">
                  <a:pos x="144" y="70"/>
                </a:cxn>
                <a:cxn ang="0">
                  <a:pos x="155" y="64"/>
                </a:cxn>
                <a:cxn ang="0">
                  <a:pos x="161" y="49"/>
                </a:cxn>
                <a:cxn ang="0">
                  <a:pos x="155" y="30"/>
                </a:cxn>
                <a:cxn ang="0">
                  <a:pos x="140" y="9"/>
                </a:cxn>
              </a:cxnLst>
              <a:rect l="0" t="0" r="r" b="b"/>
              <a:pathLst>
                <a:path w="178" h="231">
                  <a:moveTo>
                    <a:pt x="130" y="0"/>
                  </a:moveTo>
                  <a:lnTo>
                    <a:pt x="178" y="0"/>
                  </a:lnTo>
                  <a:lnTo>
                    <a:pt x="178" y="231"/>
                  </a:lnTo>
                  <a:lnTo>
                    <a:pt x="151" y="231"/>
                  </a:lnTo>
                  <a:lnTo>
                    <a:pt x="155" y="218"/>
                  </a:lnTo>
                  <a:lnTo>
                    <a:pt x="158" y="206"/>
                  </a:lnTo>
                  <a:lnTo>
                    <a:pt x="161" y="195"/>
                  </a:lnTo>
                  <a:lnTo>
                    <a:pt x="161" y="186"/>
                  </a:lnTo>
                  <a:lnTo>
                    <a:pt x="145" y="187"/>
                  </a:lnTo>
                  <a:lnTo>
                    <a:pt x="130" y="189"/>
                  </a:lnTo>
                  <a:lnTo>
                    <a:pt x="114" y="195"/>
                  </a:lnTo>
                  <a:lnTo>
                    <a:pt x="98" y="202"/>
                  </a:lnTo>
                  <a:lnTo>
                    <a:pt x="82" y="209"/>
                  </a:lnTo>
                  <a:lnTo>
                    <a:pt x="67" y="217"/>
                  </a:lnTo>
                  <a:lnTo>
                    <a:pt x="52" y="225"/>
                  </a:lnTo>
                  <a:lnTo>
                    <a:pt x="37" y="231"/>
                  </a:lnTo>
                  <a:lnTo>
                    <a:pt x="0" y="231"/>
                  </a:lnTo>
                  <a:lnTo>
                    <a:pt x="4" y="225"/>
                  </a:lnTo>
                  <a:lnTo>
                    <a:pt x="7" y="219"/>
                  </a:lnTo>
                  <a:lnTo>
                    <a:pt x="11" y="213"/>
                  </a:lnTo>
                  <a:lnTo>
                    <a:pt x="16" y="206"/>
                  </a:lnTo>
                  <a:lnTo>
                    <a:pt x="21" y="201"/>
                  </a:lnTo>
                  <a:lnTo>
                    <a:pt x="26" y="195"/>
                  </a:lnTo>
                  <a:lnTo>
                    <a:pt x="30" y="189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8" y="183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50" y="171"/>
                  </a:lnTo>
                  <a:lnTo>
                    <a:pt x="57" y="163"/>
                  </a:lnTo>
                  <a:lnTo>
                    <a:pt x="65" y="156"/>
                  </a:lnTo>
                  <a:lnTo>
                    <a:pt x="73" y="148"/>
                  </a:lnTo>
                  <a:lnTo>
                    <a:pt x="80" y="141"/>
                  </a:lnTo>
                  <a:lnTo>
                    <a:pt x="84" y="134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9" y="128"/>
                  </a:lnTo>
                  <a:lnTo>
                    <a:pt x="90" y="128"/>
                  </a:lnTo>
                  <a:lnTo>
                    <a:pt x="91" y="128"/>
                  </a:lnTo>
                  <a:lnTo>
                    <a:pt x="91" y="127"/>
                  </a:lnTo>
                  <a:lnTo>
                    <a:pt x="91" y="125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6" y="120"/>
                  </a:lnTo>
                  <a:lnTo>
                    <a:pt x="102" y="115"/>
                  </a:lnTo>
                  <a:lnTo>
                    <a:pt x="108" y="109"/>
                  </a:lnTo>
                  <a:lnTo>
                    <a:pt x="117" y="102"/>
                  </a:lnTo>
                  <a:lnTo>
                    <a:pt x="123" y="94"/>
                  </a:lnTo>
                  <a:lnTo>
                    <a:pt x="130" y="85"/>
                  </a:lnTo>
                  <a:lnTo>
                    <a:pt x="137" y="80"/>
                  </a:lnTo>
                  <a:lnTo>
                    <a:pt x="144" y="74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55" y="64"/>
                  </a:lnTo>
                  <a:lnTo>
                    <a:pt x="159" y="57"/>
                  </a:lnTo>
                  <a:lnTo>
                    <a:pt x="161" y="49"/>
                  </a:lnTo>
                  <a:lnTo>
                    <a:pt x="159" y="39"/>
                  </a:lnTo>
                  <a:lnTo>
                    <a:pt x="155" y="30"/>
                  </a:lnTo>
                  <a:lnTo>
                    <a:pt x="148" y="20"/>
                  </a:lnTo>
                  <a:lnTo>
                    <a:pt x="140" y="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19" name="Freeform 83"/>
            <p:cNvSpPr>
              <a:spLocks/>
            </p:cNvSpPr>
            <p:nvPr/>
          </p:nvSpPr>
          <p:spPr bwMode="auto">
            <a:xfrm>
              <a:off x="3562" y="3018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83" y="229"/>
                </a:cxn>
                <a:cxn ang="0">
                  <a:pos x="170" y="216"/>
                </a:cxn>
                <a:cxn ang="0">
                  <a:pos x="157" y="206"/>
                </a:cxn>
                <a:cxn ang="0">
                  <a:pos x="148" y="197"/>
                </a:cxn>
                <a:cxn ang="0">
                  <a:pos x="141" y="191"/>
                </a:cxn>
                <a:cxn ang="0">
                  <a:pos x="142" y="183"/>
                </a:cxn>
                <a:cxn ang="0">
                  <a:pos x="149" y="168"/>
                </a:cxn>
                <a:cxn ang="0">
                  <a:pos x="151" y="168"/>
                </a:cxn>
                <a:cxn ang="0">
                  <a:pos x="155" y="168"/>
                </a:cxn>
                <a:cxn ang="0">
                  <a:pos x="157" y="162"/>
                </a:cxn>
                <a:cxn ang="0">
                  <a:pos x="170" y="146"/>
                </a:cxn>
                <a:cxn ang="0">
                  <a:pos x="172" y="146"/>
                </a:cxn>
                <a:cxn ang="0">
                  <a:pos x="174" y="146"/>
                </a:cxn>
                <a:cxn ang="0">
                  <a:pos x="182" y="135"/>
                </a:cxn>
                <a:cxn ang="0">
                  <a:pos x="193" y="123"/>
                </a:cxn>
                <a:cxn ang="0">
                  <a:pos x="198" y="110"/>
                </a:cxn>
                <a:cxn ang="0">
                  <a:pos x="193" y="98"/>
                </a:cxn>
                <a:cxn ang="0">
                  <a:pos x="152" y="107"/>
                </a:cxn>
                <a:cxn ang="0">
                  <a:pos x="120" y="114"/>
                </a:cxn>
                <a:cxn ang="0">
                  <a:pos x="92" y="120"/>
                </a:cxn>
                <a:cxn ang="0">
                  <a:pos x="69" y="125"/>
                </a:cxn>
                <a:cxn ang="0">
                  <a:pos x="51" y="129"/>
                </a:cxn>
                <a:cxn ang="0">
                  <a:pos x="34" y="132"/>
                </a:cxn>
                <a:cxn ang="0">
                  <a:pos x="16" y="136"/>
                </a:cxn>
                <a:cxn ang="0">
                  <a:pos x="0" y="139"/>
                </a:cxn>
                <a:cxn ang="0">
                  <a:pos x="5" y="99"/>
                </a:cxn>
                <a:cxn ang="0">
                  <a:pos x="14" y="92"/>
                </a:cxn>
                <a:cxn ang="0">
                  <a:pos x="24" y="85"/>
                </a:cxn>
                <a:cxn ang="0">
                  <a:pos x="38" y="76"/>
                </a:cxn>
                <a:cxn ang="0">
                  <a:pos x="45" y="69"/>
                </a:cxn>
                <a:cxn ang="0">
                  <a:pos x="45" y="67"/>
                </a:cxn>
                <a:cxn ang="0">
                  <a:pos x="54" y="60"/>
                </a:cxn>
                <a:cxn ang="0">
                  <a:pos x="80" y="46"/>
                </a:cxn>
                <a:cxn ang="0">
                  <a:pos x="110" y="29"/>
                </a:cxn>
                <a:cxn ang="0">
                  <a:pos x="141" y="10"/>
                </a:cxn>
              </a:cxnLst>
              <a:rect l="0" t="0" r="r" b="b"/>
              <a:pathLst>
                <a:path w="231" h="229">
                  <a:moveTo>
                    <a:pt x="156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83" y="229"/>
                  </a:lnTo>
                  <a:lnTo>
                    <a:pt x="176" y="222"/>
                  </a:lnTo>
                  <a:lnTo>
                    <a:pt x="170" y="216"/>
                  </a:lnTo>
                  <a:lnTo>
                    <a:pt x="164" y="211"/>
                  </a:lnTo>
                  <a:lnTo>
                    <a:pt x="157" y="206"/>
                  </a:lnTo>
                  <a:lnTo>
                    <a:pt x="152" y="202"/>
                  </a:lnTo>
                  <a:lnTo>
                    <a:pt x="148" y="197"/>
                  </a:lnTo>
                  <a:lnTo>
                    <a:pt x="143" y="193"/>
                  </a:lnTo>
                  <a:lnTo>
                    <a:pt x="141" y="191"/>
                  </a:lnTo>
                  <a:lnTo>
                    <a:pt x="141" y="187"/>
                  </a:lnTo>
                  <a:lnTo>
                    <a:pt x="142" y="183"/>
                  </a:lnTo>
                  <a:lnTo>
                    <a:pt x="144" y="177"/>
                  </a:lnTo>
                  <a:lnTo>
                    <a:pt x="149" y="168"/>
                  </a:lnTo>
                  <a:lnTo>
                    <a:pt x="150" y="168"/>
                  </a:lnTo>
                  <a:lnTo>
                    <a:pt x="151" y="168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56" y="165"/>
                  </a:lnTo>
                  <a:lnTo>
                    <a:pt x="157" y="162"/>
                  </a:lnTo>
                  <a:lnTo>
                    <a:pt x="161" y="15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4" y="146"/>
                  </a:lnTo>
                  <a:lnTo>
                    <a:pt x="178" y="140"/>
                  </a:lnTo>
                  <a:lnTo>
                    <a:pt x="182" y="135"/>
                  </a:lnTo>
                  <a:lnTo>
                    <a:pt x="188" y="129"/>
                  </a:lnTo>
                  <a:lnTo>
                    <a:pt x="193" y="123"/>
                  </a:lnTo>
                  <a:lnTo>
                    <a:pt x="197" y="117"/>
                  </a:lnTo>
                  <a:lnTo>
                    <a:pt x="198" y="110"/>
                  </a:lnTo>
                  <a:lnTo>
                    <a:pt x="197" y="105"/>
                  </a:lnTo>
                  <a:lnTo>
                    <a:pt x="193" y="98"/>
                  </a:lnTo>
                  <a:lnTo>
                    <a:pt x="172" y="102"/>
                  </a:lnTo>
                  <a:lnTo>
                    <a:pt x="152" y="107"/>
                  </a:lnTo>
                  <a:lnTo>
                    <a:pt x="135" y="110"/>
                  </a:lnTo>
                  <a:lnTo>
                    <a:pt x="120" y="114"/>
                  </a:lnTo>
                  <a:lnTo>
                    <a:pt x="105" y="117"/>
                  </a:lnTo>
                  <a:lnTo>
                    <a:pt x="92" y="120"/>
                  </a:lnTo>
                  <a:lnTo>
                    <a:pt x="81" y="123"/>
                  </a:lnTo>
                  <a:lnTo>
                    <a:pt x="69" y="125"/>
                  </a:lnTo>
                  <a:lnTo>
                    <a:pt x="60" y="127"/>
                  </a:lnTo>
                  <a:lnTo>
                    <a:pt x="51" y="129"/>
                  </a:lnTo>
                  <a:lnTo>
                    <a:pt x="42" y="131"/>
                  </a:lnTo>
                  <a:lnTo>
                    <a:pt x="34" y="132"/>
                  </a:lnTo>
                  <a:lnTo>
                    <a:pt x="26" y="135"/>
                  </a:lnTo>
                  <a:lnTo>
                    <a:pt x="16" y="136"/>
                  </a:lnTo>
                  <a:lnTo>
                    <a:pt x="8" y="138"/>
                  </a:lnTo>
                  <a:lnTo>
                    <a:pt x="0" y="139"/>
                  </a:lnTo>
                  <a:lnTo>
                    <a:pt x="0" y="102"/>
                  </a:lnTo>
                  <a:lnTo>
                    <a:pt x="5" y="99"/>
                  </a:lnTo>
                  <a:lnTo>
                    <a:pt x="8" y="95"/>
                  </a:lnTo>
                  <a:lnTo>
                    <a:pt x="14" y="92"/>
                  </a:lnTo>
                  <a:lnTo>
                    <a:pt x="19" y="89"/>
                  </a:lnTo>
                  <a:lnTo>
                    <a:pt x="24" y="85"/>
                  </a:lnTo>
                  <a:lnTo>
                    <a:pt x="31" y="81"/>
                  </a:lnTo>
                  <a:lnTo>
                    <a:pt x="38" y="76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5" y="68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54" y="60"/>
                  </a:lnTo>
                  <a:lnTo>
                    <a:pt x="67" y="53"/>
                  </a:lnTo>
                  <a:lnTo>
                    <a:pt x="80" y="46"/>
                  </a:lnTo>
                  <a:lnTo>
                    <a:pt x="95" y="38"/>
                  </a:lnTo>
                  <a:lnTo>
                    <a:pt x="110" y="29"/>
                  </a:lnTo>
                  <a:lnTo>
                    <a:pt x="125" y="19"/>
                  </a:lnTo>
                  <a:lnTo>
                    <a:pt x="141" y="1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0" name="Freeform 84"/>
            <p:cNvSpPr>
              <a:spLocks/>
            </p:cNvSpPr>
            <p:nvPr/>
          </p:nvSpPr>
          <p:spPr bwMode="auto">
            <a:xfrm>
              <a:off x="357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8" y="7"/>
                </a:cxn>
                <a:cxn ang="0">
                  <a:pos x="24" y="14"/>
                </a:cxn>
                <a:cxn ang="0">
                  <a:pos x="22" y="21"/>
                </a:cxn>
                <a:cxn ang="0">
                  <a:pos x="18" y="28"/>
                </a:cxn>
                <a:cxn ang="0">
                  <a:pos x="10" y="27"/>
                </a:cxn>
                <a:cxn ang="0">
                  <a:pos x="5" y="21"/>
                </a:cxn>
                <a:cxn ang="0">
                  <a:pos x="1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8" y="7"/>
                  </a:lnTo>
                  <a:lnTo>
                    <a:pt x="24" y="14"/>
                  </a:lnTo>
                  <a:lnTo>
                    <a:pt x="22" y="21"/>
                  </a:lnTo>
                  <a:lnTo>
                    <a:pt x="18" y="28"/>
                  </a:lnTo>
                  <a:lnTo>
                    <a:pt x="10" y="27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1" name="Freeform 85"/>
            <p:cNvSpPr>
              <a:spLocks/>
            </p:cNvSpPr>
            <p:nvPr/>
          </p:nvSpPr>
          <p:spPr bwMode="auto">
            <a:xfrm>
              <a:off x="3609" y="2904"/>
              <a:ext cx="68" cy="11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36" y="0"/>
                </a:cxn>
                <a:cxn ang="0">
                  <a:pos x="136" y="230"/>
                </a:cxn>
                <a:cxn ang="0">
                  <a:pos x="61" y="230"/>
                </a:cxn>
                <a:cxn ang="0">
                  <a:pos x="72" y="221"/>
                </a:cxn>
                <a:cxn ang="0">
                  <a:pos x="84" y="213"/>
                </a:cxn>
                <a:cxn ang="0">
                  <a:pos x="93" y="203"/>
                </a:cxn>
                <a:cxn ang="0">
                  <a:pos x="102" y="194"/>
                </a:cxn>
                <a:cxn ang="0">
                  <a:pos x="109" y="185"/>
                </a:cxn>
                <a:cxn ang="0">
                  <a:pos x="115" y="176"/>
                </a:cxn>
                <a:cxn ang="0">
                  <a:pos x="117" y="166"/>
                </a:cxn>
                <a:cxn ang="0">
                  <a:pos x="118" y="157"/>
                </a:cxn>
                <a:cxn ang="0">
                  <a:pos x="101" y="141"/>
                </a:cxn>
                <a:cxn ang="0">
                  <a:pos x="90" y="125"/>
                </a:cxn>
                <a:cxn ang="0">
                  <a:pos x="83" y="108"/>
                </a:cxn>
                <a:cxn ang="0">
                  <a:pos x="80" y="92"/>
                </a:cxn>
                <a:cxn ang="0">
                  <a:pos x="83" y="75"/>
                </a:cxn>
                <a:cxn ang="0">
                  <a:pos x="92" y="60"/>
                </a:cxn>
                <a:cxn ang="0">
                  <a:pos x="106" y="47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8" y="26"/>
                </a:cxn>
                <a:cxn ang="0">
                  <a:pos x="128" y="22"/>
                </a:cxn>
                <a:cxn ang="0">
                  <a:pos x="129" y="19"/>
                </a:cxn>
                <a:cxn ang="0">
                  <a:pos x="126" y="17"/>
                </a:cxn>
                <a:cxn ang="0">
                  <a:pos x="125" y="14"/>
                </a:cxn>
                <a:cxn ang="0">
                  <a:pos x="123" y="12"/>
                </a:cxn>
                <a:cxn ang="0">
                  <a:pos x="121" y="10"/>
                </a:cxn>
                <a:cxn ang="0">
                  <a:pos x="104" y="13"/>
                </a:cxn>
                <a:cxn ang="0">
                  <a:pos x="87" y="20"/>
                </a:cxn>
                <a:cxn ang="0">
                  <a:pos x="69" y="30"/>
                </a:cxn>
                <a:cxn ang="0">
                  <a:pos x="52" y="41"/>
                </a:cxn>
                <a:cxn ang="0">
                  <a:pos x="34" y="50"/>
                </a:cxn>
                <a:cxn ang="0">
                  <a:pos x="19" y="56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4" y="43"/>
                </a:cxn>
                <a:cxn ang="0">
                  <a:pos x="9" y="36"/>
                </a:cxn>
                <a:cxn ang="0">
                  <a:pos x="14" y="30"/>
                </a:cxn>
                <a:cxn ang="0">
                  <a:pos x="19" y="25"/>
                </a:cxn>
                <a:cxn ang="0">
                  <a:pos x="24" y="19"/>
                </a:cxn>
                <a:cxn ang="0">
                  <a:pos x="28" y="12"/>
                </a:cxn>
                <a:cxn ang="0">
                  <a:pos x="33" y="6"/>
                </a:cxn>
                <a:cxn ang="0">
                  <a:pos x="38" y="0"/>
                </a:cxn>
              </a:cxnLst>
              <a:rect l="0" t="0" r="r" b="b"/>
              <a:pathLst>
                <a:path w="136" h="230">
                  <a:moveTo>
                    <a:pt x="38" y="0"/>
                  </a:moveTo>
                  <a:lnTo>
                    <a:pt x="136" y="0"/>
                  </a:lnTo>
                  <a:lnTo>
                    <a:pt x="136" y="230"/>
                  </a:lnTo>
                  <a:lnTo>
                    <a:pt x="61" y="230"/>
                  </a:lnTo>
                  <a:lnTo>
                    <a:pt x="72" y="221"/>
                  </a:lnTo>
                  <a:lnTo>
                    <a:pt x="84" y="213"/>
                  </a:lnTo>
                  <a:lnTo>
                    <a:pt x="93" y="203"/>
                  </a:lnTo>
                  <a:lnTo>
                    <a:pt x="102" y="194"/>
                  </a:lnTo>
                  <a:lnTo>
                    <a:pt x="109" y="185"/>
                  </a:lnTo>
                  <a:lnTo>
                    <a:pt x="115" y="176"/>
                  </a:lnTo>
                  <a:lnTo>
                    <a:pt x="117" y="166"/>
                  </a:lnTo>
                  <a:lnTo>
                    <a:pt x="118" y="157"/>
                  </a:lnTo>
                  <a:lnTo>
                    <a:pt x="101" y="141"/>
                  </a:lnTo>
                  <a:lnTo>
                    <a:pt x="90" y="125"/>
                  </a:lnTo>
                  <a:lnTo>
                    <a:pt x="83" y="108"/>
                  </a:lnTo>
                  <a:lnTo>
                    <a:pt x="80" y="92"/>
                  </a:lnTo>
                  <a:lnTo>
                    <a:pt x="83" y="75"/>
                  </a:lnTo>
                  <a:lnTo>
                    <a:pt x="92" y="60"/>
                  </a:lnTo>
                  <a:lnTo>
                    <a:pt x="106" y="47"/>
                  </a:lnTo>
                  <a:lnTo>
                    <a:pt x="126" y="34"/>
                  </a:lnTo>
                  <a:lnTo>
                    <a:pt x="128" y="29"/>
                  </a:lnTo>
                  <a:lnTo>
                    <a:pt x="128" y="26"/>
                  </a:lnTo>
                  <a:lnTo>
                    <a:pt x="128" y="22"/>
                  </a:lnTo>
                  <a:lnTo>
                    <a:pt x="129" y="19"/>
                  </a:lnTo>
                  <a:lnTo>
                    <a:pt x="126" y="17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1" y="10"/>
                  </a:lnTo>
                  <a:lnTo>
                    <a:pt x="104" y="13"/>
                  </a:lnTo>
                  <a:lnTo>
                    <a:pt x="87" y="20"/>
                  </a:lnTo>
                  <a:lnTo>
                    <a:pt x="69" y="30"/>
                  </a:lnTo>
                  <a:lnTo>
                    <a:pt x="52" y="41"/>
                  </a:lnTo>
                  <a:lnTo>
                    <a:pt x="34" y="50"/>
                  </a:lnTo>
                  <a:lnTo>
                    <a:pt x="19" y="56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4" y="43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33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2" name="Freeform 86"/>
            <p:cNvSpPr>
              <a:spLocks/>
            </p:cNvSpPr>
            <p:nvPr/>
          </p:nvSpPr>
          <p:spPr bwMode="auto">
            <a:xfrm>
              <a:off x="3562" y="278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33" y="229"/>
                </a:cxn>
                <a:cxn ang="0">
                  <a:pos x="150" y="208"/>
                </a:cxn>
                <a:cxn ang="0">
                  <a:pos x="168" y="186"/>
                </a:cxn>
                <a:cxn ang="0">
                  <a:pos x="187" y="165"/>
                </a:cxn>
                <a:cxn ang="0">
                  <a:pos x="206" y="143"/>
                </a:cxn>
                <a:cxn ang="0">
                  <a:pos x="209" y="126"/>
                </a:cxn>
                <a:cxn ang="0">
                  <a:pos x="189" y="117"/>
                </a:cxn>
                <a:cxn ang="0">
                  <a:pos x="182" y="111"/>
                </a:cxn>
                <a:cxn ang="0">
                  <a:pos x="175" y="105"/>
                </a:cxn>
                <a:cxn ang="0">
                  <a:pos x="174" y="105"/>
                </a:cxn>
                <a:cxn ang="0">
                  <a:pos x="174" y="104"/>
                </a:cxn>
                <a:cxn ang="0">
                  <a:pos x="170" y="103"/>
                </a:cxn>
                <a:cxn ang="0">
                  <a:pos x="164" y="102"/>
                </a:cxn>
                <a:cxn ang="0">
                  <a:pos x="164" y="102"/>
                </a:cxn>
                <a:cxn ang="0">
                  <a:pos x="163" y="103"/>
                </a:cxn>
                <a:cxn ang="0">
                  <a:pos x="160" y="100"/>
                </a:cxn>
                <a:cxn ang="0">
                  <a:pos x="158" y="99"/>
                </a:cxn>
                <a:cxn ang="0">
                  <a:pos x="152" y="97"/>
                </a:cxn>
                <a:cxn ang="0">
                  <a:pos x="147" y="94"/>
                </a:cxn>
                <a:cxn ang="0">
                  <a:pos x="129" y="83"/>
                </a:cxn>
                <a:cxn ang="0">
                  <a:pos x="115" y="92"/>
                </a:cxn>
                <a:cxn ang="0">
                  <a:pos x="104" y="128"/>
                </a:cxn>
                <a:cxn ang="0">
                  <a:pos x="91" y="163"/>
                </a:cxn>
                <a:cxn ang="0">
                  <a:pos x="79" y="196"/>
                </a:cxn>
                <a:cxn ang="0">
                  <a:pos x="66" y="229"/>
                </a:cxn>
                <a:cxn ang="0">
                  <a:pos x="36" y="205"/>
                </a:cxn>
                <a:cxn ang="0">
                  <a:pos x="34" y="152"/>
                </a:cxn>
                <a:cxn ang="0">
                  <a:pos x="26" y="133"/>
                </a:cxn>
                <a:cxn ang="0">
                  <a:pos x="19" y="130"/>
                </a:cxn>
                <a:cxn ang="0">
                  <a:pos x="13" y="132"/>
                </a:cxn>
                <a:cxn ang="0">
                  <a:pos x="7" y="137"/>
                </a:cxn>
                <a:cxn ang="0">
                  <a:pos x="4" y="150"/>
                </a:cxn>
                <a:cxn ang="0">
                  <a:pos x="3" y="167"/>
                </a:cxn>
                <a:cxn ang="0">
                  <a:pos x="0" y="113"/>
                </a:cxn>
                <a:cxn ang="0">
                  <a:pos x="4" y="112"/>
                </a:cxn>
                <a:cxn ang="0">
                  <a:pos x="6" y="112"/>
                </a:cxn>
                <a:cxn ang="0">
                  <a:pos x="7" y="105"/>
                </a:cxn>
                <a:cxn ang="0">
                  <a:pos x="8" y="99"/>
                </a:cxn>
                <a:cxn ang="0">
                  <a:pos x="5" y="95"/>
                </a:cxn>
                <a:cxn ang="0">
                  <a:pos x="0" y="90"/>
                </a:cxn>
                <a:cxn ang="0">
                  <a:pos x="11" y="30"/>
                </a:cxn>
                <a:cxn ang="0">
                  <a:pos x="33" y="34"/>
                </a:cxn>
                <a:cxn ang="0">
                  <a:pos x="54" y="38"/>
                </a:cxn>
                <a:cxn ang="0">
                  <a:pos x="76" y="43"/>
                </a:cxn>
                <a:cxn ang="0">
                  <a:pos x="98" y="43"/>
                </a:cxn>
                <a:cxn ang="0">
                  <a:pos x="104" y="30"/>
                </a:cxn>
                <a:cxn ang="0">
                  <a:pos x="103" y="13"/>
                </a:cxn>
                <a:cxn ang="0">
                  <a:pos x="103" y="5"/>
                </a:cxn>
              </a:cxnLst>
              <a:rect l="0" t="0" r="r" b="b"/>
              <a:pathLst>
                <a:path w="231" h="229">
                  <a:moveTo>
                    <a:pt x="104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33" y="229"/>
                  </a:lnTo>
                  <a:lnTo>
                    <a:pt x="142" y="219"/>
                  </a:lnTo>
                  <a:lnTo>
                    <a:pt x="150" y="208"/>
                  </a:lnTo>
                  <a:lnTo>
                    <a:pt x="159" y="197"/>
                  </a:lnTo>
                  <a:lnTo>
                    <a:pt x="168" y="186"/>
                  </a:lnTo>
                  <a:lnTo>
                    <a:pt x="176" y="175"/>
                  </a:lnTo>
                  <a:lnTo>
                    <a:pt x="187" y="165"/>
                  </a:lnTo>
                  <a:lnTo>
                    <a:pt x="196" y="153"/>
                  </a:lnTo>
                  <a:lnTo>
                    <a:pt x="206" y="143"/>
                  </a:lnTo>
                  <a:lnTo>
                    <a:pt x="210" y="133"/>
                  </a:lnTo>
                  <a:lnTo>
                    <a:pt x="209" y="126"/>
                  </a:lnTo>
                  <a:lnTo>
                    <a:pt x="202" y="121"/>
                  </a:lnTo>
                  <a:lnTo>
                    <a:pt x="189" y="117"/>
                  </a:lnTo>
                  <a:lnTo>
                    <a:pt x="186" y="114"/>
                  </a:lnTo>
                  <a:lnTo>
                    <a:pt x="182" y="111"/>
                  </a:lnTo>
                  <a:lnTo>
                    <a:pt x="179" y="107"/>
                  </a:lnTo>
                  <a:lnTo>
                    <a:pt x="175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4"/>
                  </a:lnTo>
                  <a:lnTo>
                    <a:pt x="172" y="104"/>
                  </a:lnTo>
                  <a:lnTo>
                    <a:pt x="170" y="103"/>
                  </a:lnTo>
                  <a:lnTo>
                    <a:pt x="166" y="103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3" y="103"/>
                  </a:lnTo>
                  <a:lnTo>
                    <a:pt x="161" y="102"/>
                  </a:lnTo>
                  <a:lnTo>
                    <a:pt x="160" y="100"/>
                  </a:lnTo>
                  <a:lnTo>
                    <a:pt x="159" y="100"/>
                  </a:lnTo>
                  <a:lnTo>
                    <a:pt x="158" y="99"/>
                  </a:lnTo>
                  <a:lnTo>
                    <a:pt x="156" y="98"/>
                  </a:lnTo>
                  <a:lnTo>
                    <a:pt x="152" y="97"/>
                  </a:lnTo>
                  <a:lnTo>
                    <a:pt x="149" y="95"/>
                  </a:lnTo>
                  <a:lnTo>
                    <a:pt x="147" y="94"/>
                  </a:lnTo>
                  <a:lnTo>
                    <a:pt x="137" y="87"/>
                  </a:lnTo>
                  <a:lnTo>
                    <a:pt x="129" y="83"/>
                  </a:lnTo>
                  <a:lnTo>
                    <a:pt x="122" y="85"/>
                  </a:lnTo>
                  <a:lnTo>
                    <a:pt x="115" y="92"/>
                  </a:lnTo>
                  <a:lnTo>
                    <a:pt x="110" y="111"/>
                  </a:lnTo>
                  <a:lnTo>
                    <a:pt x="104" y="128"/>
                  </a:lnTo>
                  <a:lnTo>
                    <a:pt x="98" y="147"/>
                  </a:lnTo>
                  <a:lnTo>
                    <a:pt x="91" y="163"/>
                  </a:lnTo>
                  <a:lnTo>
                    <a:pt x="85" y="180"/>
                  </a:lnTo>
                  <a:lnTo>
                    <a:pt x="79" y="196"/>
                  </a:lnTo>
                  <a:lnTo>
                    <a:pt x="73" y="213"/>
                  </a:lnTo>
                  <a:lnTo>
                    <a:pt x="66" y="229"/>
                  </a:lnTo>
                  <a:lnTo>
                    <a:pt x="36" y="229"/>
                  </a:lnTo>
                  <a:lnTo>
                    <a:pt x="36" y="205"/>
                  </a:lnTo>
                  <a:lnTo>
                    <a:pt x="36" y="178"/>
                  </a:lnTo>
                  <a:lnTo>
                    <a:pt x="34" y="152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2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3" y="132"/>
                  </a:lnTo>
                  <a:lnTo>
                    <a:pt x="11" y="134"/>
                  </a:lnTo>
                  <a:lnTo>
                    <a:pt x="7" y="137"/>
                  </a:lnTo>
                  <a:lnTo>
                    <a:pt x="4" y="140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3" y="167"/>
                  </a:lnTo>
                  <a:lnTo>
                    <a:pt x="0" y="175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8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0" y="28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4"/>
                  </a:lnTo>
                  <a:lnTo>
                    <a:pt x="44" y="36"/>
                  </a:lnTo>
                  <a:lnTo>
                    <a:pt x="54" y="38"/>
                  </a:lnTo>
                  <a:lnTo>
                    <a:pt x="65" y="40"/>
                  </a:lnTo>
                  <a:lnTo>
                    <a:pt x="76" y="43"/>
                  </a:lnTo>
                  <a:lnTo>
                    <a:pt x="87" y="45"/>
                  </a:lnTo>
                  <a:lnTo>
                    <a:pt x="98" y="43"/>
                  </a:lnTo>
                  <a:lnTo>
                    <a:pt x="103" y="38"/>
                  </a:lnTo>
                  <a:lnTo>
                    <a:pt x="104" y="30"/>
                  </a:lnTo>
                  <a:lnTo>
                    <a:pt x="102" y="17"/>
                  </a:lnTo>
                  <a:lnTo>
                    <a:pt x="103" y="13"/>
                  </a:lnTo>
                  <a:lnTo>
                    <a:pt x="103" y="8"/>
                  </a:lnTo>
                  <a:lnTo>
                    <a:pt x="103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3" name="Freeform 87"/>
            <p:cNvSpPr>
              <a:spLocks/>
            </p:cNvSpPr>
            <p:nvPr/>
          </p:nvSpPr>
          <p:spPr bwMode="auto">
            <a:xfrm>
              <a:off x="3562" y="2674"/>
              <a:ext cx="115" cy="11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6" y="32"/>
                </a:cxn>
                <a:cxn ang="0">
                  <a:pos x="109" y="64"/>
                </a:cxn>
                <a:cxn ang="0">
                  <a:pos x="120" y="98"/>
                </a:cxn>
                <a:cxn ang="0">
                  <a:pos x="130" y="132"/>
                </a:cxn>
                <a:cxn ang="0">
                  <a:pos x="138" y="140"/>
                </a:cxn>
                <a:cxn ang="0">
                  <a:pos x="147" y="143"/>
                </a:cxn>
                <a:cxn ang="0">
                  <a:pos x="157" y="132"/>
                </a:cxn>
                <a:cxn ang="0">
                  <a:pos x="171" y="123"/>
                </a:cxn>
                <a:cxn ang="0">
                  <a:pos x="173" y="124"/>
                </a:cxn>
                <a:cxn ang="0">
                  <a:pos x="175" y="125"/>
                </a:cxn>
                <a:cxn ang="0">
                  <a:pos x="176" y="124"/>
                </a:cxn>
                <a:cxn ang="0">
                  <a:pos x="178" y="124"/>
                </a:cxn>
                <a:cxn ang="0">
                  <a:pos x="178" y="122"/>
                </a:cxn>
                <a:cxn ang="0">
                  <a:pos x="178" y="121"/>
                </a:cxn>
                <a:cxn ang="0">
                  <a:pos x="188" y="116"/>
                </a:cxn>
                <a:cxn ang="0">
                  <a:pos x="195" y="113"/>
                </a:cxn>
                <a:cxn ang="0">
                  <a:pos x="203" y="110"/>
                </a:cxn>
                <a:cxn ang="0">
                  <a:pos x="216" y="108"/>
                </a:cxn>
                <a:cxn ang="0">
                  <a:pos x="218" y="105"/>
                </a:cxn>
                <a:cxn ang="0">
                  <a:pos x="217" y="95"/>
                </a:cxn>
                <a:cxn ang="0">
                  <a:pos x="204" y="78"/>
                </a:cxn>
                <a:cxn ang="0">
                  <a:pos x="183" y="56"/>
                </a:cxn>
                <a:cxn ang="0">
                  <a:pos x="164" y="33"/>
                </a:cxn>
                <a:cxn ang="0">
                  <a:pos x="145" y="11"/>
                </a:cxn>
                <a:cxn ang="0">
                  <a:pos x="231" y="0"/>
                </a:cxn>
                <a:cxn ang="0">
                  <a:pos x="104" y="229"/>
                </a:cxn>
                <a:cxn ang="0">
                  <a:pos x="110" y="206"/>
                </a:cxn>
                <a:cxn ang="0">
                  <a:pos x="118" y="187"/>
                </a:cxn>
                <a:cxn ang="0">
                  <a:pos x="112" y="183"/>
                </a:cxn>
                <a:cxn ang="0">
                  <a:pos x="103" y="181"/>
                </a:cxn>
                <a:cxn ang="0">
                  <a:pos x="76" y="187"/>
                </a:cxn>
                <a:cxn ang="0">
                  <a:pos x="51" y="192"/>
                </a:cxn>
                <a:cxn ang="0">
                  <a:pos x="26" y="197"/>
                </a:cxn>
                <a:cxn ang="0">
                  <a:pos x="0" y="200"/>
                </a:cxn>
                <a:cxn ang="0">
                  <a:pos x="8" y="142"/>
                </a:cxn>
                <a:cxn ang="0">
                  <a:pos x="20" y="131"/>
                </a:cxn>
                <a:cxn ang="0">
                  <a:pos x="23" y="123"/>
                </a:cxn>
                <a:cxn ang="0">
                  <a:pos x="22" y="116"/>
                </a:cxn>
                <a:cxn ang="0">
                  <a:pos x="18" y="113"/>
                </a:cxn>
                <a:cxn ang="0">
                  <a:pos x="11" y="109"/>
                </a:cxn>
                <a:cxn ang="0">
                  <a:pos x="6" y="109"/>
                </a:cxn>
                <a:cxn ang="0">
                  <a:pos x="3" y="110"/>
                </a:cxn>
                <a:cxn ang="0">
                  <a:pos x="0" y="23"/>
                </a:cxn>
                <a:cxn ang="0">
                  <a:pos x="15" y="48"/>
                </a:cxn>
                <a:cxn ang="0">
                  <a:pos x="20" y="86"/>
                </a:cxn>
                <a:cxn ang="0">
                  <a:pos x="26" y="91"/>
                </a:cxn>
                <a:cxn ang="0">
                  <a:pos x="31" y="95"/>
                </a:cxn>
                <a:cxn ang="0">
                  <a:pos x="37" y="93"/>
                </a:cxn>
                <a:cxn ang="0">
                  <a:pos x="44" y="92"/>
                </a:cxn>
                <a:cxn ang="0">
                  <a:pos x="51" y="49"/>
                </a:cxn>
                <a:cxn ang="0">
                  <a:pos x="51" y="0"/>
                </a:cxn>
              </a:cxnLst>
              <a:rect l="0" t="0" r="r" b="b"/>
              <a:pathLst>
                <a:path w="231" h="229">
                  <a:moveTo>
                    <a:pt x="51" y="0"/>
                  </a:moveTo>
                  <a:lnTo>
                    <a:pt x="83" y="0"/>
                  </a:lnTo>
                  <a:lnTo>
                    <a:pt x="90" y="16"/>
                  </a:lnTo>
                  <a:lnTo>
                    <a:pt x="96" y="32"/>
                  </a:lnTo>
                  <a:lnTo>
                    <a:pt x="102" y="48"/>
                  </a:lnTo>
                  <a:lnTo>
                    <a:pt x="109" y="64"/>
                  </a:lnTo>
                  <a:lnTo>
                    <a:pt x="114" y="80"/>
                  </a:lnTo>
                  <a:lnTo>
                    <a:pt x="120" y="98"/>
                  </a:lnTo>
                  <a:lnTo>
                    <a:pt x="125" y="115"/>
                  </a:lnTo>
                  <a:lnTo>
                    <a:pt x="130" y="132"/>
                  </a:lnTo>
                  <a:lnTo>
                    <a:pt x="135" y="137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7" y="143"/>
                  </a:lnTo>
                  <a:lnTo>
                    <a:pt x="152" y="137"/>
                  </a:lnTo>
                  <a:lnTo>
                    <a:pt x="157" y="132"/>
                  </a:lnTo>
                  <a:lnTo>
                    <a:pt x="163" y="129"/>
                  </a:lnTo>
                  <a:lnTo>
                    <a:pt x="171" y="123"/>
                  </a:lnTo>
                  <a:lnTo>
                    <a:pt x="172" y="124"/>
                  </a:lnTo>
                  <a:lnTo>
                    <a:pt x="173" y="124"/>
                  </a:lnTo>
                  <a:lnTo>
                    <a:pt x="174" y="124"/>
                  </a:lnTo>
                  <a:lnTo>
                    <a:pt x="175" y="125"/>
                  </a:lnTo>
                  <a:lnTo>
                    <a:pt x="176" y="125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8" y="124"/>
                  </a:lnTo>
                  <a:lnTo>
                    <a:pt x="178" y="123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8" y="121"/>
                  </a:lnTo>
                  <a:lnTo>
                    <a:pt x="183" y="119"/>
                  </a:lnTo>
                  <a:lnTo>
                    <a:pt x="188" y="116"/>
                  </a:lnTo>
                  <a:lnTo>
                    <a:pt x="191" y="114"/>
                  </a:lnTo>
                  <a:lnTo>
                    <a:pt x="195" y="113"/>
                  </a:lnTo>
                  <a:lnTo>
                    <a:pt x="199" y="112"/>
                  </a:lnTo>
                  <a:lnTo>
                    <a:pt x="203" y="110"/>
                  </a:lnTo>
                  <a:lnTo>
                    <a:pt x="209" y="109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7" y="95"/>
                  </a:lnTo>
                  <a:lnTo>
                    <a:pt x="214" y="90"/>
                  </a:lnTo>
                  <a:lnTo>
                    <a:pt x="204" y="78"/>
                  </a:lnTo>
                  <a:lnTo>
                    <a:pt x="194" y="67"/>
                  </a:lnTo>
                  <a:lnTo>
                    <a:pt x="183" y="56"/>
                  </a:lnTo>
                  <a:lnTo>
                    <a:pt x="174" y="45"/>
                  </a:lnTo>
                  <a:lnTo>
                    <a:pt x="164" y="33"/>
                  </a:lnTo>
                  <a:lnTo>
                    <a:pt x="155" y="22"/>
                  </a:lnTo>
                  <a:lnTo>
                    <a:pt x="145" y="11"/>
                  </a:lnTo>
                  <a:lnTo>
                    <a:pt x="136" y="0"/>
                  </a:lnTo>
                  <a:lnTo>
                    <a:pt x="231" y="0"/>
                  </a:lnTo>
                  <a:lnTo>
                    <a:pt x="231" y="229"/>
                  </a:lnTo>
                  <a:lnTo>
                    <a:pt x="104" y="229"/>
                  </a:lnTo>
                  <a:lnTo>
                    <a:pt x="106" y="218"/>
                  </a:lnTo>
                  <a:lnTo>
                    <a:pt x="110" y="206"/>
                  </a:lnTo>
                  <a:lnTo>
                    <a:pt x="113" y="196"/>
                  </a:lnTo>
                  <a:lnTo>
                    <a:pt x="118" y="187"/>
                  </a:lnTo>
                  <a:lnTo>
                    <a:pt x="115" y="184"/>
                  </a:lnTo>
                  <a:lnTo>
                    <a:pt x="112" y="183"/>
                  </a:lnTo>
                  <a:lnTo>
                    <a:pt x="109" y="182"/>
                  </a:lnTo>
                  <a:lnTo>
                    <a:pt x="103" y="181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64" y="190"/>
                  </a:lnTo>
                  <a:lnTo>
                    <a:pt x="51" y="192"/>
                  </a:lnTo>
                  <a:lnTo>
                    <a:pt x="38" y="195"/>
                  </a:lnTo>
                  <a:lnTo>
                    <a:pt x="26" y="197"/>
                  </a:lnTo>
                  <a:lnTo>
                    <a:pt x="13" y="198"/>
                  </a:lnTo>
                  <a:lnTo>
                    <a:pt x="0" y="200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14" y="137"/>
                  </a:lnTo>
                  <a:lnTo>
                    <a:pt x="20" y="131"/>
                  </a:lnTo>
                  <a:lnTo>
                    <a:pt x="24" y="125"/>
                  </a:lnTo>
                  <a:lnTo>
                    <a:pt x="23" y="123"/>
                  </a:lnTo>
                  <a:lnTo>
                    <a:pt x="23" y="120"/>
                  </a:lnTo>
                  <a:lnTo>
                    <a:pt x="22" y="116"/>
                  </a:lnTo>
                  <a:lnTo>
                    <a:pt x="21" y="114"/>
                  </a:lnTo>
                  <a:lnTo>
                    <a:pt x="18" y="113"/>
                  </a:lnTo>
                  <a:lnTo>
                    <a:pt x="14" y="110"/>
                  </a:lnTo>
                  <a:lnTo>
                    <a:pt x="11" y="109"/>
                  </a:lnTo>
                  <a:lnTo>
                    <a:pt x="7" y="108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3" y="110"/>
                  </a:lnTo>
                  <a:lnTo>
                    <a:pt x="0" y="112"/>
                  </a:lnTo>
                  <a:lnTo>
                    <a:pt x="0" y="23"/>
                  </a:lnTo>
                  <a:lnTo>
                    <a:pt x="9" y="34"/>
                  </a:lnTo>
                  <a:lnTo>
                    <a:pt x="15" y="48"/>
                  </a:lnTo>
                  <a:lnTo>
                    <a:pt x="19" y="66"/>
                  </a:lnTo>
                  <a:lnTo>
                    <a:pt x="20" y="86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4" y="94"/>
                  </a:lnTo>
                  <a:lnTo>
                    <a:pt x="37" y="93"/>
                  </a:lnTo>
                  <a:lnTo>
                    <a:pt x="41" y="93"/>
                  </a:lnTo>
                  <a:lnTo>
                    <a:pt x="44" y="92"/>
                  </a:lnTo>
                  <a:lnTo>
                    <a:pt x="50" y="74"/>
                  </a:lnTo>
                  <a:lnTo>
                    <a:pt x="51" y="49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4" name="Freeform 88"/>
            <p:cNvSpPr>
              <a:spLocks/>
            </p:cNvSpPr>
            <p:nvPr/>
          </p:nvSpPr>
          <p:spPr bwMode="auto">
            <a:xfrm>
              <a:off x="3640" y="2559"/>
              <a:ext cx="37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215"/>
                </a:cxn>
                <a:cxn ang="0">
                  <a:pos x="74" y="211"/>
                </a:cxn>
                <a:cxn ang="0">
                  <a:pos x="74" y="208"/>
                </a:cxn>
                <a:cxn ang="0">
                  <a:pos x="72" y="204"/>
                </a:cxn>
                <a:cxn ang="0">
                  <a:pos x="72" y="201"/>
                </a:cxn>
                <a:cxn ang="0">
                  <a:pos x="52" y="188"/>
                </a:cxn>
                <a:cxn ang="0">
                  <a:pos x="38" y="174"/>
                </a:cxn>
                <a:cxn ang="0">
                  <a:pos x="29" y="159"/>
                </a:cxn>
                <a:cxn ang="0">
                  <a:pos x="25" y="143"/>
                </a:cxn>
                <a:cxn ang="0">
                  <a:pos x="28" y="127"/>
                </a:cxn>
                <a:cxn ang="0">
                  <a:pos x="34" y="110"/>
                </a:cxn>
                <a:cxn ang="0">
                  <a:pos x="46" y="94"/>
                </a:cxn>
                <a:cxn ang="0">
                  <a:pos x="63" y="78"/>
                </a:cxn>
                <a:cxn ang="0">
                  <a:pos x="62" y="68"/>
                </a:cxn>
                <a:cxn ang="0">
                  <a:pos x="60" y="58"/>
                </a:cxn>
                <a:cxn ang="0">
                  <a:pos x="54" y="49"/>
                </a:cxn>
                <a:cxn ang="0">
                  <a:pos x="46" y="38"/>
                </a:cxn>
                <a:cxn ang="0">
                  <a:pos x="37" y="29"/>
                </a:cxn>
                <a:cxn ang="0">
                  <a:pos x="25" y="19"/>
                </a:cxn>
                <a:cxn ang="0">
                  <a:pos x="13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4" h="215">
                  <a:moveTo>
                    <a:pt x="0" y="0"/>
                  </a:moveTo>
                  <a:lnTo>
                    <a:pt x="74" y="0"/>
                  </a:lnTo>
                  <a:lnTo>
                    <a:pt x="74" y="215"/>
                  </a:lnTo>
                  <a:lnTo>
                    <a:pt x="74" y="211"/>
                  </a:lnTo>
                  <a:lnTo>
                    <a:pt x="74" y="208"/>
                  </a:lnTo>
                  <a:lnTo>
                    <a:pt x="72" y="204"/>
                  </a:lnTo>
                  <a:lnTo>
                    <a:pt x="72" y="201"/>
                  </a:lnTo>
                  <a:lnTo>
                    <a:pt x="52" y="188"/>
                  </a:lnTo>
                  <a:lnTo>
                    <a:pt x="38" y="174"/>
                  </a:lnTo>
                  <a:lnTo>
                    <a:pt x="29" y="159"/>
                  </a:lnTo>
                  <a:lnTo>
                    <a:pt x="25" y="143"/>
                  </a:lnTo>
                  <a:lnTo>
                    <a:pt x="28" y="127"/>
                  </a:lnTo>
                  <a:lnTo>
                    <a:pt x="34" y="110"/>
                  </a:lnTo>
                  <a:lnTo>
                    <a:pt x="46" y="94"/>
                  </a:lnTo>
                  <a:lnTo>
                    <a:pt x="63" y="78"/>
                  </a:lnTo>
                  <a:lnTo>
                    <a:pt x="62" y="68"/>
                  </a:lnTo>
                  <a:lnTo>
                    <a:pt x="60" y="58"/>
                  </a:lnTo>
                  <a:lnTo>
                    <a:pt x="54" y="49"/>
                  </a:lnTo>
                  <a:lnTo>
                    <a:pt x="46" y="38"/>
                  </a:lnTo>
                  <a:lnTo>
                    <a:pt x="37" y="29"/>
                  </a:lnTo>
                  <a:lnTo>
                    <a:pt x="25" y="19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5" name="Freeform 89"/>
            <p:cNvSpPr>
              <a:spLocks/>
            </p:cNvSpPr>
            <p:nvPr/>
          </p:nvSpPr>
          <p:spPr bwMode="auto">
            <a:xfrm>
              <a:off x="3612" y="2648"/>
              <a:ext cx="65" cy="26"/>
            </a:xfrm>
            <a:custGeom>
              <a:avLst/>
              <a:gdLst/>
              <a:ahLst/>
              <a:cxnLst>
                <a:cxn ang="0">
                  <a:pos x="129" y="38"/>
                </a:cxn>
                <a:cxn ang="0">
                  <a:pos x="126" y="40"/>
                </a:cxn>
                <a:cxn ang="0">
                  <a:pos x="125" y="41"/>
                </a:cxn>
                <a:cxn ang="0">
                  <a:pos x="123" y="44"/>
                </a:cxn>
                <a:cxn ang="0">
                  <a:pos x="121" y="46"/>
                </a:cxn>
                <a:cxn ang="0">
                  <a:pos x="106" y="43"/>
                </a:cxn>
                <a:cxn ang="0">
                  <a:pos x="88" y="36"/>
                </a:cxn>
                <a:cxn ang="0">
                  <a:pos x="70" y="25"/>
                </a:cxn>
                <a:cxn ang="0">
                  <a:pos x="51" y="15"/>
                </a:cxn>
                <a:cxn ang="0">
                  <a:pos x="35" y="6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4" y="13"/>
                </a:cxn>
                <a:cxn ang="0">
                  <a:pos x="9" y="18"/>
                </a:cxn>
                <a:cxn ang="0">
                  <a:pos x="12" y="24"/>
                </a:cxn>
                <a:cxn ang="0">
                  <a:pos x="17" y="29"/>
                </a:cxn>
                <a:cxn ang="0">
                  <a:pos x="21" y="35"/>
                </a:cxn>
                <a:cxn ang="0">
                  <a:pos x="26" y="40"/>
                </a:cxn>
                <a:cxn ang="0">
                  <a:pos x="30" y="46"/>
                </a:cxn>
                <a:cxn ang="0">
                  <a:pos x="34" y="52"/>
                </a:cxn>
                <a:cxn ang="0">
                  <a:pos x="129" y="52"/>
                </a:cxn>
                <a:cxn ang="0">
                  <a:pos x="129" y="38"/>
                </a:cxn>
                <a:cxn ang="0">
                  <a:pos x="129" y="38"/>
                </a:cxn>
              </a:cxnLst>
              <a:rect l="0" t="0" r="r" b="b"/>
              <a:pathLst>
                <a:path w="129" h="52">
                  <a:moveTo>
                    <a:pt x="129" y="38"/>
                  </a:moveTo>
                  <a:lnTo>
                    <a:pt x="126" y="40"/>
                  </a:lnTo>
                  <a:lnTo>
                    <a:pt x="125" y="41"/>
                  </a:lnTo>
                  <a:lnTo>
                    <a:pt x="123" y="44"/>
                  </a:lnTo>
                  <a:lnTo>
                    <a:pt x="121" y="46"/>
                  </a:lnTo>
                  <a:lnTo>
                    <a:pt x="106" y="43"/>
                  </a:lnTo>
                  <a:lnTo>
                    <a:pt x="88" y="36"/>
                  </a:lnTo>
                  <a:lnTo>
                    <a:pt x="70" y="25"/>
                  </a:lnTo>
                  <a:lnTo>
                    <a:pt x="51" y="15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4" y="13"/>
                  </a:lnTo>
                  <a:lnTo>
                    <a:pt x="9" y="18"/>
                  </a:lnTo>
                  <a:lnTo>
                    <a:pt x="12" y="24"/>
                  </a:lnTo>
                  <a:lnTo>
                    <a:pt x="17" y="29"/>
                  </a:lnTo>
                  <a:lnTo>
                    <a:pt x="21" y="35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4" y="52"/>
                  </a:lnTo>
                  <a:lnTo>
                    <a:pt x="129" y="52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6" name="Freeform 90"/>
            <p:cNvSpPr>
              <a:spLocks/>
            </p:cNvSpPr>
            <p:nvPr/>
          </p:nvSpPr>
          <p:spPr bwMode="auto">
            <a:xfrm>
              <a:off x="3587" y="2658"/>
              <a:ext cx="16" cy="16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0" y="32"/>
                </a:cxn>
                <a:cxn ang="0">
                  <a:pos x="1" y="18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8"/>
                </a:cxn>
                <a:cxn ang="0">
                  <a:pos x="25" y="16"/>
                </a:cxn>
                <a:cxn ang="0">
                  <a:pos x="29" y="24"/>
                </a:cxn>
                <a:cxn ang="0">
                  <a:pos x="32" y="32"/>
                </a:cxn>
              </a:cxnLst>
              <a:rect l="0" t="0" r="r" b="b"/>
              <a:pathLst>
                <a:path w="32" h="32">
                  <a:moveTo>
                    <a:pt x="32" y="32"/>
                  </a:moveTo>
                  <a:lnTo>
                    <a:pt x="0" y="32"/>
                  </a:lnTo>
                  <a:lnTo>
                    <a:pt x="1" y="18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8"/>
                  </a:lnTo>
                  <a:lnTo>
                    <a:pt x="25" y="16"/>
                  </a:lnTo>
                  <a:lnTo>
                    <a:pt x="29" y="2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7" name="Freeform 91"/>
            <p:cNvSpPr>
              <a:spLocks/>
            </p:cNvSpPr>
            <p:nvPr/>
          </p:nvSpPr>
          <p:spPr bwMode="auto">
            <a:xfrm>
              <a:off x="3562" y="2444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57" y="230"/>
                </a:cxn>
                <a:cxn ang="0">
                  <a:pos x="128" y="212"/>
                </a:cxn>
                <a:cxn ang="0">
                  <a:pos x="99" y="196"/>
                </a:cxn>
                <a:cxn ang="0">
                  <a:pos x="73" y="181"/>
                </a:cxn>
                <a:cxn ang="0">
                  <a:pos x="52" y="169"/>
                </a:cxn>
                <a:cxn ang="0">
                  <a:pos x="52" y="167"/>
                </a:cxn>
                <a:cxn ang="0">
                  <a:pos x="52" y="165"/>
                </a:cxn>
                <a:cxn ang="0">
                  <a:pos x="35" y="152"/>
                </a:cxn>
                <a:cxn ang="0">
                  <a:pos x="21" y="143"/>
                </a:cxn>
                <a:cxn ang="0">
                  <a:pos x="11" y="135"/>
                </a:cxn>
                <a:cxn ang="0">
                  <a:pos x="0" y="128"/>
                </a:cxn>
                <a:cxn ang="0">
                  <a:pos x="9" y="95"/>
                </a:cxn>
                <a:cxn ang="0">
                  <a:pos x="27" y="99"/>
                </a:cxn>
                <a:cxn ang="0">
                  <a:pos x="44" y="102"/>
                </a:cxn>
                <a:cxn ang="0">
                  <a:pos x="62" y="106"/>
                </a:cxn>
                <a:cxn ang="0">
                  <a:pos x="83" y="110"/>
                </a:cxn>
                <a:cxn ang="0">
                  <a:pos x="109" y="116"/>
                </a:cxn>
                <a:cxn ang="0">
                  <a:pos x="140" y="123"/>
                </a:cxn>
                <a:cxn ang="0">
                  <a:pos x="178" y="132"/>
                </a:cxn>
                <a:cxn ang="0">
                  <a:pos x="204" y="130"/>
                </a:cxn>
                <a:cxn ang="0">
                  <a:pos x="204" y="117"/>
                </a:cxn>
                <a:cxn ang="0">
                  <a:pos x="196" y="105"/>
                </a:cxn>
                <a:cxn ang="0">
                  <a:pos x="186" y="94"/>
                </a:cxn>
                <a:cxn ang="0">
                  <a:pos x="181" y="89"/>
                </a:cxn>
                <a:cxn ang="0">
                  <a:pos x="179" y="89"/>
                </a:cxn>
                <a:cxn ang="0">
                  <a:pos x="168" y="78"/>
                </a:cxn>
                <a:cxn ang="0">
                  <a:pos x="163" y="69"/>
                </a:cxn>
                <a:cxn ang="0">
                  <a:pos x="160" y="66"/>
                </a:cxn>
                <a:cxn ang="0">
                  <a:pos x="158" y="66"/>
                </a:cxn>
                <a:cxn ang="0">
                  <a:pos x="151" y="56"/>
                </a:cxn>
                <a:cxn ang="0">
                  <a:pos x="148" y="47"/>
                </a:cxn>
                <a:cxn ang="0">
                  <a:pos x="151" y="40"/>
                </a:cxn>
                <a:cxn ang="0">
                  <a:pos x="160" y="32"/>
                </a:cxn>
                <a:cxn ang="0">
                  <a:pos x="174" y="21"/>
                </a:cxn>
                <a:cxn ang="0">
                  <a:pos x="188" y="7"/>
                </a:cxn>
              </a:cxnLst>
              <a:rect l="0" t="0" r="r" b="b"/>
              <a:pathLst>
                <a:path w="231" h="230">
                  <a:moveTo>
                    <a:pt x="195" y="0"/>
                  </a:moveTo>
                  <a:lnTo>
                    <a:pt x="231" y="0"/>
                  </a:lnTo>
                  <a:lnTo>
                    <a:pt x="231" y="230"/>
                  </a:lnTo>
                  <a:lnTo>
                    <a:pt x="157" y="230"/>
                  </a:lnTo>
                  <a:lnTo>
                    <a:pt x="142" y="221"/>
                  </a:lnTo>
                  <a:lnTo>
                    <a:pt x="128" y="212"/>
                  </a:lnTo>
                  <a:lnTo>
                    <a:pt x="113" y="204"/>
                  </a:lnTo>
                  <a:lnTo>
                    <a:pt x="99" y="196"/>
                  </a:lnTo>
                  <a:lnTo>
                    <a:pt x="85" y="188"/>
                  </a:lnTo>
                  <a:lnTo>
                    <a:pt x="73" y="181"/>
                  </a:lnTo>
                  <a:lnTo>
                    <a:pt x="61" y="175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2" y="165"/>
                  </a:lnTo>
                  <a:lnTo>
                    <a:pt x="43" y="158"/>
                  </a:lnTo>
                  <a:lnTo>
                    <a:pt x="35" y="152"/>
                  </a:lnTo>
                  <a:lnTo>
                    <a:pt x="28" y="147"/>
                  </a:lnTo>
                  <a:lnTo>
                    <a:pt x="21" y="143"/>
                  </a:lnTo>
                  <a:lnTo>
                    <a:pt x="15" y="138"/>
                  </a:lnTo>
                  <a:lnTo>
                    <a:pt x="11" y="135"/>
                  </a:lnTo>
                  <a:lnTo>
                    <a:pt x="5" y="131"/>
                  </a:lnTo>
                  <a:lnTo>
                    <a:pt x="0" y="128"/>
                  </a:lnTo>
                  <a:lnTo>
                    <a:pt x="0" y="93"/>
                  </a:lnTo>
                  <a:lnTo>
                    <a:pt x="9" y="95"/>
                  </a:lnTo>
                  <a:lnTo>
                    <a:pt x="19" y="97"/>
                  </a:lnTo>
                  <a:lnTo>
                    <a:pt x="27" y="99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3" y="105"/>
                  </a:lnTo>
                  <a:lnTo>
                    <a:pt x="62" y="106"/>
                  </a:lnTo>
                  <a:lnTo>
                    <a:pt x="73" y="108"/>
                  </a:lnTo>
                  <a:lnTo>
                    <a:pt x="83" y="110"/>
                  </a:lnTo>
                  <a:lnTo>
                    <a:pt x="96" y="114"/>
                  </a:lnTo>
                  <a:lnTo>
                    <a:pt x="109" y="116"/>
                  </a:lnTo>
                  <a:lnTo>
                    <a:pt x="123" y="120"/>
                  </a:lnTo>
                  <a:lnTo>
                    <a:pt x="140" y="123"/>
                  </a:lnTo>
                  <a:lnTo>
                    <a:pt x="158" y="128"/>
                  </a:lnTo>
                  <a:lnTo>
                    <a:pt x="178" y="132"/>
                  </a:lnTo>
                  <a:lnTo>
                    <a:pt x="199" y="137"/>
                  </a:lnTo>
                  <a:lnTo>
                    <a:pt x="204" y="130"/>
                  </a:lnTo>
                  <a:lnTo>
                    <a:pt x="206" y="123"/>
                  </a:lnTo>
                  <a:lnTo>
                    <a:pt x="204" y="117"/>
                  </a:lnTo>
                  <a:lnTo>
                    <a:pt x="201" y="110"/>
                  </a:lnTo>
                  <a:lnTo>
                    <a:pt x="196" y="105"/>
                  </a:lnTo>
                  <a:lnTo>
                    <a:pt x="190" y="99"/>
                  </a:lnTo>
                  <a:lnTo>
                    <a:pt x="186" y="94"/>
                  </a:lnTo>
                  <a:lnTo>
                    <a:pt x="182" y="89"/>
                  </a:lnTo>
                  <a:lnTo>
                    <a:pt x="181" y="89"/>
                  </a:lnTo>
                  <a:lnTo>
                    <a:pt x="180" y="89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68" y="78"/>
                  </a:lnTo>
                  <a:lnTo>
                    <a:pt x="165" y="71"/>
                  </a:lnTo>
                  <a:lnTo>
                    <a:pt x="163" y="69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59" y="66"/>
                  </a:lnTo>
                  <a:lnTo>
                    <a:pt x="158" y="66"/>
                  </a:lnTo>
                  <a:lnTo>
                    <a:pt x="157" y="66"/>
                  </a:lnTo>
                  <a:lnTo>
                    <a:pt x="151" y="56"/>
                  </a:lnTo>
                  <a:lnTo>
                    <a:pt x="149" y="52"/>
                  </a:lnTo>
                  <a:lnTo>
                    <a:pt x="148" y="47"/>
                  </a:lnTo>
                  <a:lnTo>
                    <a:pt x="148" y="42"/>
                  </a:lnTo>
                  <a:lnTo>
                    <a:pt x="151" y="40"/>
                  </a:lnTo>
                  <a:lnTo>
                    <a:pt x="156" y="36"/>
                  </a:lnTo>
                  <a:lnTo>
                    <a:pt x="160" y="32"/>
                  </a:lnTo>
                  <a:lnTo>
                    <a:pt x="167" y="26"/>
                  </a:lnTo>
                  <a:lnTo>
                    <a:pt x="174" y="21"/>
                  </a:lnTo>
                  <a:lnTo>
                    <a:pt x="181" y="14"/>
                  </a:lnTo>
                  <a:lnTo>
                    <a:pt x="188" y="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8" name="Freeform 92"/>
            <p:cNvSpPr>
              <a:spLocks/>
            </p:cNvSpPr>
            <p:nvPr/>
          </p:nvSpPr>
          <p:spPr bwMode="auto">
            <a:xfrm>
              <a:off x="3591" y="2329"/>
              <a:ext cx="86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8" y="13"/>
                </a:cxn>
                <a:cxn ang="0">
                  <a:pos x="92" y="29"/>
                </a:cxn>
                <a:cxn ang="0">
                  <a:pos x="128" y="44"/>
                </a:cxn>
                <a:cxn ang="0">
                  <a:pos x="162" y="49"/>
                </a:cxn>
                <a:cxn ang="0">
                  <a:pos x="160" y="26"/>
                </a:cxn>
                <a:cxn ang="0">
                  <a:pos x="151" y="0"/>
                </a:cxn>
                <a:cxn ang="0">
                  <a:pos x="172" y="230"/>
                </a:cxn>
                <a:cxn ang="0">
                  <a:pos x="145" y="221"/>
                </a:cxn>
                <a:cxn ang="0">
                  <a:pos x="158" y="202"/>
                </a:cxn>
                <a:cxn ang="0">
                  <a:pos x="164" y="185"/>
                </a:cxn>
                <a:cxn ang="0">
                  <a:pos x="155" y="170"/>
                </a:cxn>
                <a:cxn ang="0">
                  <a:pos x="146" y="164"/>
                </a:cxn>
                <a:cxn ang="0">
                  <a:pos x="146" y="162"/>
                </a:cxn>
                <a:cxn ang="0">
                  <a:pos x="139" y="155"/>
                </a:cxn>
                <a:cxn ang="0">
                  <a:pos x="126" y="141"/>
                </a:cxn>
                <a:cxn ang="0">
                  <a:pos x="111" y="126"/>
                </a:cxn>
                <a:cxn ang="0">
                  <a:pos x="98" y="115"/>
                </a:cxn>
                <a:cxn ang="0">
                  <a:pos x="92" y="111"/>
                </a:cxn>
                <a:cxn ang="0">
                  <a:pos x="92" y="108"/>
                </a:cxn>
                <a:cxn ang="0">
                  <a:pos x="91" y="107"/>
                </a:cxn>
                <a:cxn ang="0">
                  <a:pos x="89" y="107"/>
                </a:cxn>
                <a:cxn ang="0">
                  <a:pos x="85" y="101"/>
                </a:cxn>
                <a:cxn ang="0">
                  <a:pos x="74" y="87"/>
                </a:cxn>
                <a:cxn ang="0">
                  <a:pos x="58" y="72"/>
                </a:cxn>
                <a:cxn ang="0">
                  <a:pos x="45" y="57"/>
                </a:cxn>
                <a:cxn ang="0">
                  <a:pos x="40" y="51"/>
                </a:cxn>
                <a:cxn ang="0">
                  <a:pos x="38" y="51"/>
                </a:cxn>
                <a:cxn ang="0">
                  <a:pos x="31" y="44"/>
                </a:cxn>
                <a:cxn ang="0">
                  <a:pos x="21" y="32"/>
                </a:cxn>
                <a:cxn ang="0">
                  <a:pos x="10" y="19"/>
                </a:cxn>
                <a:cxn ang="0">
                  <a:pos x="2" y="6"/>
                </a:cxn>
              </a:cxnLst>
              <a:rect l="0" t="0" r="r" b="b"/>
              <a:pathLst>
                <a:path w="172" h="230">
                  <a:moveTo>
                    <a:pt x="0" y="0"/>
                  </a:moveTo>
                  <a:lnTo>
                    <a:pt x="25" y="0"/>
                  </a:lnTo>
                  <a:lnTo>
                    <a:pt x="41" y="5"/>
                  </a:lnTo>
                  <a:lnTo>
                    <a:pt x="58" y="13"/>
                  </a:lnTo>
                  <a:lnTo>
                    <a:pt x="75" y="21"/>
                  </a:lnTo>
                  <a:lnTo>
                    <a:pt x="92" y="29"/>
                  </a:lnTo>
                  <a:lnTo>
                    <a:pt x="109" y="37"/>
                  </a:lnTo>
                  <a:lnTo>
                    <a:pt x="128" y="44"/>
                  </a:lnTo>
                  <a:lnTo>
                    <a:pt x="145" y="48"/>
                  </a:lnTo>
                  <a:lnTo>
                    <a:pt x="162" y="49"/>
                  </a:lnTo>
                  <a:lnTo>
                    <a:pt x="162" y="39"/>
                  </a:lnTo>
                  <a:lnTo>
                    <a:pt x="160" y="26"/>
                  </a:lnTo>
                  <a:lnTo>
                    <a:pt x="155" y="13"/>
                  </a:lnTo>
                  <a:lnTo>
                    <a:pt x="151" y="0"/>
                  </a:lnTo>
                  <a:lnTo>
                    <a:pt x="172" y="0"/>
                  </a:lnTo>
                  <a:lnTo>
                    <a:pt x="172" y="230"/>
                  </a:lnTo>
                  <a:lnTo>
                    <a:pt x="136" y="230"/>
                  </a:lnTo>
                  <a:lnTo>
                    <a:pt x="145" y="221"/>
                  </a:lnTo>
                  <a:lnTo>
                    <a:pt x="152" y="211"/>
                  </a:lnTo>
                  <a:lnTo>
                    <a:pt x="158" y="202"/>
                  </a:lnTo>
                  <a:lnTo>
                    <a:pt x="162" y="193"/>
                  </a:lnTo>
                  <a:lnTo>
                    <a:pt x="164" y="185"/>
                  </a:lnTo>
                  <a:lnTo>
                    <a:pt x="161" y="177"/>
                  </a:lnTo>
                  <a:lnTo>
                    <a:pt x="155" y="170"/>
                  </a:lnTo>
                  <a:lnTo>
                    <a:pt x="146" y="165"/>
                  </a:lnTo>
                  <a:lnTo>
                    <a:pt x="146" y="164"/>
                  </a:lnTo>
                  <a:lnTo>
                    <a:pt x="146" y="163"/>
                  </a:lnTo>
                  <a:lnTo>
                    <a:pt x="146" y="162"/>
                  </a:lnTo>
                  <a:lnTo>
                    <a:pt x="146" y="161"/>
                  </a:lnTo>
                  <a:lnTo>
                    <a:pt x="139" y="155"/>
                  </a:lnTo>
                  <a:lnTo>
                    <a:pt x="132" y="148"/>
                  </a:lnTo>
                  <a:lnTo>
                    <a:pt x="126" y="141"/>
                  </a:lnTo>
                  <a:lnTo>
                    <a:pt x="117" y="133"/>
                  </a:lnTo>
                  <a:lnTo>
                    <a:pt x="111" y="126"/>
                  </a:lnTo>
                  <a:lnTo>
                    <a:pt x="104" y="119"/>
                  </a:lnTo>
                  <a:lnTo>
                    <a:pt x="98" y="115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7"/>
                  </a:lnTo>
                  <a:lnTo>
                    <a:pt x="89" y="107"/>
                  </a:lnTo>
                  <a:lnTo>
                    <a:pt x="88" y="107"/>
                  </a:lnTo>
                  <a:lnTo>
                    <a:pt x="85" y="101"/>
                  </a:lnTo>
                  <a:lnTo>
                    <a:pt x="81" y="94"/>
                  </a:lnTo>
                  <a:lnTo>
                    <a:pt x="74" y="87"/>
                  </a:lnTo>
                  <a:lnTo>
                    <a:pt x="66" y="79"/>
                  </a:lnTo>
                  <a:lnTo>
                    <a:pt x="58" y="72"/>
                  </a:lnTo>
                  <a:lnTo>
                    <a:pt x="51" y="64"/>
                  </a:lnTo>
                  <a:lnTo>
                    <a:pt x="45" y="57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1" y="44"/>
                  </a:lnTo>
                  <a:lnTo>
                    <a:pt x="26" y="39"/>
                  </a:lnTo>
                  <a:lnTo>
                    <a:pt x="21" y="32"/>
                  </a:lnTo>
                  <a:lnTo>
                    <a:pt x="15" y="26"/>
                  </a:lnTo>
                  <a:lnTo>
                    <a:pt x="10" y="19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29" name="Freeform 93"/>
            <p:cNvSpPr>
              <a:spLocks/>
            </p:cNvSpPr>
            <p:nvPr/>
          </p:nvSpPr>
          <p:spPr bwMode="auto">
            <a:xfrm>
              <a:off x="3665" y="2305"/>
              <a:ext cx="12" cy="2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8"/>
                </a:cxn>
                <a:cxn ang="0">
                  <a:pos x="4" y="48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8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48">
                  <a:moveTo>
                    <a:pt x="25" y="0"/>
                  </a:moveTo>
                  <a:lnTo>
                    <a:pt x="25" y="48"/>
                  </a:lnTo>
                  <a:lnTo>
                    <a:pt x="4" y="48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0" name="Freeform 94"/>
            <p:cNvSpPr>
              <a:spLocks/>
            </p:cNvSpPr>
            <p:nvPr/>
          </p:nvSpPr>
          <p:spPr bwMode="auto">
            <a:xfrm>
              <a:off x="3591" y="2328"/>
              <a:ext cx="13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25" y="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1" name="Freeform 95"/>
            <p:cNvSpPr>
              <a:spLocks/>
            </p:cNvSpPr>
            <p:nvPr/>
          </p:nvSpPr>
          <p:spPr bwMode="auto">
            <a:xfrm>
              <a:off x="3467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6" y="23"/>
                </a:cxn>
                <a:cxn ang="0">
                  <a:pos x="44" y="42"/>
                </a:cxn>
                <a:cxn ang="0">
                  <a:pos x="42" y="62"/>
                </a:cxn>
                <a:cxn ang="0">
                  <a:pos x="37" y="89"/>
                </a:cxn>
                <a:cxn ang="0">
                  <a:pos x="36" y="90"/>
                </a:cxn>
                <a:cxn ang="0">
                  <a:pos x="34" y="90"/>
                </a:cxn>
                <a:cxn ang="0">
                  <a:pos x="32" y="90"/>
                </a:cxn>
                <a:cxn ang="0">
                  <a:pos x="30" y="91"/>
                </a:cxn>
                <a:cxn ang="0">
                  <a:pos x="21" y="63"/>
                </a:cxn>
                <a:cxn ang="0">
                  <a:pos x="14" y="40"/>
                </a:cxn>
                <a:cxn ang="0">
                  <a:pos x="7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6" y="23"/>
                  </a:lnTo>
                  <a:lnTo>
                    <a:pt x="44" y="42"/>
                  </a:lnTo>
                  <a:lnTo>
                    <a:pt x="42" y="62"/>
                  </a:lnTo>
                  <a:lnTo>
                    <a:pt x="37" y="89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0" y="91"/>
                  </a:lnTo>
                  <a:lnTo>
                    <a:pt x="21" y="63"/>
                  </a:lnTo>
                  <a:lnTo>
                    <a:pt x="14" y="40"/>
                  </a:lnTo>
                  <a:lnTo>
                    <a:pt x="7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2" name="Freeform 96"/>
            <p:cNvSpPr>
              <a:spLocks/>
            </p:cNvSpPr>
            <p:nvPr/>
          </p:nvSpPr>
          <p:spPr bwMode="auto">
            <a:xfrm>
              <a:off x="3535" y="3070"/>
              <a:ext cx="27" cy="2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37"/>
                </a:cxn>
                <a:cxn ang="0">
                  <a:pos x="48" y="38"/>
                </a:cxn>
                <a:cxn ang="0">
                  <a:pos x="43" y="40"/>
                </a:cxn>
                <a:cxn ang="0">
                  <a:pos x="36" y="41"/>
                </a:cxn>
                <a:cxn ang="0">
                  <a:pos x="30" y="42"/>
                </a:cxn>
                <a:cxn ang="0">
                  <a:pos x="23" y="43"/>
                </a:cxn>
                <a:cxn ang="0">
                  <a:pos x="16" y="44"/>
                </a:cxn>
                <a:cxn ang="0">
                  <a:pos x="10" y="46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10" y="34"/>
                </a:cxn>
                <a:cxn ang="0">
                  <a:pos x="18" y="28"/>
                </a:cxn>
                <a:cxn ang="0">
                  <a:pos x="24" y="22"/>
                </a:cxn>
                <a:cxn ang="0">
                  <a:pos x="30" y="18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8" y="5"/>
                </a:cxn>
                <a:cxn ang="0">
                  <a:pos x="53" y="0"/>
                </a:cxn>
              </a:cxnLst>
              <a:rect l="0" t="0" r="r" b="b"/>
              <a:pathLst>
                <a:path w="53" h="48">
                  <a:moveTo>
                    <a:pt x="53" y="0"/>
                  </a:moveTo>
                  <a:lnTo>
                    <a:pt x="53" y="37"/>
                  </a:lnTo>
                  <a:lnTo>
                    <a:pt x="48" y="38"/>
                  </a:lnTo>
                  <a:lnTo>
                    <a:pt x="43" y="40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16" y="44"/>
                  </a:lnTo>
                  <a:lnTo>
                    <a:pt x="10" y="46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0" y="34"/>
                  </a:lnTo>
                  <a:lnTo>
                    <a:pt x="18" y="28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8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3" name="Freeform 97"/>
            <p:cNvSpPr>
              <a:spLocks/>
            </p:cNvSpPr>
            <p:nvPr/>
          </p:nvSpPr>
          <p:spPr bwMode="auto">
            <a:xfrm>
              <a:off x="3446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0"/>
                </a:cxn>
                <a:cxn ang="0">
                  <a:pos x="100" y="44"/>
                </a:cxn>
                <a:cxn ang="0">
                  <a:pos x="96" y="98"/>
                </a:cxn>
                <a:cxn ang="0">
                  <a:pos x="96" y="153"/>
                </a:cxn>
                <a:cxn ang="0">
                  <a:pos x="96" y="194"/>
                </a:cxn>
                <a:cxn ang="0">
                  <a:pos x="94" y="195"/>
                </a:cxn>
                <a:cxn ang="0">
                  <a:pos x="94" y="195"/>
                </a:cxn>
                <a:cxn ang="0">
                  <a:pos x="93" y="196"/>
                </a:cxn>
                <a:cxn ang="0">
                  <a:pos x="92" y="196"/>
                </a:cxn>
                <a:cxn ang="0">
                  <a:pos x="91" y="207"/>
                </a:cxn>
                <a:cxn ang="0">
                  <a:pos x="90" y="215"/>
                </a:cxn>
                <a:cxn ang="0">
                  <a:pos x="90" y="223"/>
                </a:cxn>
                <a:cxn ang="0">
                  <a:pos x="89" y="230"/>
                </a:cxn>
                <a:cxn ang="0">
                  <a:pos x="40" y="230"/>
                </a:cxn>
                <a:cxn ang="0">
                  <a:pos x="37" y="219"/>
                </a:cxn>
                <a:cxn ang="0">
                  <a:pos x="33" y="208"/>
                </a:cxn>
                <a:cxn ang="0">
                  <a:pos x="29" y="195"/>
                </a:cxn>
                <a:cxn ang="0">
                  <a:pos x="24" y="180"/>
                </a:cxn>
                <a:cxn ang="0">
                  <a:pos x="20" y="164"/>
                </a:cxn>
                <a:cxn ang="0">
                  <a:pos x="14" y="146"/>
                </a:cxn>
                <a:cxn ang="0">
                  <a:pos x="7" y="125"/>
                </a:cxn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w="113" h="230">
                  <a:moveTo>
                    <a:pt x="0" y="0"/>
                  </a:moveTo>
                  <a:lnTo>
                    <a:pt x="113" y="0"/>
                  </a:lnTo>
                  <a:lnTo>
                    <a:pt x="100" y="44"/>
                  </a:lnTo>
                  <a:lnTo>
                    <a:pt x="96" y="98"/>
                  </a:lnTo>
                  <a:lnTo>
                    <a:pt x="96" y="153"/>
                  </a:lnTo>
                  <a:lnTo>
                    <a:pt x="96" y="194"/>
                  </a:lnTo>
                  <a:lnTo>
                    <a:pt x="94" y="195"/>
                  </a:lnTo>
                  <a:lnTo>
                    <a:pt x="94" y="195"/>
                  </a:lnTo>
                  <a:lnTo>
                    <a:pt x="93" y="196"/>
                  </a:lnTo>
                  <a:lnTo>
                    <a:pt x="92" y="196"/>
                  </a:lnTo>
                  <a:lnTo>
                    <a:pt x="91" y="207"/>
                  </a:lnTo>
                  <a:lnTo>
                    <a:pt x="90" y="215"/>
                  </a:lnTo>
                  <a:lnTo>
                    <a:pt x="90" y="223"/>
                  </a:lnTo>
                  <a:lnTo>
                    <a:pt x="89" y="230"/>
                  </a:lnTo>
                  <a:lnTo>
                    <a:pt x="40" y="230"/>
                  </a:lnTo>
                  <a:lnTo>
                    <a:pt x="37" y="219"/>
                  </a:lnTo>
                  <a:lnTo>
                    <a:pt x="33" y="208"/>
                  </a:lnTo>
                  <a:lnTo>
                    <a:pt x="29" y="195"/>
                  </a:lnTo>
                  <a:lnTo>
                    <a:pt x="24" y="180"/>
                  </a:lnTo>
                  <a:lnTo>
                    <a:pt x="20" y="164"/>
                  </a:lnTo>
                  <a:lnTo>
                    <a:pt x="14" y="146"/>
                  </a:lnTo>
                  <a:lnTo>
                    <a:pt x="7" y="125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4" name="Freeform 98"/>
            <p:cNvSpPr>
              <a:spLocks/>
            </p:cNvSpPr>
            <p:nvPr/>
          </p:nvSpPr>
          <p:spPr bwMode="auto">
            <a:xfrm>
              <a:off x="3518" y="2797"/>
              <a:ext cx="44" cy="37"/>
            </a:xfrm>
            <a:custGeom>
              <a:avLst/>
              <a:gdLst/>
              <a:ahLst/>
              <a:cxnLst>
                <a:cxn ang="0">
                  <a:pos x="87" y="13"/>
                </a:cxn>
                <a:cxn ang="0">
                  <a:pos x="87" y="75"/>
                </a:cxn>
                <a:cxn ang="0">
                  <a:pos x="75" y="65"/>
                </a:cxn>
                <a:cxn ang="0">
                  <a:pos x="60" y="55"/>
                </a:cxn>
                <a:cxn ang="0">
                  <a:pos x="42" y="46"/>
                </a:cxn>
                <a:cxn ang="0">
                  <a:pos x="27" y="37"/>
                </a:cxn>
                <a:cxn ang="0">
                  <a:pos x="14" y="28"/>
                </a:cxn>
                <a:cxn ang="0">
                  <a:pos x="3" y="19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12" y="1"/>
                </a:cxn>
                <a:cxn ang="0">
                  <a:pos x="24" y="4"/>
                </a:cxn>
                <a:cxn ang="0">
                  <a:pos x="34" y="5"/>
                </a:cxn>
                <a:cxn ang="0">
                  <a:pos x="45" y="6"/>
                </a:cxn>
                <a:cxn ang="0">
                  <a:pos x="55" y="8"/>
                </a:cxn>
                <a:cxn ang="0">
                  <a:pos x="65" y="9"/>
                </a:cxn>
                <a:cxn ang="0">
                  <a:pos x="77" y="12"/>
                </a:cxn>
                <a:cxn ang="0">
                  <a:pos x="87" y="13"/>
                </a:cxn>
                <a:cxn ang="0">
                  <a:pos x="87" y="13"/>
                </a:cxn>
              </a:cxnLst>
              <a:rect l="0" t="0" r="r" b="b"/>
              <a:pathLst>
                <a:path w="87" h="75">
                  <a:moveTo>
                    <a:pt x="87" y="13"/>
                  </a:moveTo>
                  <a:lnTo>
                    <a:pt x="87" y="75"/>
                  </a:lnTo>
                  <a:lnTo>
                    <a:pt x="75" y="65"/>
                  </a:lnTo>
                  <a:lnTo>
                    <a:pt x="60" y="55"/>
                  </a:lnTo>
                  <a:lnTo>
                    <a:pt x="42" y="46"/>
                  </a:lnTo>
                  <a:lnTo>
                    <a:pt x="27" y="37"/>
                  </a:lnTo>
                  <a:lnTo>
                    <a:pt x="14" y="28"/>
                  </a:lnTo>
                  <a:lnTo>
                    <a:pt x="3" y="1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2" y="1"/>
                  </a:lnTo>
                  <a:lnTo>
                    <a:pt x="24" y="4"/>
                  </a:lnTo>
                  <a:lnTo>
                    <a:pt x="34" y="5"/>
                  </a:lnTo>
                  <a:lnTo>
                    <a:pt x="45" y="6"/>
                  </a:lnTo>
                  <a:lnTo>
                    <a:pt x="55" y="8"/>
                  </a:lnTo>
                  <a:lnTo>
                    <a:pt x="65" y="9"/>
                  </a:lnTo>
                  <a:lnTo>
                    <a:pt x="77" y="12"/>
                  </a:lnTo>
                  <a:lnTo>
                    <a:pt x="87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5" name="Freeform 99"/>
            <p:cNvSpPr>
              <a:spLocks/>
            </p:cNvSpPr>
            <p:nvPr/>
          </p:nvSpPr>
          <p:spPr bwMode="auto">
            <a:xfrm>
              <a:off x="3446" y="2839"/>
              <a:ext cx="116" cy="65"/>
            </a:xfrm>
            <a:custGeom>
              <a:avLst/>
              <a:gdLst/>
              <a:ahLst/>
              <a:cxnLst>
                <a:cxn ang="0">
                  <a:pos x="230" y="13"/>
                </a:cxn>
                <a:cxn ang="0">
                  <a:pos x="228" y="14"/>
                </a:cxn>
                <a:cxn ang="0">
                  <a:pos x="226" y="14"/>
                </a:cxn>
                <a:cxn ang="0">
                  <a:pos x="223" y="15"/>
                </a:cxn>
                <a:cxn ang="0">
                  <a:pos x="221" y="17"/>
                </a:cxn>
                <a:cxn ang="0">
                  <a:pos x="200" y="6"/>
                </a:cxn>
                <a:cxn ang="0">
                  <a:pos x="181" y="0"/>
                </a:cxn>
                <a:cxn ang="0">
                  <a:pos x="163" y="0"/>
                </a:cxn>
                <a:cxn ang="0">
                  <a:pos x="148" y="5"/>
                </a:cxn>
                <a:cxn ang="0">
                  <a:pos x="135" y="15"/>
                </a:cxn>
                <a:cxn ang="0">
                  <a:pos x="124" y="30"/>
                </a:cxn>
                <a:cxn ang="0">
                  <a:pos x="116" y="49"/>
                </a:cxn>
                <a:cxn ang="0">
                  <a:pos x="110" y="71"/>
                </a:cxn>
                <a:cxn ang="0">
                  <a:pos x="101" y="75"/>
                </a:cxn>
                <a:cxn ang="0">
                  <a:pos x="90" y="78"/>
                </a:cxn>
                <a:cxn ang="0">
                  <a:pos x="77" y="76"/>
                </a:cxn>
                <a:cxn ang="0">
                  <a:pos x="62" y="74"/>
                </a:cxn>
                <a:cxn ang="0">
                  <a:pos x="47" y="70"/>
                </a:cxn>
                <a:cxn ang="0">
                  <a:pos x="32" y="64"/>
                </a:cxn>
                <a:cxn ang="0">
                  <a:pos x="16" y="57"/>
                </a:cxn>
                <a:cxn ang="0">
                  <a:pos x="0" y="49"/>
                </a:cxn>
                <a:cxn ang="0">
                  <a:pos x="0" y="129"/>
                </a:cxn>
                <a:cxn ang="0">
                  <a:pos x="113" y="129"/>
                </a:cxn>
                <a:cxn ang="0">
                  <a:pos x="116" y="123"/>
                </a:cxn>
                <a:cxn ang="0">
                  <a:pos x="121" y="117"/>
                </a:cxn>
                <a:cxn ang="0">
                  <a:pos x="125" y="112"/>
                </a:cxn>
                <a:cxn ang="0">
                  <a:pos x="131" y="109"/>
                </a:cxn>
                <a:cxn ang="0">
                  <a:pos x="150" y="115"/>
                </a:cxn>
                <a:cxn ang="0">
                  <a:pos x="166" y="117"/>
                </a:cxn>
                <a:cxn ang="0">
                  <a:pos x="181" y="117"/>
                </a:cxn>
                <a:cxn ang="0">
                  <a:pos x="195" y="115"/>
                </a:cxn>
                <a:cxn ang="0">
                  <a:pos x="207" y="109"/>
                </a:cxn>
                <a:cxn ang="0">
                  <a:pos x="216" y="101"/>
                </a:cxn>
                <a:cxn ang="0">
                  <a:pos x="225" y="89"/>
                </a:cxn>
                <a:cxn ang="0">
                  <a:pos x="230" y="75"/>
                </a:cxn>
                <a:cxn ang="0">
                  <a:pos x="230" y="13"/>
                </a:cxn>
              </a:cxnLst>
              <a:rect l="0" t="0" r="r" b="b"/>
              <a:pathLst>
                <a:path w="230" h="129">
                  <a:moveTo>
                    <a:pt x="230" y="13"/>
                  </a:moveTo>
                  <a:lnTo>
                    <a:pt x="228" y="14"/>
                  </a:lnTo>
                  <a:lnTo>
                    <a:pt x="226" y="14"/>
                  </a:lnTo>
                  <a:lnTo>
                    <a:pt x="223" y="15"/>
                  </a:lnTo>
                  <a:lnTo>
                    <a:pt x="221" y="17"/>
                  </a:lnTo>
                  <a:lnTo>
                    <a:pt x="200" y="6"/>
                  </a:lnTo>
                  <a:lnTo>
                    <a:pt x="181" y="0"/>
                  </a:lnTo>
                  <a:lnTo>
                    <a:pt x="163" y="0"/>
                  </a:lnTo>
                  <a:lnTo>
                    <a:pt x="148" y="5"/>
                  </a:lnTo>
                  <a:lnTo>
                    <a:pt x="135" y="15"/>
                  </a:lnTo>
                  <a:lnTo>
                    <a:pt x="124" y="30"/>
                  </a:lnTo>
                  <a:lnTo>
                    <a:pt x="116" y="49"/>
                  </a:lnTo>
                  <a:lnTo>
                    <a:pt x="110" y="71"/>
                  </a:lnTo>
                  <a:lnTo>
                    <a:pt x="101" y="75"/>
                  </a:lnTo>
                  <a:lnTo>
                    <a:pt x="90" y="78"/>
                  </a:lnTo>
                  <a:lnTo>
                    <a:pt x="77" y="76"/>
                  </a:lnTo>
                  <a:lnTo>
                    <a:pt x="62" y="74"/>
                  </a:lnTo>
                  <a:lnTo>
                    <a:pt x="47" y="70"/>
                  </a:lnTo>
                  <a:lnTo>
                    <a:pt x="32" y="64"/>
                  </a:lnTo>
                  <a:lnTo>
                    <a:pt x="16" y="57"/>
                  </a:lnTo>
                  <a:lnTo>
                    <a:pt x="0" y="49"/>
                  </a:lnTo>
                  <a:lnTo>
                    <a:pt x="0" y="129"/>
                  </a:lnTo>
                  <a:lnTo>
                    <a:pt x="113" y="129"/>
                  </a:lnTo>
                  <a:lnTo>
                    <a:pt x="116" y="123"/>
                  </a:lnTo>
                  <a:lnTo>
                    <a:pt x="121" y="117"/>
                  </a:lnTo>
                  <a:lnTo>
                    <a:pt x="125" y="112"/>
                  </a:lnTo>
                  <a:lnTo>
                    <a:pt x="131" y="109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1" y="117"/>
                  </a:lnTo>
                  <a:lnTo>
                    <a:pt x="195" y="115"/>
                  </a:lnTo>
                  <a:lnTo>
                    <a:pt x="207" y="109"/>
                  </a:lnTo>
                  <a:lnTo>
                    <a:pt x="216" y="101"/>
                  </a:lnTo>
                  <a:lnTo>
                    <a:pt x="225" y="89"/>
                  </a:lnTo>
                  <a:lnTo>
                    <a:pt x="230" y="75"/>
                  </a:lnTo>
                  <a:lnTo>
                    <a:pt x="230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6" name="Freeform 100"/>
            <p:cNvSpPr>
              <a:spLocks/>
            </p:cNvSpPr>
            <p:nvPr/>
          </p:nvSpPr>
          <p:spPr bwMode="auto">
            <a:xfrm>
              <a:off x="3446" y="2674"/>
              <a:ext cx="116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34" y="4"/>
                </a:cxn>
                <a:cxn ang="0">
                  <a:pos x="138" y="10"/>
                </a:cxn>
                <a:cxn ang="0">
                  <a:pos x="143" y="14"/>
                </a:cxn>
                <a:cxn ang="0">
                  <a:pos x="147" y="17"/>
                </a:cxn>
                <a:cxn ang="0">
                  <a:pos x="160" y="12"/>
                </a:cxn>
                <a:cxn ang="0">
                  <a:pos x="173" y="10"/>
                </a:cxn>
                <a:cxn ang="0">
                  <a:pos x="184" y="8"/>
                </a:cxn>
                <a:cxn ang="0">
                  <a:pos x="196" y="8"/>
                </a:cxn>
                <a:cxn ang="0">
                  <a:pos x="206" y="10"/>
                </a:cxn>
                <a:cxn ang="0">
                  <a:pos x="215" y="12"/>
                </a:cxn>
                <a:cxn ang="0">
                  <a:pos x="223" y="17"/>
                </a:cxn>
                <a:cxn ang="0">
                  <a:pos x="230" y="23"/>
                </a:cxn>
                <a:cxn ang="0">
                  <a:pos x="230" y="112"/>
                </a:cxn>
                <a:cxn ang="0">
                  <a:pos x="211" y="121"/>
                </a:cxn>
                <a:cxn ang="0">
                  <a:pos x="192" y="125"/>
                </a:cxn>
                <a:cxn ang="0">
                  <a:pos x="176" y="124"/>
                </a:cxn>
                <a:cxn ang="0">
                  <a:pos x="161" y="119"/>
                </a:cxn>
                <a:cxn ang="0">
                  <a:pos x="150" y="108"/>
                </a:cxn>
                <a:cxn ang="0">
                  <a:pos x="139" y="94"/>
                </a:cxn>
                <a:cxn ang="0">
                  <a:pos x="131" y="76"/>
                </a:cxn>
                <a:cxn ang="0">
                  <a:pos x="125" y="54"/>
                </a:cxn>
                <a:cxn ang="0">
                  <a:pos x="115" y="49"/>
                </a:cxn>
                <a:cxn ang="0">
                  <a:pos x="101" y="48"/>
                </a:cxn>
                <a:cxn ang="0">
                  <a:pos x="87" y="49"/>
                </a:cxn>
                <a:cxn ang="0">
                  <a:pos x="71" y="53"/>
                </a:cxn>
                <a:cxn ang="0">
                  <a:pos x="54" y="59"/>
                </a:cxn>
                <a:cxn ang="0">
                  <a:pos x="36" y="67"/>
                </a:cxn>
                <a:cxn ang="0">
                  <a:pos x="18" y="75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0" h="125">
                  <a:moveTo>
                    <a:pt x="0" y="0"/>
                  </a:moveTo>
                  <a:lnTo>
                    <a:pt x="130" y="0"/>
                  </a:lnTo>
                  <a:lnTo>
                    <a:pt x="134" y="4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7" y="17"/>
                  </a:lnTo>
                  <a:lnTo>
                    <a:pt x="160" y="12"/>
                  </a:lnTo>
                  <a:lnTo>
                    <a:pt x="173" y="10"/>
                  </a:lnTo>
                  <a:lnTo>
                    <a:pt x="184" y="8"/>
                  </a:lnTo>
                  <a:lnTo>
                    <a:pt x="196" y="8"/>
                  </a:lnTo>
                  <a:lnTo>
                    <a:pt x="206" y="10"/>
                  </a:lnTo>
                  <a:lnTo>
                    <a:pt x="215" y="12"/>
                  </a:lnTo>
                  <a:lnTo>
                    <a:pt x="223" y="17"/>
                  </a:lnTo>
                  <a:lnTo>
                    <a:pt x="230" y="23"/>
                  </a:lnTo>
                  <a:lnTo>
                    <a:pt x="230" y="112"/>
                  </a:lnTo>
                  <a:lnTo>
                    <a:pt x="211" y="121"/>
                  </a:lnTo>
                  <a:lnTo>
                    <a:pt x="192" y="125"/>
                  </a:lnTo>
                  <a:lnTo>
                    <a:pt x="176" y="124"/>
                  </a:lnTo>
                  <a:lnTo>
                    <a:pt x="161" y="119"/>
                  </a:lnTo>
                  <a:lnTo>
                    <a:pt x="150" y="108"/>
                  </a:lnTo>
                  <a:lnTo>
                    <a:pt x="139" y="94"/>
                  </a:lnTo>
                  <a:lnTo>
                    <a:pt x="131" y="76"/>
                  </a:lnTo>
                  <a:lnTo>
                    <a:pt x="125" y="54"/>
                  </a:lnTo>
                  <a:lnTo>
                    <a:pt x="115" y="49"/>
                  </a:lnTo>
                  <a:lnTo>
                    <a:pt x="101" y="48"/>
                  </a:lnTo>
                  <a:lnTo>
                    <a:pt x="87" y="49"/>
                  </a:lnTo>
                  <a:lnTo>
                    <a:pt x="71" y="53"/>
                  </a:lnTo>
                  <a:lnTo>
                    <a:pt x="54" y="59"/>
                  </a:lnTo>
                  <a:lnTo>
                    <a:pt x="36" y="67"/>
                  </a:lnTo>
                  <a:lnTo>
                    <a:pt x="18" y="7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7" name="Freeform 101"/>
            <p:cNvSpPr>
              <a:spLocks/>
            </p:cNvSpPr>
            <p:nvPr/>
          </p:nvSpPr>
          <p:spPr bwMode="auto">
            <a:xfrm>
              <a:off x="3525" y="2748"/>
              <a:ext cx="37" cy="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53"/>
                </a:cxn>
                <a:cxn ang="0">
                  <a:pos x="63" y="54"/>
                </a:cxn>
                <a:cxn ang="0">
                  <a:pos x="55" y="57"/>
                </a:cxn>
                <a:cxn ang="0">
                  <a:pos x="46" y="58"/>
                </a:cxn>
                <a:cxn ang="0">
                  <a:pos x="38" y="59"/>
                </a:cxn>
                <a:cxn ang="0">
                  <a:pos x="29" y="60"/>
                </a:cxn>
                <a:cxn ang="0">
                  <a:pos x="19" y="61"/>
                </a:cxn>
                <a:cxn ang="0">
                  <a:pos x="11" y="63"/>
                </a:cxn>
                <a:cxn ang="0">
                  <a:pos x="2" y="64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9" y="41"/>
                </a:cxn>
                <a:cxn ang="0">
                  <a:pos x="19" y="33"/>
                </a:cxn>
                <a:cxn ang="0">
                  <a:pos x="32" y="25"/>
                </a:cxn>
                <a:cxn ang="0">
                  <a:pos x="45" y="16"/>
                </a:cxn>
                <a:cxn ang="0">
                  <a:pos x="60" y="8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72" y="53"/>
                  </a:lnTo>
                  <a:lnTo>
                    <a:pt x="63" y="54"/>
                  </a:lnTo>
                  <a:lnTo>
                    <a:pt x="55" y="57"/>
                  </a:lnTo>
                  <a:lnTo>
                    <a:pt x="46" y="58"/>
                  </a:lnTo>
                  <a:lnTo>
                    <a:pt x="38" y="59"/>
                  </a:lnTo>
                  <a:lnTo>
                    <a:pt x="29" y="60"/>
                  </a:lnTo>
                  <a:lnTo>
                    <a:pt x="19" y="61"/>
                  </a:lnTo>
                  <a:lnTo>
                    <a:pt x="11" y="6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32" y="25"/>
                  </a:lnTo>
                  <a:lnTo>
                    <a:pt x="45" y="16"/>
                  </a:lnTo>
                  <a:lnTo>
                    <a:pt x="6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8" name="Freeform 102"/>
            <p:cNvSpPr>
              <a:spLocks/>
            </p:cNvSpPr>
            <p:nvPr/>
          </p:nvSpPr>
          <p:spPr bwMode="auto">
            <a:xfrm>
              <a:off x="3446" y="2559"/>
              <a:ext cx="66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04" y="0"/>
                </a:cxn>
                <a:cxn ang="0">
                  <a:pos x="105" y="7"/>
                </a:cxn>
                <a:cxn ang="0">
                  <a:pos x="106" y="14"/>
                </a:cxn>
                <a:cxn ang="0">
                  <a:pos x="106" y="22"/>
                </a:cxn>
                <a:cxn ang="0">
                  <a:pos x="107" y="30"/>
                </a:cxn>
                <a:cxn ang="0">
                  <a:pos x="108" y="31"/>
                </a:cxn>
                <a:cxn ang="0">
                  <a:pos x="109" y="31"/>
                </a:cxn>
                <a:cxn ang="0">
                  <a:pos x="110" y="31"/>
                </a:cxn>
                <a:cxn ang="0">
                  <a:pos x="112" y="33"/>
                </a:cxn>
                <a:cxn ang="0">
                  <a:pos x="110" y="75"/>
                </a:cxn>
                <a:cxn ang="0">
                  <a:pos x="110" y="131"/>
                </a:cxn>
                <a:cxn ang="0">
                  <a:pos x="116" y="187"/>
                </a:cxn>
                <a:cxn ang="0">
                  <a:pos x="130" y="231"/>
                </a:cxn>
                <a:cxn ang="0">
                  <a:pos x="0" y="231"/>
                </a:cxn>
                <a:cxn ang="0">
                  <a:pos x="0" y="146"/>
                </a:cxn>
                <a:cxn ang="0">
                  <a:pos x="2" y="146"/>
                </a:cxn>
                <a:cxn ang="0">
                  <a:pos x="5" y="146"/>
                </a:cxn>
                <a:cxn ang="0">
                  <a:pos x="7" y="146"/>
                </a:cxn>
                <a:cxn ang="0">
                  <a:pos x="10" y="144"/>
                </a:cxn>
                <a:cxn ang="0">
                  <a:pos x="18" y="118"/>
                </a:cxn>
                <a:cxn ang="0">
                  <a:pos x="25" y="94"/>
                </a:cxn>
                <a:cxn ang="0">
                  <a:pos x="32" y="73"/>
                </a:cxn>
                <a:cxn ang="0">
                  <a:pos x="38" y="54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51" y="12"/>
                </a:cxn>
                <a:cxn ang="0">
                  <a:pos x="54" y="0"/>
                </a:cxn>
              </a:cxnLst>
              <a:rect l="0" t="0" r="r" b="b"/>
              <a:pathLst>
                <a:path w="130" h="231">
                  <a:moveTo>
                    <a:pt x="54" y="0"/>
                  </a:moveTo>
                  <a:lnTo>
                    <a:pt x="104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6" y="22"/>
                  </a:lnTo>
                  <a:lnTo>
                    <a:pt x="107" y="30"/>
                  </a:lnTo>
                  <a:lnTo>
                    <a:pt x="108" y="31"/>
                  </a:lnTo>
                  <a:lnTo>
                    <a:pt x="109" y="31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0" y="75"/>
                  </a:lnTo>
                  <a:lnTo>
                    <a:pt x="110" y="131"/>
                  </a:lnTo>
                  <a:lnTo>
                    <a:pt x="116" y="187"/>
                  </a:lnTo>
                  <a:lnTo>
                    <a:pt x="130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8" y="118"/>
                  </a:lnTo>
                  <a:lnTo>
                    <a:pt x="25" y="94"/>
                  </a:lnTo>
                  <a:lnTo>
                    <a:pt x="32" y="73"/>
                  </a:lnTo>
                  <a:lnTo>
                    <a:pt x="38" y="54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51" y="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39" name="Freeform 103"/>
            <p:cNvSpPr>
              <a:spLocks/>
            </p:cNvSpPr>
            <p:nvPr/>
          </p:nvSpPr>
          <p:spPr bwMode="auto">
            <a:xfrm>
              <a:off x="3539" y="2486"/>
              <a:ext cx="23" cy="22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44"/>
                </a:cxn>
                <a:cxn ang="0">
                  <a:pos x="42" y="40"/>
                </a:cxn>
                <a:cxn ang="0">
                  <a:pos x="37" y="36"/>
                </a:cxn>
                <a:cxn ang="0">
                  <a:pos x="32" y="32"/>
                </a:cxn>
                <a:cxn ang="0">
                  <a:pos x="27" y="29"/>
                </a:cxn>
                <a:cxn ang="0">
                  <a:pos x="22" y="24"/>
                </a:cxn>
                <a:cxn ang="0">
                  <a:pos x="15" y="18"/>
                </a:cxn>
                <a:cxn ang="0">
                  <a:pos x="8" y="14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5" y="2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31" y="6"/>
                </a:cxn>
                <a:cxn ang="0">
                  <a:pos x="37" y="7"/>
                </a:cxn>
                <a:cxn ang="0">
                  <a:pos x="42" y="8"/>
                </a:cxn>
                <a:cxn ang="0">
                  <a:pos x="46" y="9"/>
                </a:cxn>
                <a:cxn ang="0">
                  <a:pos x="46" y="9"/>
                </a:cxn>
              </a:cxnLst>
              <a:rect l="0" t="0" r="r" b="b"/>
              <a:pathLst>
                <a:path w="46" h="44">
                  <a:moveTo>
                    <a:pt x="46" y="9"/>
                  </a:moveTo>
                  <a:lnTo>
                    <a:pt x="46" y="44"/>
                  </a:lnTo>
                  <a:lnTo>
                    <a:pt x="42" y="40"/>
                  </a:lnTo>
                  <a:lnTo>
                    <a:pt x="37" y="36"/>
                  </a:lnTo>
                  <a:lnTo>
                    <a:pt x="32" y="32"/>
                  </a:lnTo>
                  <a:lnTo>
                    <a:pt x="27" y="29"/>
                  </a:lnTo>
                  <a:lnTo>
                    <a:pt x="22" y="24"/>
                  </a:lnTo>
                  <a:lnTo>
                    <a:pt x="15" y="18"/>
                  </a:lnTo>
                  <a:lnTo>
                    <a:pt x="8" y="14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7" y="7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0" name="Freeform 104"/>
            <p:cNvSpPr>
              <a:spLocks/>
            </p:cNvSpPr>
            <p:nvPr/>
          </p:nvSpPr>
          <p:spPr bwMode="auto">
            <a:xfrm>
              <a:off x="3474" y="2512"/>
              <a:ext cx="24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7" y="73"/>
                </a:cxn>
                <a:cxn ang="0">
                  <a:pos x="15" y="52"/>
                </a:cxn>
                <a:cxn ang="0">
                  <a:pos x="22" y="29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43" y="29"/>
                </a:cxn>
                <a:cxn ang="0">
                  <a:pos x="45" y="50"/>
                </a:cxn>
                <a:cxn ang="0">
                  <a:pos x="47" y="69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7" y="73"/>
                  </a:lnTo>
                  <a:lnTo>
                    <a:pt x="15" y="52"/>
                  </a:lnTo>
                  <a:lnTo>
                    <a:pt x="22" y="29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3" y="29"/>
                  </a:lnTo>
                  <a:lnTo>
                    <a:pt x="45" y="50"/>
                  </a:lnTo>
                  <a:lnTo>
                    <a:pt x="47" y="69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1" name="Freeform 105"/>
            <p:cNvSpPr>
              <a:spLocks/>
            </p:cNvSpPr>
            <p:nvPr/>
          </p:nvSpPr>
          <p:spPr bwMode="auto">
            <a:xfrm>
              <a:off x="3331" y="3018"/>
              <a:ext cx="16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7"/>
                </a:cxn>
                <a:cxn ang="0">
                  <a:pos x="27" y="14"/>
                </a:cxn>
                <a:cxn ang="0">
                  <a:pos x="27" y="18"/>
                </a:cxn>
                <a:cxn ang="0">
                  <a:pos x="27" y="22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4" y="25"/>
                </a:cxn>
                <a:cxn ang="0">
                  <a:pos x="25" y="26"/>
                </a:cxn>
                <a:cxn ang="0">
                  <a:pos x="25" y="27"/>
                </a:cxn>
                <a:cxn ang="0">
                  <a:pos x="26" y="29"/>
                </a:cxn>
                <a:cxn ang="0">
                  <a:pos x="18" y="40"/>
                </a:cxn>
                <a:cxn ang="0">
                  <a:pos x="13" y="61"/>
                </a:cxn>
                <a:cxn ang="0">
                  <a:pos x="8" y="83"/>
                </a:cxn>
                <a:cxn ang="0">
                  <a:pos x="1" y="97"/>
                </a:cxn>
                <a:cxn ang="0">
                  <a:pos x="2" y="98"/>
                </a:cxn>
                <a:cxn ang="0">
                  <a:pos x="2" y="99"/>
                </a:cxn>
                <a:cxn ang="0">
                  <a:pos x="2" y="100"/>
                </a:cxn>
                <a:cxn ang="0">
                  <a:pos x="3" y="101"/>
                </a:cxn>
                <a:cxn ang="0">
                  <a:pos x="2" y="104"/>
                </a:cxn>
                <a:cxn ang="0">
                  <a:pos x="2" y="105"/>
                </a:cxn>
                <a:cxn ang="0">
                  <a:pos x="1" y="107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31" h="109">
                  <a:moveTo>
                    <a:pt x="0" y="0"/>
                  </a:moveTo>
                  <a:lnTo>
                    <a:pt x="31" y="0"/>
                  </a:lnTo>
                  <a:lnTo>
                    <a:pt x="30" y="7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6" y="29"/>
                  </a:lnTo>
                  <a:lnTo>
                    <a:pt x="18" y="40"/>
                  </a:lnTo>
                  <a:lnTo>
                    <a:pt x="13" y="61"/>
                  </a:lnTo>
                  <a:lnTo>
                    <a:pt x="8" y="83"/>
                  </a:lnTo>
                  <a:lnTo>
                    <a:pt x="1" y="97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3" y="101"/>
                  </a:lnTo>
                  <a:lnTo>
                    <a:pt x="2" y="104"/>
                  </a:lnTo>
                  <a:lnTo>
                    <a:pt x="2" y="105"/>
                  </a:lnTo>
                  <a:lnTo>
                    <a:pt x="1" y="107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2" name="Freeform 106"/>
            <p:cNvSpPr>
              <a:spLocks/>
            </p:cNvSpPr>
            <p:nvPr/>
          </p:nvSpPr>
          <p:spPr bwMode="auto">
            <a:xfrm>
              <a:off x="3331" y="2904"/>
              <a:ext cx="115" cy="114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9" y="96"/>
                </a:cxn>
                <a:cxn ang="0">
                  <a:pos x="225" y="87"/>
                </a:cxn>
                <a:cxn ang="0">
                  <a:pos x="209" y="83"/>
                </a:cxn>
                <a:cxn ang="0">
                  <a:pos x="197" y="110"/>
                </a:cxn>
                <a:cxn ang="0">
                  <a:pos x="192" y="124"/>
                </a:cxn>
                <a:cxn ang="0">
                  <a:pos x="192" y="126"/>
                </a:cxn>
                <a:cxn ang="0">
                  <a:pos x="188" y="139"/>
                </a:cxn>
                <a:cxn ang="0">
                  <a:pos x="184" y="149"/>
                </a:cxn>
                <a:cxn ang="0">
                  <a:pos x="182" y="153"/>
                </a:cxn>
                <a:cxn ang="0">
                  <a:pos x="183" y="155"/>
                </a:cxn>
                <a:cxn ang="0">
                  <a:pos x="178" y="165"/>
                </a:cxn>
                <a:cxn ang="0">
                  <a:pos x="172" y="172"/>
                </a:cxn>
                <a:cxn ang="0">
                  <a:pos x="157" y="172"/>
                </a:cxn>
                <a:cxn ang="0">
                  <a:pos x="118" y="158"/>
                </a:cxn>
                <a:cxn ang="0">
                  <a:pos x="76" y="150"/>
                </a:cxn>
                <a:cxn ang="0">
                  <a:pos x="49" y="162"/>
                </a:cxn>
                <a:cxn ang="0">
                  <a:pos x="46" y="180"/>
                </a:cxn>
                <a:cxn ang="0">
                  <a:pos x="43" y="180"/>
                </a:cxn>
                <a:cxn ang="0">
                  <a:pos x="41" y="192"/>
                </a:cxn>
                <a:cxn ang="0">
                  <a:pos x="34" y="217"/>
                </a:cxn>
                <a:cxn ang="0">
                  <a:pos x="0" y="230"/>
                </a:cxn>
                <a:cxn ang="0">
                  <a:pos x="1" y="116"/>
                </a:cxn>
                <a:cxn ang="0">
                  <a:pos x="4" y="117"/>
                </a:cxn>
                <a:cxn ang="0">
                  <a:pos x="7" y="117"/>
                </a:cxn>
                <a:cxn ang="0">
                  <a:pos x="9" y="116"/>
                </a:cxn>
                <a:cxn ang="0">
                  <a:pos x="26" y="121"/>
                </a:cxn>
                <a:cxn ang="0">
                  <a:pos x="49" y="104"/>
                </a:cxn>
                <a:cxn ang="0">
                  <a:pos x="64" y="63"/>
                </a:cxn>
                <a:cxn ang="0">
                  <a:pos x="72" y="24"/>
                </a:cxn>
                <a:cxn ang="0">
                  <a:pos x="78" y="10"/>
                </a:cxn>
                <a:cxn ang="0">
                  <a:pos x="88" y="9"/>
                </a:cxn>
                <a:cxn ang="0">
                  <a:pos x="99" y="10"/>
                </a:cxn>
                <a:cxn ang="0">
                  <a:pos x="100" y="12"/>
                </a:cxn>
                <a:cxn ang="0">
                  <a:pos x="104" y="12"/>
                </a:cxn>
                <a:cxn ang="0">
                  <a:pos x="115" y="12"/>
                </a:cxn>
                <a:cxn ang="0">
                  <a:pos x="129" y="15"/>
                </a:cxn>
                <a:cxn ang="0">
                  <a:pos x="130" y="18"/>
                </a:cxn>
                <a:cxn ang="0">
                  <a:pos x="138" y="19"/>
                </a:cxn>
                <a:cxn ang="0">
                  <a:pos x="153" y="22"/>
                </a:cxn>
                <a:cxn ang="0">
                  <a:pos x="168" y="24"/>
                </a:cxn>
                <a:cxn ang="0">
                  <a:pos x="179" y="18"/>
                </a:cxn>
                <a:cxn ang="0">
                  <a:pos x="180" y="7"/>
                </a:cxn>
                <a:cxn ang="0">
                  <a:pos x="176" y="3"/>
                </a:cxn>
              </a:cxnLst>
              <a:rect l="0" t="0" r="r" b="b"/>
              <a:pathLst>
                <a:path w="230" h="230">
                  <a:moveTo>
                    <a:pt x="174" y="0"/>
                  </a:moveTo>
                  <a:lnTo>
                    <a:pt x="230" y="0"/>
                  </a:lnTo>
                  <a:lnTo>
                    <a:pt x="230" y="101"/>
                  </a:lnTo>
                  <a:lnTo>
                    <a:pt x="229" y="96"/>
                  </a:lnTo>
                  <a:lnTo>
                    <a:pt x="228" y="92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09" y="83"/>
                  </a:lnTo>
                  <a:lnTo>
                    <a:pt x="201" y="95"/>
                  </a:lnTo>
                  <a:lnTo>
                    <a:pt x="197" y="110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2" y="125"/>
                  </a:lnTo>
                  <a:lnTo>
                    <a:pt x="192" y="126"/>
                  </a:lnTo>
                  <a:lnTo>
                    <a:pt x="193" y="127"/>
                  </a:lnTo>
                  <a:lnTo>
                    <a:pt x="188" y="139"/>
                  </a:lnTo>
                  <a:lnTo>
                    <a:pt x="186" y="146"/>
                  </a:lnTo>
                  <a:lnTo>
                    <a:pt x="184" y="149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3" y="154"/>
                  </a:lnTo>
                  <a:lnTo>
                    <a:pt x="183" y="155"/>
                  </a:lnTo>
                  <a:lnTo>
                    <a:pt x="184" y="156"/>
                  </a:lnTo>
                  <a:lnTo>
                    <a:pt x="178" y="165"/>
                  </a:lnTo>
                  <a:lnTo>
                    <a:pt x="175" y="170"/>
                  </a:lnTo>
                  <a:lnTo>
                    <a:pt x="172" y="172"/>
                  </a:lnTo>
                  <a:lnTo>
                    <a:pt x="169" y="176"/>
                  </a:lnTo>
                  <a:lnTo>
                    <a:pt x="157" y="172"/>
                  </a:lnTo>
                  <a:lnTo>
                    <a:pt x="140" y="165"/>
                  </a:lnTo>
                  <a:lnTo>
                    <a:pt x="118" y="158"/>
                  </a:lnTo>
                  <a:lnTo>
                    <a:pt x="96" y="153"/>
                  </a:lnTo>
                  <a:lnTo>
                    <a:pt x="76" y="150"/>
                  </a:lnTo>
                  <a:lnTo>
                    <a:pt x="60" y="153"/>
                  </a:lnTo>
                  <a:lnTo>
                    <a:pt x="49" y="162"/>
                  </a:lnTo>
                  <a:lnTo>
                    <a:pt x="47" y="179"/>
                  </a:lnTo>
                  <a:lnTo>
                    <a:pt x="46" y="180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2" y="181"/>
                  </a:lnTo>
                  <a:lnTo>
                    <a:pt x="41" y="192"/>
                  </a:lnTo>
                  <a:lnTo>
                    <a:pt x="38" y="204"/>
                  </a:lnTo>
                  <a:lnTo>
                    <a:pt x="34" y="217"/>
                  </a:lnTo>
                  <a:lnTo>
                    <a:pt x="31" y="230"/>
                  </a:lnTo>
                  <a:lnTo>
                    <a:pt x="0" y="230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5" y="118"/>
                  </a:lnTo>
                  <a:lnTo>
                    <a:pt x="7" y="117"/>
                  </a:lnTo>
                  <a:lnTo>
                    <a:pt x="8" y="116"/>
                  </a:lnTo>
                  <a:lnTo>
                    <a:pt x="9" y="116"/>
                  </a:lnTo>
                  <a:lnTo>
                    <a:pt x="10" y="115"/>
                  </a:lnTo>
                  <a:lnTo>
                    <a:pt x="26" y="121"/>
                  </a:lnTo>
                  <a:lnTo>
                    <a:pt x="39" y="117"/>
                  </a:lnTo>
                  <a:lnTo>
                    <a:pt x="49" y="104"/>
                  </a:lnTo>
                  <a:lnTo>
                    <a:pt x="57" y="85"/>
                  </a:lnTo>
                  <a:lnTo>
                    <a:pt x="64" y="63"/>
                  </a:lnTo>
                  <a:lnTo>
                    <a:pt x="69" y="42"/>
                  </a:lnTo>
                  <a:lnTo>
                    <a:pt x="72" y="2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1" y="9"/>
                  </a:lnTo>
                  <a:lnTo>
                    <a:pt x="88" y="9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5" y="12"/>
                  </a:lnTo>
                  <a:lnTo>
                    <a:pt x="129" y="14"/>
                  </a:lnTo>
                  <a:lnTo>
                    <a:pt x="129" y="15"/>
                  </a:lnTo>
                  <a:lnTo>
                    <a:pt x="130" y="17"/>
                  </a:lnTo>
                  <a:lnTo>
                    <a:pt x="130" y="18"/>
                  </a:lnTo>
                  <a:lnTo>
                    <a:pt x="131" y="19"/>
                  </a:lnTo>
                  <a:lnTo>
                    <a:pt x="138" y="19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61" y="24"/>
                  </a:lnTo>
                  <a:lnTo>
                    <a:pt x="168" y="24"/>
                  </a:lnTo>
                  <a:lnTo>
                    <a:pt x="174" y="21"/>
                  </a:lnTo>
                  <a:lnTo>
                    <a:pt x="179" y="18"/>
                  </a:lnTo>
                  <a:lnTo>
                    <a:pt x="183" y="10"/>
                  </a:lnTo>
                  <a:lnTo>
                    <a:pt x="180" y="7"/>
                  </a:lnTo>
                  <a:lnTo>
                    <a:pt x="178" y="5"/>
                  </a:lnTo>
                  <a:lnTo>
                    <a:pt x="176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3" name="Freeform 107"/>
            <p:cNvSpPr>
              <a:spLocks/>
            </p:cNvSpPr>
            <p:nvPr/>
          </p:nvSpPr>
          <p:spPr bwMode="auto">
            <a:xfrm>
              <a:off x="3339" y="2814"/>
              <a:ext cx="107" cy="90"/>
            </a:xfrm>
            <a:custGeom>
              <a:avLst/>
              <a:gdLst/>
              <a:ahLst/>
              <a:cxnLst>
                <a:cxn ang="0">
                  <a:pos x="215" y="98"/>
                </a:cxn>
                <a:cxn ang="0">
                  <a:pos x="215" y="178"/>
                </a:cxn>
                <a:cxn ang="0">
                  <a:pos x="159" y="178"/>
                </a:cxn>
                <a:cxn ang="0">
                  <a:pos x="125" y="143"/>
                </a:cxn>
                <a:cxn ang="0">
                  <a:pos x="100" y="115"/>
                </a:cxn>
                <a:cxn ang="0">
                  <a:pos x="80" y="93"/>
                </a:cxn>
                <a:cxn ang="0">
                  <a:pos x="64" y="76"/>
                </a:cxn>
                <a:cxn ang="0">
                  <a:pos x="49" y="60"/>
                </a:cxn>
                <a:cxn ang="0">
                  <a:pos x="35" y="44"/>
                </a:cxn>
                <a:cxn ang="0">
                  <a:pos x="19" y="2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21" y="7"/>
                </a:cxn>
                <a:cxn ang="0">
                  <a:pos x="34" y="11"/>
                </a:cxn>
                <a:cxn ang="0">
                  <a:pos x="46" y="16"/>
                </a:cxn>
                <a:cxn ang="0">
                  <a:pos x="56" y="21"/>
                </a:cxn>
                <a:cxn ang="0">
                  <a:pos x="68" y="25"/>
                </a:cxn>
                <a:cxn ang="0">
                  <a:pos x="80" y="30"/>
                </a:cxn>
                <a:cxn ang="0">
                  <a:pos x="96" y="37"/>
                </a:cxn>
                <a:cxn ang="0">
                  <a:pos x="117" y="46"/>
                </a:cxn>
                <a:cxn ang="0">
                  <a:pos x="118" y="46"/>
                </a:cxn>
                <a:cxn ang="0">
                  <a:pos x="119" y="45"/>
                </a:cxn>
                <a:cxn ang="0">
                  <a:pos x="121" y="45"/>
                </a:cxn>
                <a:cxn ang="0">
                  <a:pos x="122" y="44"/>
                </a:cxn>
                <a:cxn ang="0">
                  <a:pos x="130" y="48"/>
                </a:cxn>
                <a:cxn ang="0">
                  <a:pos x="140" y="54"/>
                </a:cxn>
                <a:cxn ang="0">
                  <a:pos x="150" y="61"/>
                </a:cxn>
                <a:cxn ang="0">
                  <a:pos x="162" y="68"/>
                </a:cxn>
                <a:cxn ang="0">
                  <a:pos x="175" y="76"/>
                </a:cxn>
                <a:cxn ang="0">
                  <a:pos x="187" y="83"/>
                </a:cxn>
                <a:cxn ang="0">
                  <a:pos x="201" y="91"/>
                </a:cxn>
                <a:cxn ang="0">
                  <a:pos x="215" y="98"/>
                </a:cxn>
              </a:cxnLst>
              <a:rect l="0" t="0" r="r" b="b"/>
              <a:pathLst>
                <a:path w="215" h="178">
                  <a:moveTo>
                    <a:pt x="215" y="98"/>
                  </a:moveTo>
                  <a:lnTo>
                    <a:pt x="215" y="178"/>
                  </a:lnTo>
                  <a:lnTo>
                    <a:pt x="159" y="178"/>
                  </a:lnTo>
                  <a:lnTo>
                    <a:pt x="125" y="143"/>
                  </a:lnTo>
                  <a:lnTo>
                    <a:pt x="100" y="115"/>
                  </a:lnTo>
                  <a:lnTo>
                    <a:pt x="80" y="93"/>
                  </a:lnTo>
                  <a:lnTo>
                    <a:pt x="64" y="76"/>
                  </a:lnTo>
                  <a:lnTo>
                    <a:pt x="49" y="60"/>
                  </a:lnTo>
                  <a:lnTo>
                    <a:pt x="35" y="44"/>
                  </a:lnTo>
                  <a:lnTo>
                    <a:pt x="19" y="2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1" y="7"/>
                  </a:lnTo>
                  <a:lnTo>
                    <a:pt x="34" y="11"/>
                  </a:lnTo>
                  <a:lnTo>
                    <a:pt x="46" y="16"/>
                  </a:lnTo>
                  <a:lnTo>
                    <a:pt x="56" y="21"/>
                  </a:lnTo>
                  <a:lnTo>
                    <a:pt x="68" y="25"/>
                  </a:lnTo>
                  <a:lnTo>
                    <a:pt x="80" y="30"/>
                  </a:lnTo>
                  <a:lnTo>
                    <a:pt x="96" y="3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9" y="45"/>
                  </a:lnTo>
                  <a:lnTo>
                    <a:pt x="121" y="45"/>
                  </a:lnTo>
                  <a:lnTo>
                    <a:pt x="122" y="44"/>
                  </a:lnTo>
                  <a:lnTo>
                    <a:pt x="130" y="48"/>
                  </a:lnTo>
                  <a:lnTo>
                    <a:pt x="140" y="54"/>
                  </a:lnTo>
                  <a:lnTo>
                    <a:pt x="150" y="61"/>
                  </a:lnTo>
                  <a:lnTo>
                    <a:pt x="162" y="68"/>
                  </a:lnTo>
                  <a:lnTo>
                    <a:pt x="175" y="76"/>
                  </a:lnTo>
                  <a:lnTo>
                    <a:pt x="187" y="83"/>
                  </a:lnTo>
                  <a:lnTo>
                    <a:pt x="201" y="91"/>
                  </a:lnTo>
                  <a:lnTo>
                    <a:pt x="215" y="9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4" name="Freeform 108"/>
            <p:cNvSpPr>
              <a:spLocks/>
            </p:cNvSpPr>
            <p:nvPr/>
          </p:nvSpPr>
          <p:spPr bwMode="auto">
            <a:xfrm>
              <a:off x="3346" y="2674"/>
              <a:ext cx="100" cy="89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200" y="0"/>
                </a:cxn>
                <a:cxn ang="0">
                  <a:pos x="200" y="84"/>
                </a:cxn>
                <a:cxn ang="0">
                  <a:pos x="188" y="91"/>
                </a:cxn>
                <a:cxn ang="0">
                  <a:pos x="177" y="97"/>
                </a:cxn>
                <a:cxn ang="0">
                  <a:pos x="167" y="104"/>
                </a:cxn>
                <a:cxn ang="0">
                  <a:pos x="156" y="110"/>
                </a:cxn>
                <a:cxn ang="0">
                  <a:pos x="146" y="116"/>
                </a:cxn>
                <a:cxn ang="0">
                  <a:pos x="138" y="121"/>
                </a:cxn>
                <a:cxn ang="0">
                  <a:pos x="129" y="127"/>
                </a:cxn>
                <a:cxn ang="0">
                  <a:pos x="122" y="130"/>
                </a:cxn>
                <a:cxn ang="0">
                  <a:pos x="120" y="129"/>
                </a:cxn>
                <a:cxn ang="0">
                  <a:pos x="119" y="129"/>
                </a:cxn>
                <a:cxn ang="0">
                  <a:pos x="118" y="129"/>
                </a:cxn>
                <a:cxn ang="0">
                  <a:pos x="117" y="128"/>
                </a:cxn>
                <a:cxn ang="0">
                  <a:pos x="96" y="137"/>
                </a:cxn>
                <a:cxn ang="0">
                  <a:pos x="80" y="145"/>
                </a:cxn>
                <a:cxn ang="0">
                  <a:pos x="68" y="151"/>
                </a:cxn>
                <a:cxn ang="0">
                  <a:pos x="56" y="155"/>
                </a:cxn>
                <a:cxn ang="0">
                  <a:pos x="46" y="160"/>
                </a:cxn>
                <a:cxn ang="0">
                  <a:pos x="34" y="165"/>
                </a:cxn>
                <a:cxn ang="0">
                  <a:pos x="21" y="169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2" y="174"/>
                </a:cxn>
                <a:cxn ang="0">
                  <a:pos x="1" y="173"/>
                </a:cxn>
                <a:cxn ang="0">
                  <a:pos x="0" y="172"/>
                </a:cxn>
                <a:cxn ang="0">
                  <a:pos x="19" y="150"/>
                </a:cxn>
                <a:cxn ang="0">
                  <a:pos x="35" y="131"/>
                </a:cxn>
                <a:cxn ang="0">
                  <a:pos x="49" y="116"/>
                </a:cxn>
                <a:cxn ang="0">
                  <a:pos x="63" y="100"/>
                </a:cxn>
                <a:cxn ang="0">
                  <a:pos x="79" y="83"/>
                </a:cxn>
                <a:cxn ang="0">
                  <a:pos x="99" y="61"/>
                </a:cxn>
                <a:cxn ang="0">
                  <a:pos x="124" y="34"/>
                </a:cxn>
                <a:cxn ang="0">
                  <a:pos x="156" y="0"/>
                </a:cxn>
              </a:cxnLst>
              <a:rect l="0" t="0" r="r" b="b"/>
              <a:pathLst>
                <a:path w="200" h="176">
                  <a:moveTo>
                    <a:pt x="156" y="0"/>
                  </a:moveTo>
                  <a:lnTo>
                    <a:pt x="200" y="0"/>
                  </a:lnTo>
                  <a:lnTo>
                    <a:pt x="200" y="84"/>
                  </a:lnTo>
                  <a:lnTo>
                    <a:pt x="188" y="91"/>
                  </a:lnTo>
                  <a:lnTo>
                    <a:pt x="177" y="97"/>
                  </a:lnTo>
                  <a:lnTo>
                    <a:pt x="167" y="104"/>
                  </a:lnTo>
                  <a:lnTo>
                    <a:pt x="156" y="110"/>
                  </a:lnTo>
                  <a:lnTo>
                    <a:pt x="146" y="116"/>
                  </a:lnTo>
                  <a:lnTo>
                    <a:pt x="138" y="121"/>
                  </a:lnTo>
                  <a:lnTo>
                    <a:pt x="129" y="127"/>
                  </a:lnTo>
                  <a:lnTo>
                    <a:pt x="122" y="130"/>
                  </a:lnTo>
                  <a:lnTo>
                    <a:pt x="120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8"/>
                  </a:lnTo>
                  <a:lnTo>
                    <a:pt x="96" y="137"/>
                  </a:lnTo>
                  <a:lnTo>
                    <a:pt x="80" y="145"/>
                  </a:lnTo>
                  <a:lnTo>
                    <a:pt x="68" y="151"/>
                  </a:lnTo>
                  <a:lnTo>
                    <a:pt x="56" y="155"/>
                  </a:lnTo>
                  <a:lnTo>
                    <a:pt x="46" y="160"/>
                  </a:lnTo>
                  <a:lnTo>
                    <a:pt x="34" y="165"/>
                  </a:lnTo>
                  <a:lnTo>
                    <a:pt x="21" y="169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2" y="174"/>
                  </a:lnTo>
                  <a:lnTo>
                    <a:pt x="1" y="173"/>
                  </a:lnTo>
                  <a:lnTo>
                    <a:pt x="0" y="172"/>
                  </a:lnTo>
                  <a:lnTo>
                    <a:pt x="19" y="150"/>
                  </a:lnTo>
                  <a:lnTo>
                    <a:pt x="35" y="131"/>
                  </a:lnTo>
                  <a:lnTo>
                    <a:pt x="49" y="116"/>
                  </a:lnTo>
                  <a:lnTo>
                    <a:pt x="63" y="100"/>
                  </a:lnTo>
                  <a:lnTo>
                    <a:pt x="79" y="83"/>
                  </a:lnTo>
                  <a:lnTo>
                    <a:pt x="99" y="61"/>
                  </a:lnTo>
                  <a:lnTo>
                    <a:pt x="124" y="3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5" name="Freeform 109"/>
            <p:cNvSpPr>
              <a:spLocks/>
            </p:cNvSpPr>
            <p:nvPr/>
          </p:nvSpPr>
          <p:spPr bwMode="auto">
            <a:xfrm>
              <a:off x="3331" y="2559"/>
              <a:ext cx="115" cy="1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4" y="25"/>
                </a:cxn>
                <a:cxn ang="0">
                  <a:pos x="58" y="45"/>
                </a:cxn>
                <a:cxn ang="0">
                  <a:pos x="61" y="46"/>
                </a:cxn>
                <a:cxn ang="0">
                  <a:pos x="63" y="49"/>
                </a:cxn>
                <a:cxn ang="0">
                  <a:pos x="74" y="74"/>
                </a:cxn>
                <a:cxn ang="0">
                  <a:pos x="112" y="74"/>
                </a:cxn>
                <a:cxn ang="0">
                  <a:pos x="155" y="63"/>
                </a:cxn>
                <a:cxn ang="0">
                  <a:pos x="184" y="52"/>
                </a:cxn>
                <a:cxn ang="0">
                  <a:pos x="191" y="57"/>
                </a:cxn>
                <a:cxn ang="0">
                  <a:pos x="199" y="71"/>
                </a:cxn>
                <a:cxn ang="0">
                  <a:pos x="198" y="73"/>
                </a:cxn>
                <a:cxn ang="0">
                  <a:pos x="197" y="75"/>
                </a:cxn>
                <a:cxn ang="0">
                  <a:pos x="201" y="81"/>
                </a:cxn>
                <a:cxn ang="0">
                  <a:pos x="208" y="101"/>
                </a:cxn>
                <a:cxn ang="0">
                  <a:pos x="207" y="102"/>
                </a:cxn>
                <a:cxn ang="0">
                  <a:pos x="206" y="104"/>
                </a:cxn>
                <a:cxn ang="0">
                  <a:pos x="215" y="128"/>
                </a:cxn>
                <a:cxn ang="0">
                  <a:pos x="230" y="146"/>
                </a:cxn>
                <a:cxn ang="0">
                  <a:pos x="186" y="231"/>
                </a:cxn>
                <a:cxn ang="0">
                  <a:pos x="192" y="224"/>
                </a:cxn>
                <a:cxn ang="0">
                  <a:pos x="198" y="218"/>
                </a:cxn>
                <a:cxn ang="0">
                  <a:pos x="188" y="205"/>
                </a:cxn>
                <a:cxn ang="0">
                  <a:pos x="176" y="204"/>
                </a:cxn>
                <a:cxn ang="0">
                  <a:pos x="160" y="207"/>
                </a:cxn>
                <a:cxn ang="0">
                  <a:pos x="146" y="209"/>
                </a:cxn>
                <a:cxn ang="0">
                  <a:pos x="145" y="210"/>
                </a:cxn>
                <a:cxn ang="0">
                  <a:pos x="144" y="212"/>
                </a:cxn>
                <a:cxn ang="0">
                  <a:pos x="124" y="215"/>
                </a:cxn>
                <a:cxn ang="0">
                  <a:pos x="116" y="215"/>
                </a:cxn>
                <a:cxn ang="0">
                  <a:pos x="115" y="217"/>
                </a:cxn>
                <a:cxn ang="0">
                  <a:pos x="114" y="219"/>
                </a:cxn>
                <a:cxn ang="0">
                  <a:pos x="98" y="219"/>
                </a:cxn>
                <a:cxn ang="0">
                  <a:pos x="89" y="216"/>
                </a:cxn>
                <a:cxn ang="0">
                  <a:pos x="84" y="186"/>
                </a:cxn>
                <a:cxn ang="0">
                  <a:pos x="73" y="142"/>
                </a:cxn>
                <a:cxn ang="0">
                  <a:pos x="54" y="110"/>
                </a:cxn>
                <a:cxn ang="0">
                  <a:pos x="26" y="112"/>
                </a:cxn>
                <a:cxn ang="0">
                  <a:pos x="24" y="111"/>
                </a:cxn>
                <a:cxn ang="0">
                  <a:pos x="22" y="110"/>
                </a:cxn>
                <a:cxn ang="0">
                  <a:pos x="11" y="113"/>
                </a:cxn>
                <a:cxn ang="0">
                  <a:pos x="0" y="117"/>
                </a:cxn>
              </a:cxnLst>
              <a:rect l="0" t="0" r="r" b="b"/>
              <a:pathLst>
                <a:path w="230" h="231">
                  <a:moveTo>
                    <a:pt x="0" y="0"/>
                  </a:moveTo>
                  <a:lnTo>
                    <a:pt x="47" y="0"/>
                  </a:lnTo>
                  <a:lnTo>
                    <a:pt x="50" y="12"/>
                  </a:lnTo>
                  <a:lnTo>
                    <a:pt x="54" y="25"/>
                  </a:lnTo>
                  <a:lnTo>
                    <a:pt x="57" y="36"/>
                  </a:lnTo>
                  <a:lnTo>
                    <a:pt x="58" y="45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8"/>
                  </a:lnTo>
                  <a:lnTo>
                    <a:pt x="63" y="49"/>
                  </a:lnTo>
                  <a:lnTo>
                    <a:pt x="64" y="66"/>
                  </a:lnTo>
                  <a:lnTo>
                    <a:pt x="74" y="74"/>
                  </a:lnTo>
                  <a:lnTo>
                    <a:pt x="92" y="76"/>
                  </a:lnTo>
                  <a:lnTo>
                    <a:pt x="112" y="74"/>
                  </a:lnTo>
                  <a:lnTo>
                    <a:pt x="134" y="68"/>
                  </a:lnTo>
                  <a:lnTo>
                    <a:pt x="155" y="63"/>
                  </a:lnTo>
                  <a:lnTo>
                    <a:pt x="172" y="56"/>
                  </a:lnTo>
                  <a:lnTo>
                    <a:pt x="184" y="52"/>
                  </a:lnTo>
                  <a:lnTo>
                    <a:pt x="188" y="54"/>
                  </a:lnTo>
                  <a:lnTo>
                    <a:pt x="191" y="57"/>
                  </a:lnTo>
                  <a:lnTo>
                    <a:pt x="194" y="61"/>
                  </a:lnTo>
                  <a:lnTo>
                    <a:pt x="199" y="71"/>
                  </a:lnTo>
                  <a:lnTo>
                    <a:pt x="199" y="72"/>
                  </a:lnTo>
                  <a:lnTo>
                    <a:pt x="198" y="73"/>
                  </a:lnTo>
                  <a:lnTo>
                    <a:pt x="198" y="74"/>
                  </a:lnTo>
                  <a:lnTo>
                    <a:pt x="197" y="75"/>
                  </a:lnTo>
                  <a:lnTo>
                    <a:pt x="199" y="78"/>
                  </a:lnTo>
                  <a:lnTo>
                    <a:pt x="201" y="81"/>
                  </a:lnTo>
                  <a:lnTo>
                    <a:pt x="203" y="88"/>
                  </a:lnTo>
                  <a:lnTo>
                    <a:pt x="208" y="101"/>
                  </a:lnTo>
                  <a:lnTo>
                    <a:pt x="208" y="102"/>
                  </a:lnTo>
                  <a:lnTo>
                    <a:pt x="207" y="102"/>
                  </a:lnTo>
                  <a:lnTo>
                    <a:pt x="207" y="103"/>
                  </a:lnTo>
                  <a:lnTo>
                    <a:pt x="206" y="104"/>
                  </a:lnTo>
                  <a:lnTo>
                    <a:pt x="210" y="114"/>
                  </a:lnTo>
                  <a:lnTo>
                    <a:pt x="215" y="128"/>
                  </a:lnTo>
                  <a:lnTo>
                    <a:pt x="221" y="140"/>
                  </a:lnTo>
                  <a:lnTo>
                    <a:pt x="230" y="146"/>
                  </a:lnTo>
                  <a:lnTo>
                    <a:pt x="230" y="231"/>
                  </a:lnTo>
                  <a:lnTo>
                    <a:pt x="186" y="231"/>
                  </a:lnTo>
                  <a:lnTo>
                    <a:pt x="188" y="227"/>
                  </a:lnTo>
                  <a:lnTo>
                    <a:pt x="192" y="224"/>
                  </a:lnTo>
                  <a:lnTo>
                    <a:pt x="194" y="220"/>
                  </a:lnTo>
                  <a:lnTo>
                    <a:pt x="198" y="218"/>
                  </a:lnTo>
                  <a:lnTo>
                    <a:pt x="194" y="210"/>
                  </a:lnTo>
                  <a:lnTo>
                    <a:pt x="188" y="205"/>
                  </a:lnTo>
                  <a:lnTo>
                    <a:pt x="183" y="204"/>
                  </a:lnTo>
                  <a:lnTo>
                    <a:pt x="176" y="204"/>
                  </a:lnTo>
                  <a:lnTo>
                    <a:pt x="168" y="205"/>
                  </a:lnTo>
                  <a:lnTo>
                    <a:pt x="160" y="207"/>
                  </a:lnTo>
                  <a:lnTo>
                    <a:pt x="153" y="209"/>
                  </a:lnTo>
                  <a:lnTo>
                    <a:pt x="146" y="209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1"/>
                  </a:lnTo>
                  <a:lnTo>
                    <a:pt x="144" y="212"/>
                  </a:lnTo>
                  <a:lnTo>
                    <a:pt x="131" y="215"/>
                  </a:lnTo>
                  <a:lnTo>
                    <a:pt x="124" y="215"/>
                  </a:lnTo>
                  <a:lnTo>
                    <a:pt x="119" y="216"/>
                  </a:lnTo>
                  <a:lnTo>
                    <a:pt x="116" y="215"/>
                  </a:lnTo>
                  <a:lnTo>
                    <a:pt x="115" y="216"/>
                  </a:lnTo>
                  <a:lnTo>
                    <a:pt x="115" y="217"/>
                  </a:lnTo>
                  <a:lnTo>
                    <a:pt x="115" y="218"/>
                  </a:lnTo>
                  <a:lnTo>
                    <a:pt x="114" y="219"/>
                  </a:lnTo>
                  <a:lnTo>
                    <a:pt x="103" y="219"/>
                  </a:lnTo>
                  <a:lnTo>
                    <a:pt x="98" y="219"/>
                  </a:lnTo>
                  <a:lnTo>
                    <a:pt x="94" y="218"/>
                  </a:lnTo>
                  <a:lnTo>
                    <a:pt x="89" y="216"/>
                  </a:lnTo>
                  <a:lnTo>
                    <a:pt x="87" y="204"/>
                  </a:lnTo>
                  <a:lnTo>
                    <a:pt x="84" y="186"/>
                  </a:lnTo>
                  <a:lnTo>
                    <a:pt x="79" y="164"/>
                  </a:lnTo>
                  <a:lnTo>
                    <a:pt x="73" y="142"/>
                  </a:lnTo>
                  <a:lnTo>
                    <a:pt x="64" y="124"/>
                  </a:lnTo>
                  <a:lnTo>
                    <a:pt x="54" y="110"/>
                  </a:lnTo>
                  <a:lnTo>
                    <a:pt x="41" y="105"/>
                  </a:lnTo>
                  <a:lnTo>
                    <a:pt x="26" y="112"/>
                  </a:lnTo>
                  <a:lnTo>
                    <a:pt x="25" y="111"/>
                  </a:lnTo>
                  <a:lnTo>
                    <a:pt x="24" y="111"/>
                  </a:lnTo>
                  <a:lnTo>
                    <a:pt x="23" y="110"/>
                  </a:lnTo>
                  <a:lnTo>
                    <a:pt x="22" y="110"/>
                  </a:lnTo>
                  <a:lnTo>
                    <a:pt x="17" y="111"/>
                  </a:lnTo>
                  <a:lnTo>
                    <a:pt x="11" y="113"/>
                  </a:lnTo>
                  <a:lnTo>
                    <a:pt x="5" y="114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6" name="Freeform 110"/>
            <p:cNvSpPr>
              <a:spLocks/>
            </p:cNvSpPr>
            <p:nvPr/>
          </p:nvSpPr>
          <p:spPr bwMode="auto">
            <a:xfrm>
              <a:off x="3331" y="2484"/>
              <a:ext cx="24" cy="75"/>
            </a:xfrm>
            <a:custGeom>
              <a:avLst/>
              <a:gdLst/>
              <a:ahLst/>
              <a:cxnLst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10" y="21"/>
                </a:cxn>
                <a:cxn ang="0">
                  <a:pos x="13" y="33"/>
                </a:cxn>
                <a:cxn ang="0">
                  <a:pos x="18" y="46"/>
                </a:cxn>
                <a:cxn ang="0">
                  <a:pos x="17" y="47"/>
                </a:cxn>
                <a:cxn ang="0">
                  <a:pos x="17" y="48"/>
                </a:cxn>
                <a:cxn ang="0">
                  <a:pos x="17" y="49"/>
                </a:cxn>
                <a:cxn ang="0">
                  <a:pos x="16" y="50"/>
                </a:cxn>
                <a:cxn ang="0">
                  <a:pos x="23" y="64"/>
                </a:cxn>
                <a:cxn ang="0">
                  <a:pos x="28" y="85"/>
                </a:cxn>
                <a:cxn ang="0">
                  <a:pos x="33" y="106"/>
                </a:cxn>
                <a:cxn ang="0">
                  <a:pos x="41" y="117"/>
                </a:cxn>
                <a:cxn ang="0">
                  <a:pos x="40" y="118"/>
                </a:cxn>
                <a:cxn ang="0">
                  <a:pos x="40" y="119"/>
                </a:cxn>
                <a:cxn ang="0">
                  <a:pos x="40" y="121"/>
                </a:cxn>
                <a:cxn ang="0">
                  <a:pos x="39" y="122"/>
                </a:cxn>
                <a:cxn ang="0">
                  <a:pos x="40" y="123"/>
                </a:cxn>
                <a:cxn ang="0">
                  <a:pos x="41" y="123"/>
                </a:cxn>
                <a:cxn ang="0">
                  <a:pos x="42" y="123"/>
                </a:cxn>
                <a:cxn ang="0">
                  <a:pos x="43" y="124"/>
                </a:cxn>
                <a:cxn ang="0">
                  <a:pos x="42" y="129"/>
                </a:cxn>
                <a:cxn ang="0">
                  <a:pos x="43" y="134"/>
                </a:cxn>
                <a:cxn ang="0">
                  <a:pos x="45" y="141"/>
                </a:cxn>
                <a:cxn ang="0">
                  <a:pos x="47" y="149"/>
                </a:cxn>
              </a:cxnLst>
              <a:rect l="0" t="0" r="r" b="b"/>
              <a:pathLst>
                <a:path w="47" h="149">
                  <a:moveTo>
                    <a:pt x="47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1"/>
                  </a:lnTo>
                  <a:lnTo>
                    <a:pt x="13" y="33"/>
                  </a:lnTo>
                  <a:lnTo>
                    <a:pt x="18" y="46"/>
                  </a:lnTo>
                  <a:lnTo>
                    <a:pt x="17" y="47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6" y="50"/>
                  </a:lnTo>
                  <a:lnTo>
                    <a:pt x="23" y="64"/>
                  </a:lnTo>
                  <a:lnTo>
                    <a:pt x="28" y="85"/>
                  </a:lnTo>
                  <a:lnTo>
                    <a:pt x="33" y="106"/>
                  </a:lnTo>
                  <a:lnTo>
                    <a:pt x="41" y="117"/>
                  </a:lnTo>
                  <a:lnTo>
                    <a:pt x="40" y="118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2" y="129"/>
                  </a:lnTo>
                  <a:lnTo>
                    <a:pt x="43" y="134"/>
                  </a:lnTo>
                  <a:lnTo>
                    <a:pt x="45" y="141"/>
                  </a:lnTo>
                  <a:lnTo>
                    <a:pt x="47" y="14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7" name="Freeform 111"/>
            <p:cNvSpPr>
              <a:spLocks/>
            </p:cNvSpPr>
            <p:nvPr/>
          </p:nvSpPr>
          <p:spPr bwMode="auto">
            <a:xfrm>
              <a:off x="3250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81" y="9"/>
                </a:cxn>
                <a:cxn ang="0">
                  <a:pos x="72" y="19"/>
                </a:cxn>
                <a:cxn ang="0">
                  <a:pos x="62" y="29"/>
                </a:cxn>
                <a:cxn ang="0">
                  <a:pos x="53" y="37"/>
                </a:cxn>
                <a:cxn ang="0">
                  <a:pos x="43" y="42"/>
                </a:cxn>
                <a:cxn ang="0">
                  <a:pos x="31" y="44"/>
                </a:cxn>
                <a:cxn ang="0">
                  <a:pos x="19" y="39"/>
                </a:cxn>
                <a:cxn ang="0">
                  <a:pos x="6" y="26"/>
                </a:cxn>
                <a:cxn ang="0">
                  <a:pos x="5" y="26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24"/>
                </a:cxn>
                <a:cxn ang="0">
                  <a:pos x="5" y="24"/>
                </a:cxn>
                <a:cxn ang="0">
                  <a:pos x="3" y="17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81" y="9"/>
                  </a:lnTo>
                  <a:lnTo>
                    <a:pt x="72" y="19"/>
                  </a:lnTo>
                  <a:lnTo>
                    <a:pt x="62" y="29"/>
                  </a:lnTo>
                  <a:lnTo>
                    <a:pt x="53" y="37"/>
                  </a:lnTo>
                  <a:lnTo>
                    <a:pt x="43" y="42"/>
                  </a:lnTo>
                  <a:lnTo>
                    <a:pt x="31" y="44"/>
                  </a:lnTo>
                  <a:lnTo>
                    <a:pt x="19" y="39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3" y="17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8" name="Freeform 112"/>
            <p:cNvSpPr>
              <a:spLocks/>
            </p:cNvSpPr>
            <p:nvPr/>
          </p:nvSpPr>
          <p:spPr bwMode="auto">
            <a:xfrm>
              <a:off x="3303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53" y="123"/>
                </a:cxn>
                <a:cxn ang="0">
                  <a:pos x="47" y="136"/>
                </a:cxn>
                <a:cxn ang="0">
                  <a:pos x="42" y="148"/>
                </a:cxn>
                <a:cxn ang="0">
                  <a:pos x="33" y="159"/>
                </a:cxn>
                <a:cxn ang="0">
                  <a:pos x="21" y="127"/>
                </a:cxn>
                <a:cxn ang="0">
                  <a:pos x="16" y="85"/>
                </a:cxn>
                <a:cxn ang="0">
                  <a:pos x="13" y="40"/>
                </a:cxn>
                <a:cxn ang="0">
                  <a:pos x="0" y="0"/>
                </a:cxn>
              </a:cxnLst>
              <a:rect l="0" t="0" r="r" b="b"/>
              <a:pathLst>
                <a:path w="58" h="159">
                  <a:moveTo>
                    <a:pt x="0" y="0"/>
                  </a:moveTo>
                  <a:lnTo>
                    <a:pt x="58" y="0"/>
                  </a:lnTo>
                  <a:lnTo>
                    <a:pt x="58" y="109"/>
                  </a:lnTo>
                  <a:lnTo>
                    <a:pt x="53" y="123"/>
                  </a:lnTo>
                  <a:lnTo>
                    <a:pt x="47" y="136"/>
                  </a:lnTo>
                  <a:lnTo>
                    <a:pt x="42" y="148"/>
                  </a:lnTo>
                  <a:lnTo>
                    <a:pt x="33" y="159"/>
                  </a:lnTo>
                  <a:lnTo>
                    <a:pt x="21" y="127"/>
                  </a:lnTo>
                  <a:lnTo>
                    <a:pt x="16" y="85"/>
                  </a:lnTo>
                  <a:lnTo>
                    <a:pt x="1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49" name="Freeform 113"/>
            <p:cNvSpPr>
              <a:spLocks/>
            </p:cNvSpPr>
            <p:nvPr/>
          </p:nvSpPr>
          <p:spPr bwMode="auto">
            <a:xfrm>
              <a:off x="3228" y="2938"/>
              <a:ext cx="103" cy="80"/>
            </a:xfrm>
            <a:custGeom>
              <a:avLst/>
              <a:gdLst/>
              <a:ahLst/>
              <a:cxnLst>
                <a:cxn ang="0">
                  <a:pos x="208" y="160"/>
                </a:cxn>
                <a:cxn ang="0">
                  <a:pos x="149" y="158"/>
                </a:cxn>
                <a:cxn ang="0">
                  <a:pos x="147" y="154"/>
                </a:cxn>
                <a:cxn ang="0">
                  <a:pos x="143" y="154"/>
                </a:cxn>
                <a:cxn ang="0">
                  <a:pos x="137" y="158"/>
                </a:cxn>
                <a:cxn ang="0">
                  <a:pos x="45" y="160"/>
                </a:cxn>
                <a:cxn ang="0">
                  <a:pos x="57" y="141"/>
                </a:cxn>
                <a:cxn ang="0">
                  <a:pos x="80" y="132"/>
                </a:cxn>
                <a:cxn ang="0">
                  <a:pos x="105" y="126"/>
                </a:cxn>
                <a:cxn ang="0">
                  <a:pos x="125" y="118"/>
                </a:cxn>
                <a:cxn ang="0">
                  <a:pos x="97" y="85"/>
                </a:cxn>
                <a:cxn ang="0">
                  <a:pos x="59" y="56"/>
                </a:cxn>
                <a:cxn ang="0">
                  <a:pos x="23" y="31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30" y="1"/>
                </a:cxn>
                <a:cxn ang="0">
                  <a:pos x="48" y="4"/>
                </a:cxn>
                <a:cxn ang="0">
                  <a:pos x="65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83" y="13"/>
                </a:cxn>
                <a:cxn ang="0">
                  <a:pos x="104" y="19"/>
                </a:cxn>
                <a:cxn ang="0">
                  <a:pos x="125" y="24"/>
                </a:cxn>
                <a:cxn ang="0">
                  <a:pos x="139" y="24"/>
                </a:cxn>
                <a:cxn ang="0">
                  <a:pos x="140" y="26"/>
                </a:cxn>
                <a:cxn ang="0">
                  <a:pos x="141" y="28"/>
                </a:cxn>
                <a:cxn ang="0">
                  <a:pos x="143" y="26"/>
                </a:cxn>
                <a:cxn ang="0">
                  <a:pos x="145" y="25"/>
                </a:cxn>
                <a:cxn ang="0">
                  <a:pos x="156" y="31"/>
                </a:cxn>
                <a:cxn ang="0">
                  <a:pos x="172" y="35"/>
                </a:cxn>
                <a:cxn ang="0">
                  <a:pos x="190" y="40"/>
                </a:cxn>
                <a:cxn ang="0">
                  <a:pos x="208" y="46"/>
                </a:cxn>
              </a:cxnLst>
              <a:rect l="0" t="0" r="r" b="b"/>
              <a:pathLst>
                <a:path w="208" h="160">
                  <a:moveTo>
                    <a:pt x="208" y="46"/>
                  </a:moveTo>
                  <a:lnTo>
                    <a:pt x="208" y="160"/>
                  </a:lnTo>
                  <a:lnTo>
                    <a:pt x="150" y="160"/>
                  </a:lnTo>
                  <a:lnTo>
                    <a:pt x="149" y="158"/>
                  </a:lnTo>
                  <a:lnTo>
                    <a:pt x="148" y="156"/>
                  </a:lnTo>
                  <a:lnTo>
                    <a:pt x="147" y="154"/>
                  </a:lnTo>
                  <a:lnTo>
                    <a:pt x="145" y="153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7" y="158"/>
                  </a:lnTo>
                  <a:lnTo>
                    <a:pt x="135" y="160"/>
                  </a:lnTo>
                  <a:lnTo>
                    <a:pt x="45" y="160"/>
                  </a:lnTo>
                  <a:lnTo>
                    <a:pt x="49" y="148"/>
                  </a:lnTo>
                  <a:lnTo>
                    <a:pt x="57" y="141"/>
                  </a:lnTo>
                  <a:lnTo>
                    <a:pt x="67" y="136"/>
                  </a:lnTo>
                  <a:lnTo>
                    <a:pt x="80" y="132"/>
                  </a:lnTo>
                  <a:lnTo>
                    <a:pt x="92" y="130"/>
                  </a:lnTo>
                  <a:lnTo>
                    <a:pt x="105" y="126"/>
                  </a:lnTo>
                  <a:lnTo>
                    <a:pt x="117" y="123"/>
                  </a:lnTo>
                  <a:lnTo>
                    <a:pt x="125" y="118"/>
                  </a:lnTo>
                  <a:lnTo>
                    <a:pt x="113" y="101"/>
                  </a:lnTo>
                  <a:lnTo>
                    <a:pt x="97" y="85"/>
                  </a:lnTo>
                  <a:lnTo>
                    <a:pt x="79" y="70"/>
                  </a:lnTo>
                  <a:lnTo>
                    <a:pt x="59" y="56"/>
                  </a:lnTo>
                  <a:lnTo>
                    <a:pt x="41" y="43"/>
                  </a:lnTo>
                  <a:lnTo>
                    <a:pt x="23" y="31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8" y="3"/>
                  </a:lnTo>
                  <a:lnTo>
                    <a:pt x="48" y="4"/>
                  </a:lnTo>
                  <a:lnTo>
                    <a:pt x="56" y="7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4" y="12"/>
                  </a:lnTo>
                  <a:lnTo>
                    <a:pt x="83" y="13"/>
                  </a:lnTo>
                  <a:lnTo>
                    <a:pt x="92" y="16"/>
                  </a:lnTo>
                  <a:lnTo>
                    <a:pt x="104" y="19"/>
                  </a:lnTo>
                  <a:lnTo>
                    <a:pt x="114" y="22"/>
                  </a:lnTo>
                  <a:lnTo>
                    <a:pt x="125" y="24"/>
                  </a:lnTo>
                  <a:lnTo>
                    <a:pt x="133" y="25"/>
                  </a:lnTo>
                  <a:lnTo>
                    <a:pt x="139" y="24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7"/>
                  </a:lnTo>
                  <a:lnTo>
                    <a:pt x="141" y="28"/>
                  </a:lnTo>
                  <a:lnTo>
                    <a:pt x="142" y="27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9" y="27"/>
                  </a:lnTo>
                  <a:lnTo>
                    <a:pt x="156" y="31"/>
                  </a:lnTo>
                  <a:lnTo>
                    <a:pt x="163" y="33"/>
                  </a:lnTo>
                  <a:lnTo>
                    <a:pt x="172" y="35"/>
                  </a:lnTo>
                  <a:lnTo>
                    <a:pt x="181" y="38"/>
                  </a:lnTo>
                  <a:lnTo>
                    <a:pt x="190" y="40"/>
                  </a:lnTo>
                  <a:lnTo>
                    <a:pt x="200" y="43"/>
                  </a:lnTo>
                  <a:lnTo>
                    <a:pt x="208" y="46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0" name="Freeform 114"/>
            <p:cNvSpPr>
              <a:spLocks/>
            </p:cNvSpPr>
            <p:nvPr/>
          </p:nvSpPr>
          <p:spPr bwMode="auto">
            <a:xfrm>
              <a:off x="3235" y="2559"/>
              <a:ext cx="96" cy="7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3" y="1"/>
                </a:cxn>
                <a:cxn ang="0">
                  <a:pos x="147" y="4"/>
                </a:cxn>
                <a:cxn ang="0">
                  <a:pos x="148" y="1"/>
                </a:cxn>
                <a:cxn ang="0">
                  <a:pos x="149" y="0"/>
                </a:cxn>
                <a:cxn ang="0">
                  <a:pos x="193" y="117"/>
                </a:cxn>
                <a:cxn ang="0">
                  <a:pos x="179" y="120"/>
                </a:cxn>
                <a:cxn ang="0">
                  <a:pos x="164" y="124"/>
                </a:cxn>
                <a:cxn ang="0">
                  <a:pos x="152" y="127"/>
                </a:cxn>
                <a:cxn ang="0">
                  <a:pos x="145" y="132"/>
                </a:cxn>
                <a:cxn ang="0">
                  <a:pos x="143" y="131"/>
                </a:cxn>
                <a:cxn ang="0">
                  <a:pos x="141" y="129"/>
                </a:cxn>
                <a:cxn ang="0">
                  <a:pos x="140" y="132"/>
                </a:cxn>
                <a:cxn ang="0">
                  <a:pos x="139" y="134"/>
                </a:cxn>
                <a:cxn ang="0">
                  <a:pos x="125" y="134"/>
                </a:cxn>
                <a:cxn ang="0">
                  <a:pos x="104" y="139"/>
                </a:cxn>
                <a:cxn ang="0">
                  <a:pos x="83" y="144"/>
                </a:cxn>
                <a:cxn ang="0">
                  <a:pos x="67" y="146"/>
                </a:cxn>
                <a:cxn ang="0">
                  <a:pos x="66" y="148"/>
                </a:cxn>
                <a:cxn ang="0">
                  <a:pos x="65" y="150"/>
                </a:cxn>
                <a:cxn ang="0">
                  <a:pos x="48" y="152"/>
                </a:cxn>
                <a:cxn ang="0">
                  <a:pos x="31" y="156"/>
                </a:cxn>
                <a:cxn ang="0">
                  <a:pos x="14" y="157"/>
                </a:cxn>
                <a:cxn ang="0">
                  <a:pos x="0" y="155"/>
                </a:cxn>
                <a:cxn ang="0">
                  <a:pos x="23" y="126"/>
                </a:cxn>
                <a:cxn ang="0">
                  <a:pos x="60" y="101"/>
                </a:cxn>
                <a:cxn ang="0">
                  <a:pos x="98" y="73"/>
                </a:cxn>
                <a:cxn ang="0">
                  <a:pos x="126" y="40"/>
                </a:cxn>
                <a:cxn ang="0">
                  <a:pos x="106" y="31"/>
                </a:cxn>
                <a:cxn ang="0">
                  <a:pos x="81" y="26"/>
                </a:cxn>
                <a:cxn ang="0">
                  <a:pos x="59" y="18"/>
                </a:cxn>
                <a:cxn ang="0">
                  <a:pos x="46" y="0"/>
                </a:cxn>
              </a:cxnLst>
              <a:rect l="0" t="0" r="r" b="b"/>
              <a:pathLst>
                <a:path w="193" h="157">
                  <a:moveTo>
                    <a:pt x="46" y="0"/>
                  </a:moveTo>
                  <a:lnTo>
                    <a:pt x="140" y="0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5" y="3"/>
                  </a:lnTo>
                  <a:lnTo>
                    <a:pt x="147" y="4"/>
                  </a:lnTo>
                  <a:lnTo>
                    <a:pt x="147" y="3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9" y="0"/>
                  </a:lnTo>
                  <a:lnTo>
                    <a:pt x="193" y="0"/>
                  </a:lnTo>
                  <a:lnTo>
                    <a:pt x="193" y="117"/>
                  </a:lnTo>
                  <a:lnTo>
                    <a:pt x="186" y="119"/>
                  </a:lnTo>
                  <a:lnTo>
                    <a:pt x="179" y="120"/>
                  </a:lnTo>
                  <a:lnTo>
                    <a:pt x="171" y="122"/>
                  </a:lnTo>
                  <a:lnTo>
                    <a:pt x="164" y="124"/>
                  </a:lnTo>
                  <a:lnTo>
                    <a:pt x="158" y="126"/>
                  </a:lnTo>
                  <a:lnTo>
                    <a:pt x="152" y="127"/>
                  </a:lnTo>
                  <a:lnTo>
                    <a:pt x="149" y="129"/>
                  </a:lnTo>
                  <a:lnTo>
                    <a:pt x="145" y="132"/>
                  </a:lnTo>
                  <a:lnTo>
                    <a:pt x="144" y="131"/>
                  </a:lnTo>
                  <a:lnTo>
                    <a:pt x="143" y="131"/>
                  </a:lnTo>
                  <a:lnTo>
                    <a:pt x="142" y="131"/>
                  </a:lnTo>
                  <a:lnTo>
                    <a:pt x="141" y="129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39" y="134"/>
                  </a:lnTo>
                  <a:lnTo>
                    <a:pt x="133" y="133"/>
                  </a:lnTo>
                  <a:lnTo>
                    <a:pt x="125" y="134"/>
                  </a:lnTo>
                  <a:lnTo>
                    <a:pt x="114" y="136"/>
                  </a:lnTo>
                  <a:lnTo>
                    <a:pt x="104" y="139"/>
                  </a:lnTo>
                  <a:lnTo>
                    <a:pt x="94" y="142"/>
                  </a:lnTo>
                  <a:lnTo>
                    <a:pt x="83" y="144"/>
                  </a:lnTo>
                  <a:lnTo>
                    <a:pt x="74" y="146"/>
                  </a:lnTo>
                  <a:lnTo>
                    <a:pt x="67" y="146"/>
                  </a:lnTo>
                  <a:lnTo>
                    <a:pt x="67" y="147"/>
                  </a:lnTo>
                  <a:lnTo>
                    <a:pt x="66" y="148"/>
                  </a:lnTo>
                  <a:lnTo>
                    <a:pt x="66" y="149"/>
                  </a:lnTo>
                  <a:lnTo>
                    <a:pt x="65" y="150"/>
                  </a:lnTo>
                  <a:lnTo>
                    <a:pt x="57" y="151"/>
                  </a:lnTo>
                  <a:lnTo>
                    <a:pt x="48" y="152"/>
                  </a:lnTo>
                  <a:lnTo>
                    <a:pt x="39" y="154"/>
                  </a:lnTo>
                  <a:lnTo>
                    <a:pt x="31" y="156"/>
                  </a:lnTo>
                  <a:lnTo>
                    <a:pt x="22" y="156"/>
                  </a:lnTo>
                  <a:lnTo>
                    <a:pt x="14" y="157"/>
                  </a:lnTo>
                  <a:lnTo>
                    <a:pt x="7" y="156"/>
                  </a:lnTo>
                  <a:lnTo>
                    <a:pt x="0" y="155"/>
                  </a:lnTo>
                  <a:lnTo>
                    <a:pt x="10" y="140"/>
                  </a:lnTo>
                  <a:lnTo>
                    <a:pt x="23" y="126"/>
                  </a:lnTo>
                  <a:lnTo>
                    <a:pt x="41" y="113"/>
                  </a:lnTo>
                  <a:lnTo>
                    <a:pt x="60" y="101"/>
                  </a:lnTo>
                  <a:lnTo>
                    <a:pt x="80" y="87"/>
                  </a:lnTo>
                  <a:lnTo>
                    <a:pt x="98" y="73"/>
                  </a:lnTo>
                  <a:lnTo>
                    <a:pt x="114" y="57"/>
                  </a:lnTo>
                  <a:lnTo>
                    <a:pt x="126" y="40"/>
                  </a:lnTo>
                  <a:lnTo>
                    <a:pt x="118" y="35"/>
                  </a:lnTo>
                  <a:lnTo>
                    <a:pt x="106" y="31"/>
                  </a:lnTo>
                  <a:lnTo>
                    <a:pt x="94" y="28"/>
                  </a:lnTo>
                  <a:lnTo>
                    <a:pt x="81" y="26"/>
                  </a:lnTo>
                  <a:lnTo>
                    <a:pt x="69" y="22"/>
                  </a:lnTo>
                  <a:lnTo>
                    <a:pt x="59" y="18"/>
                  </a:lnTo>
                  <a:lnTo>
                    <a:pt x="51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1" name="Freeform 115"/>
            <p:cNvSpPr>
              <a:spLocks/>
            </p:cNvSpPr>
            <p:nvPr/>
          </p:nvSpPr>
          <p:spPr bwMode="auto">
            <a:xfrm>
              <a:off x="3309" y="2478"/>
              <a:ext cx="22" cy="81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44" y="162"/>
                </a:cxn>
                <a:cxn ang="0">
                  <a:pos x="0" y="162"/>
                </a:cxn>
                <a:cxn ang="0">
                  <a:pos x="8" y="143"/>
                </a:cxn>
                <a:cxn ang="0">
                  <a:pos x="14" y="122"/>
                </a:cxn>
                <a:cxn ang="0">
                  <a:pos x="16" y="99"/>
                </a:cxn>
                <a:cxn ang="0">
                  <a:pos x="17" y="76"/>
                </a:cxn>
                <a:cxn ang="0">
                  <a:pos x="19" y="54"/>
                </a:cxn>
                <a:cxn ang="0">
                  <a:pos x="22" y="33"/>
                </a:cxn>
                <a:cxn ang="0">
                  <a:pos x="26" y="15"/>
                </a:cxn>
                <a:cxn ang="0">
                  <a:pos x="34" y="0"/>
                </a:cxn>
                <a:cxn ang="0">
                  <a:pos x="37" y="2"/>
                </a:cxn>
                <a:cxn ang="0">
                  <a:pos x="39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4" y="13"/>
                </a:cxn>
              </a:cxnLst>
              <a:rect l="0" t="0" r="r" b="b"/>
              <a:pathLst>
                <a:path w="44" h="162">
                  <a:moveTo>
                    <a:pt x="44" y="13"/>
                  </a:moveTo>
                  <a:lnTo>
                    <a:pt x="44" y="162"/>
                  </a:lnTo>
                  <a:lnTo>
                    <a:pt x="0" y="162"/>
                  </a:lnTo>
                  <a:lnTo>
                    <a:pt x="8" y="143"/>
                  </a:lnTo>
                  <a:lnTo>
                    <a:pt x="14" y="122"/>
                  </a:lnTo>
                  <a:lnTo>
                    <a:pt x="16" y="99"/>
                  </a:lnTo>
                  <a:lnTo>
                    <a:pt x="17" y="76"/>
                  </a:lnTo>
                  <a:lnTo>
                    <a:pt x="19" y="54"/>
                  </a:lnTo>
                  <a:lnTo>
                    <a:pt x="22" y="33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2" name="Freeform 116"/>
            <p:cNvSpPr>
              <a:spLocks/>
            </p:cNvSpPr>
            <p:nvPr/>
          </p:nvSpPr>
          <p:spPr bwMode="auto">
            <a:xfrm>
              <a:off x="3258" y="2536"/>
              <a:ext cx="47" cy="23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1" y="36"/>
                </a:cxn>
                <a:cxn ang="0">
                  <a:pos x="3" y="29"/>
                </a:cxn>
                <a:cxn ang="0">
                  <a:pos x="5" y="21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20" y="6"/>
                </a:cxn>
                <a:cxn ang="0">
                  <a:pos x="32" y="0"/>
                </a:cxn>
                <a:cxn ang="0">
                  <a:pos x="45" y="2"/>
                </a:cxn>
                <a:cxn ang="0">
                  <a:pos x="56" y="8"/>
                </a:cxn>
                <a:cxn ang="0">
                  <a:pos x="66" y="19"/>
                </a:cxn>
                <a:cxn ang="0">
                  <a:pos x="75" y="29"/>
                </a:cxn>
                <a:cxn ang="0">
                  <a:pos x="85" y="39"/>
                </a:cxn>
                <a:cxn ang="0">
                  <a:pos x="95" y="47"/>
                </a:cxn>
              </a:cxnLst>
              <a:rect l="0" t="0" r="r" b="b"/>
              <a:pathLst>
                <a:path w="95" h="47">
                  <a:moveTo>
                    <a:pt x="95" y="47"/>
                  </a:moveTo>
                  <a:lnTo>
                    <a:pt x="1" y="47"/>
                  </a:lnTo>
                  <a:lnTo>
                    <a:pt x="0" y="42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0" y="6"/>
                  </a:lnTo>
                  <a:lnTo>
                    <a:pt x="32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6" y="19"/>
                  </a:lnTo>
                  <a:lnTo>
                    <a:pt x="75" y="29"/>
                  </a:lnTo>
                  <a:lnTo>
                    <a:pt x="85" y="39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6019800" y="5867400"/>
            <a:ext cx="533400" cy="609600"/>
            <a:chOff x="3228" y="2304"/>
            <a:chExt cx="897" cy="971"/>
          </a:xfrm>
        </p:grpSpPr>
        <p:sp>
          <p:nvSpPr>
            <p:cNvPr id="116854" name="Freeform 118"/>
            <p:cNvSpPr>
              <a:spLocks/>
            </p:cNvSpPr>
            <p:nvPr/>
          </p:nvSpPr>
          <p:spPr bwMode="auto">
            <a:xfrm>
              <a:off x="4022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43" y="40"/>
                </a:cxn>
                <a:cxn ang="0">
                  <a:pos x="40" y="85"/>
                </a:cxn>
                <a:cxn ang="0">
                  <a:pos x="35" y="127"/>
                </a:cxn>
                <a:cxn ang="0">
                  <a:pos x="23" y="159"/>
                </a:cxn>
                <a:cxn ang="0">
                  <a:pos x="16" y="150"/>
                </a:cxn>
                <a:cxn ang="0">
                  <a:pos x="10" y="138"/>
                </a:cxn>
                <a:cxn ang="0">
                  <a:pos x="4" y="125"/>
                </a:cxn>
                <a:cxn ang="0">
                  <a:pos x="0" y="1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159">
                  <a:moveTo>
                    <a:pt x="0" y="0"/>
                  </a:moveTo>
                  <a:lnTo>
                    <a:pt x="56" y="0"/>
                  </a:lnTo>
                  <a:lnTo>
                    <a:pt x="43" y="40"/>
                  </a:lnTo>
                  <a:lnTo>
                    <a:pt x="40" y="85"/>
                  </a:lnTo>
                  <a:lnTo>
                    <a:pt x="35" y="127"/>
                  </a:lnTo>
                  <a:lnTo>
                    <a:pt x="23" y="159"/>
                  </a:lnTo>
                  <a:lnTo>
                    <a:pt x="16" y="150"/>
                  </a:lnTo>
                  <a:lnTo>
                    <a:pt x="10" y="138"/>
                  </a:lnTo>
                  <a:lnTo>
                    <a:pt x="4" y="125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5" name="Freeform 119"/>
            <p:cNvSpPr>
              <a:spLocks/>
            </p:cNvSpPr>
            <p:nvPr/>
          </p:nvSpPr>
          <p:spPr bwMode="auto">
            <a:xfrm>
              <a:off x="4058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6"/>
                </a:cxn>
                <a:cxn ang="0">
                  <a:pos x="89" y="11"/>
                </a:cxn>
                <a:cxn ang="0">
                  <a:pos x="87" y="17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6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1" y="39"/>
                </a:cxn>
                <a:cxn ang="0">
                  <a:pos x="59" y="44"/>
                </a:cxn>
                <a:cxn ang="0">
                  <a:pos x="47" y="42"/>
                </a:cxn>
                <a:cxn ang="0">
                  <a:pos x="37" y="37"/>
                </a:cxn>
                <a:cxn ang="0">
                  <a:pos x="28" y="29"/>
                </a:cxn>
                <a:cxn ang="0">
                  <a:pos x="18" y="19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90" y="6"/>
                  </a:lnTo>
                  <a:lnTo>
                    <a:pt x="89" y="11"/>
                  </a:lnTo>
                  <a:lnTo>
                    <a:pt x="87" y="17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1" y="39"/>
                  </a:lnTo>
                  <a:lnTo>
                    <a:pt x="59" y="44"/>
                  </a:lnTo>
                  <a:lnTo>
                    <a:pt x="47" y="42"/>
                  </a:lnTo>
                  <a:lnTo>
                    <a:pt x="37" y="37"/>
                  </a:lnTo>
                  <a:lnTo>
                    <a:pt x="28" y="29"/>
                  </a:lnTo>
                  <a:lnTo>
                    <a:pt x="18" y="1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6" name="Freeform 120"/>
            <p:cNvSpPr>
              <a:spLocks/>
            </p:cNvSpPr>
            <p:nvPr/>
          </p:nvSpPr>
          <p:spPr bwMode="auto">
            <a:xfrm>
              <a:off x="4022" y="2938"/>
              <a:ext cx="103" cy="80"/>
            </a:xfrm>
            <a:custGeom>
              <a:avLst/>
              <a:gdLst/>
              <a:ahLst/>
              <a:cxnLst>
                <a:cxn ang="0">
                  <a:pos x="71" y="160"/>
                </a:cxn>
                <a:cxn ang="0">
                  <a:pos x="66" y="156"/>
                </a:cxn>
                <a:cxn ang="0">
                  <a:pos x="61" y="153"/>
                </a:cxn>
                <a:cxn ang="0">
                  <a:pos x="58" y="156"/>
                </a:cxn>
                <a:cxn ang="0">
                  <a:pos x="56" y="160"/>
                </a:cxn>
                <a:cxn ang="0">
                  <a:pos x="0" y="45"/>
                </a:cxn>
                <a:cxn ang="0">
                  <a:pos x="17" y="40"/>
                </a:cxn>
                <a:cxn ang="0">
                  <a:pos x="35" y="35"/>
                </a:cxn>
                <a:cxn ang="0">
                  <a:pos x="51" y="31"/>
                </a:cxn>
                <a:cxn ang="0">
                  <a:pos x="61" y="25"/>
                </a:cxn>
                <a:cxn ang="0">
                  <a:pos x="63" y="26"/>
                </a:cxn>
                <a:cxn ang="0">
                  <a:pos x="65" y="27"/>
                </a:cxn>
                <a:cxn ang="0">
                  <a:pos x="66" y="25"/>
                </a:cxn>
                <a:cxn ang="0">
                  <a:pos x="67" y="24"/>
                </a:cxn>
                <a:cxn ang="0">
                  <a:pos x="82" y="24"/>
                </a:cxn>
                <a:cxn ang="0">
                  <a:pos x="102" y="18"/>
                </a:cxn>
                <a:cxn ang="0">
                  <a:pos x="123" y="12"/>
                </a:cxn>
                <a:cxn ang="0">
                  <a:pos x="139" y="11"/>
                </a:cxn>
                <a:cxn ang="0">
                  <a:pos x="140" y="9"/>
                </a:cxn>
                <a:cxn ang="0">
                  <a:pos x="141" y="8"/>
                </a:cxn>
                <a:cxn ang="0">
                  <a:pos x="158" y="4"/>
                </a:cxn>
                <a:cxn ang="0">
                  <a:pos x="176" y="1"/>
                </a:cxn>
                <a:cxn ang="0">
                  <a:pos x="192" y="0"/>
                </a:cxn>
                <a:cxn ang="0">
                  <a:pos x="206" y="2"/>
                </a:cxn>
                <a:cxn ang="0">
                  <a:pos x="183" y="31"/>
                </a:cxn>
                <a:cxn ang="0">
                  <a:pos x="147" y="56"/>
                </a:cxn>
                <a:cxn ang="0">
                  <a:pos x="108" y="84"/>
                </a:cxn>
                <a:cxn ang="0">
                  <a:pos x="80" y="117"/>
                </a:cxn>
                <a:cxn ang="0">
                  <a:pos x="101" y="125"/>
                </a:cxn>
                <a:cxn ang="0">
                  <a:pos x="127" y="131"/>
                </a:cxn>
                <a:cxn ang="0">
                  <a:pos x="150" y="141"/>
                </a:cxn>
                <a:cxn ang="0">
                  <a:pos x="161" y="160"/>
                </a:cxn>
              </a:cxnLst>
              <a:rect l="0" t="0" r="r" b="b"/>
              <a:pathLst>
                <a:path w="206" h="160">
                  <a:moveTo>
                    <a:pt x="161" y="160"/>
                  </a:moveTo>
                  <a:lnTo>
                    <a:pt x="71" y="160"/>
                  </a:lnTo>
                  <a:lnTo>
                    <a:pt x="69" y="158"/>
                  </a:lnTo>
                  <a:lnTo>
                    <a:pt x="66" y="156"/>
                  </a:lnTo>
                  <a:lnTo>
                    <a:pt x="63" y="154"/>
                  </a:lnTo>
                  <a:lnTo>
                    <a:pt x="61" y="153"/>
                  </a:lnTo>
                  <a:lnTo>
                    <a:pt x="59" y="154"/>
                  </a:lnTo>
                  <a:lnTo>
                    <a:pt x="58" y="156"/>
                  </a:lnTo>
                  <a:lnTo>
                    <a:pt x="57" y="158"/>
                  </a:lnTo>
                  <a:lnTo>
                    <a:pt x="56" y="160"/>
                  </a:lnTo>
                  <a:lnTo>
                    <a:pt x="0" y="160"/>
                  </a:lnTo>
                  <a:lnTo>
                    <a:pt x="0" y="45"/>
                  </a:lnTo>
                  <a:lnTo>
                    <a:pt x="8" y="42"/>
                  </a:lnTo>
                  <a:lnTo>
                    <a:pt x="17" y="40"/>
                  </a:lnTo>
                  <a:lnTo>
                    <a:pt x="26" y="38"/>
                  </a:lnTo>
                  <a:lnTo>
                    <a:pt x="35" y="35"/>
                  </a:lnTo>
                  <a:lnTo>
                    <a:pt x="43" y="33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5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7" y="24"/>
                  </a:lnTo>
                  <a:lnTo>
                    <a:pt x="73" y="25"/>
                  </a:lnTo>
                  <a:lnTo>
                    <a:pt x="82" y="24"/>
                  </a:lnTo>
                  <a:lnTo>
                    <a:pt x="92" y="22"/>
                  </a:lnTo>
                  <a:lnTo>
                    <a:pt x="102" y="18"/>
                  </a:lnTo>
                  <a:lnTo>
                    <a:pt x="114" y="15"/>
                  </a:lnTo>
                  <a:lnTo>
                    <a:pt x="123" y="12"/>
                  </a:lnTo>
                  <a:lnTo>
                    <a:pt x="132" y="11"/>
                  </a:lnTo>
                  <a:lnTo>
                    <a:pt x="139" y="11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50" y="7"/>
                  </a:lnTo>
                  <a:lnTo>
                    <a:pt x="158" y="4"/>
                  </a:lnTo>
                  <a:lnTo>
                    <a:pt x="168" y="3"/>
                  </a:lnTo>
                  <a:lnTo>
                    <a:pt x="176" y="1"/>
                  </a:lnTo>
                  <a:lnTo>
                    <a:pt x="184" y="1"/>
                  </a:lnTo>
                  <a:lnTo>
                    <a:pt x="192" y="0"/>
                  </a:lnTo>
                  <a:lnTo>
                    <a:pt x="199" y="1"/>
                  </a:lnTo>
                  <a:lnTo>
                    <a:pt x="206" y="2"/>
                  </a:lnTo>
                  <a:lnTo>
                    <a:pt x="196" y="17"/>
                  </a:lnTo>
                  <a:lnTo>
                    <a:pt x="183" y="31"/>
                  </a:lnTo>
                  <a:lnTo>
                    <a:pt x="165" y="43"/>
                  </a:lnTo>
                  <a:lnTo>
                    <a:pt x="147" y="56"/>
                  </a:lnTo>
                  <a:lnTo>
                    <a:pt x="126" y="70"/>
                  </a:lnTo>
                  <a:lnTo>
                    <a:pt x="108" y="84"/>
                  </a:lnTo>
                  <a:lnTo>
                    <a:pt x="92" y="100"/>
                  </a:lnTo>
                  <a:lnTo>
                    <a:pt x="80" y="117"/>
                  </a:lnTo>
                  <a:lnTo>
                    <a:pt x="89" y="122"/>
                  </a:lnTo>
                  <a:lnTo>
                    <a:pt x="101" y="125"/>
                  </a:lnTo>
                  <a:lnTo>
                    <a:pt x="114" y="129"/>
                  </a:lnTo>
                  <a:lnTo>
                    <a:pt x="127" y="131"/>
                  </a:lnTo>
                  <a:lnTo>
                    <a:pt x="139" y="136"/>
                  </a:lnTo>
                  <a:lnTo>
                    <a:pt x="150" y="141"/>
                  </a:lnTo>
                  <a:lnTo>
                    <a:pt x="157" y="148"/>
                  </a:lnTo>
                  <a:lnTo>
                    <a:pt x="161" y="16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7" name="Freeform 121"/>
            <p:cNvSpPr>
              <a:spLocks/>
            </p:cNvSpPr>
            <p:nvPr/>
          </p:nvSpPr>
          <p:spPr bwMode="auto">
            <a:xfrm>
              <a:off x="4022" y="2559"/>
              <a:ext cx="100" cy="7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1" y="1"/>
                </a:cxn>
                <a:cxn ang="0">
                  <a:pos x="52" y="4"/>
                </a:cxn>
                <a:cxn ang="0">
                  <a:pos x="56" y="1"/>
                </a:cxn>
                <a:cxn ang="0">
                  <a:pos x="59" y="0"/>
                </a:cxn>
                <a:cxn ang="0">
                  <a:pos x="148" y="11"/>
                </a:cxn>
                <a:cxn ang="0">
                  <a:pos x="130" y="22"/>
                </a:cxn>
                <a:cxn ang="0">
                  <a:pos x="104" y="28"/>
                </a:cxn>
                <a:cxn ang="0">
                  <a:pos x="81" y="35"/>
                </a:cxn>
                <a:cxn ang="0">
                  <a:pos x="85" y="57"/>
                </a:cxn>
                <a:cxn ang="0">
                  <a:pos x="119" y="87"/>
                </a:cxn>
                <a:cxn ang="0">
                  <a:pos x="157" y="113"/>
                </a:cxn>
                <a:cxn ang="0">
                  <a:pos x="190" y="140"/>
                </a:cxn>
                <a:cxn ang="0">
                  <a:pos x="192" y="156"/>
                </a:cxn>
                <a:cxn ang="0">
                  <a:pos x="176" y="156"/>
                </a:cxn>
                <a:cxn ang="0">
                  <a:pos x="160" y="154"/>
                </a:cxn>
                <a:cxn ang="0">
                  <a:pos x="142" y="151"/>
                </a:cxn>
                <a:cxn ang="0">
                  <a:pos x="133" y="149"/>
                </a:cxn>
                <a:cxn ang="0">
                  <a:pos x="132" y="147"/>
                </a:cxn>
                <a:cxn ang="0">
                  <a:pos x="124" y="146"/>
                </a:cxn>
                <a:cxn ang="0">
                  <a:pos x="105" y="142"/>
                </a:cxn>
                <a:cxn ang="0">
                  <a:pos x="84" y="135"/>
                </a:cxn>
                <a:cxn ang="0">
                  <a:pos x="65" y="133"/>
                </a:cxn>
                <a:cxn ang="0">
                  <a:pos x="58" y="133"/>
                </a:cxn>
                <a:cxn ang="0">
                  <a:pos x="58" y="131"/>
                </a:cxn>
                <a:cxn ang="0">
                  <a:pos x="56" y="129"/>
                </a:cxn>
                <a:cxn ang="0">
                  <a:pos x="54" y="131"/>
                </a:cxn>
                <a:cxn ang="0">
                  <a:pos x="49" y="129"/>
                </a:cxn>
                <a:cxn ang="0">
                  <a:pos x="39" y="125"/>
                </a:cxn>
                <a:cxn ang="0">
                  <a:pos x="24" y="120"/>
                </a:cxn>
                <a:cxn ang="0">
                  <a:pos x="8" y="117"/>
                </a:cxn>
                <a:cxn ang="0">
                  <a:pos x="0" y="0"/>
                </a:cxn>
              </a:cxnLst>
              <a:rect l="0" t="0" r="r" b="b"/>
              <a:pathLst>
                <a:path w="199" h="157">
                  <a:moveTo>
                    <a:pt x="0" y="0"/>
                  </a:moveTo>
                  <a:lnTo>
                    <a:pt x="50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153" y="0"/>
                  </a:lnTo>
                  <a:lnTo>
                    <a:pt x="148" y="11"/>
                  </a:lnTo>
                  <a:lnTo>
                    <a:pt x="140" y="18"/>
                  </a:lnTo>
                  <a:lnTo>
                    <a:pt x="130" y="22"/>
                  </a:lnTo>
                  <a:lnTo>
                    <a:pt x="117" y="26"/>
                  </a:lnTo>
                  <a:lnTo>
                    <a:pt x="104" y="28"/>
                  </a:lnTo>
                  <a:lnTo>
                    <a:pt x="93" y="31"/>
                  </a:lnTo>
                  <a:lnTo>
                    <a:pt x="81" y="35"/>
                  </a:lnTo>
                  <a:lnTo>
                    <a:pt x="73" y="40"/>
                  </a:lnTo>
                  <a:lnTo>
                    <a:pt x="85" y="57"/>
                  </a:lnTo>
                  <a:lnTo>
                    <a:pt x="101" y="73"/>
                  </a:lnTo>
                  <a:lnTo>
                    <a:pt x="119" y="87"/>
                  </a:lnTo>
                  <a:lnTo>
                    <a:pt x="139" y="101"/>
                  </a:lnTo>
                  <a:lnTo>
                    <a:pt x="157" y="113"/>
                  </a:lnTo>
                  <a:lnTo>
                    <a:pt x="176" y="126"/>
                  </a:lnTo>
                  <a:lnTo>
                    <a:pt x="190" y="140"/>
                  </a:lnTo>
                  <a:lnTo>
                    <a:pt x="199" y="155"/>
                  </a:lnTo>
                  <a:lnTo>
                    <a:pt x="192" y="156"/>
                  </a:lnTo>
                  <a:lnTo>
                    <a:pt x="184" y="157"/>
                  </a:lnTo>
                  <a:lnTo>
                    <a:pt x="176" y="156"/>
                  </a:lnTo>
                  <a:lnTo>
                    <a:pt x="168" y="156"/>
                  </a:lnTo>
                  <a:lnTo>
                    <a:pt x="160" y="154"/>
                  </a:lnTo>
                  <a:lnTo>
                    <a:pt x="150" y="152"/>
                  </a:lnTo>
                  <a:lnTo>
                    <a:pt x="142" y="151"/>
                  </a:lnTo>
                  <a:lnTo>
                    <a:pt x="133" y="150"/>
                  </a:lnTo>
                  <a:lnTo>
                    <a:pt x="133" y="149"/>
                  </a:lnTo>
                  <a:lnTo>
                    <a:pt x="132" y="148"/>
                  </a:lnTo>
                  <a:lnTo>
                    <a:pt x="132" y="147"/>
                  </a:lnTo>
                  <a:lnTo>
                    <a:pt x="131" y="146"/>
                  </a:lnTo>
                  <a:lnTo>
                    <a:pt x="124" y="146"/>
                  </a:lnTo>
                  <a:lnTo>
                    <a:pt x="115" y="144"/>
                  </a:lnTo>
                  <a:lnTo>
                    <a:pt x="105" y="142"/>
                  </a:lnTo>
                  <a:lnTo>
                    <a:pt x="94" y="139"/>
                  </a:lnTo>
                  <a:lnTo>
                    <a:pt x="84" y="135"/>
                  </a:lnTo>
                  <a:lnTo>
                    <a:pt x="74" y="133"/>
                  </a:lnTo>
                  <a:lnTo>
                    <a:pt x="65" y="133"/>
                  </a:lnTo>
                  <a:lnTo>
                    <a:pt x="59" y="134"/>
                  </a:lnTo>
                  <a:lnTo>
                    <a:pt x="58" y="133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31"/>
                  </a:lnTo>
                  <a:lnTo>
                    <a:pt x="54" y="131"/>
                  </a:lnTo>
                  <a:lnTo>
                    <a:pt x="52" y="132"/>
                  </a:lnTo>
                  <a:lnTo>
                    <a:pt x="49" y="129"/>
                  </a:lnTo>
                  <a:lnTo>
                    <a:pt x="44" y="127"/>
                  </a:lnTo>
                  <a:lnTo>
                    <a:pt x="39" y="125"/>
                  </a:lnTo>
                  <a:lnTo>
                    <a:pt x="32" y="122"/>
                  </a:lnTo>
                  <a:lnTo>
                    <a:pt x="24" y="120"/>
                  </a:lnTo>
                  <a:lnTo>
                    <a:pt x="16" y="119"/>
                  </a:lnTo>
                  <a:lnTo>
                    <a:pt x="8" y="117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8" name="Freeform 122"/>
            <p:cNvSpPr>
              <a:spLocks/>
            </p:cNvSpPr>
            <p:nvPr/>
          </p:nvSpPr>
          <p:spPr bwMode="auto">
            <a:xfrm>
              <a:off x="4052" y="2536"/>
              <a:ext cx="47" cy="23"/>
            </a:xfrm>
            <a:custGeom>
              <a:avLst/>
              <a:gdLst/>
              <a:ahLst/>
              <a:cxnLst>
                <a:cxn ang="0">
                  <a:pos x="94" y="47"/>
                </a:cxn>
                <a:cxn ang="0">
                  <a:pos x="0" y="47"/>
                </a:cxn>
                <a:cxn ang="0">
                  <a:pos x="10" y="39"/>
                </a:cxn>
                <a:cxn ang="0">
                  <a:pos x="19" y="29"/>
                </a:cxn>
                <a:cxn ang="0">
                  <a:pos x="28" y="19"/>
                </a:cxn>
                <a:cxn ang="0">
                  <a:pos x="38" y="8"/>
                </a:cxn>
                <a:cxn ang="0">
                  <a:pos x="50" y="2"/>
                </a:cxn>
                <a:cxn ang="0">
                  <a:pos x="61" y="0"/>
                </a:cxn>
                <a:cxn ang="0">
                  <a:pos x="74" y="6"/>
                </a:cxn>
                <a:cxn ang="0">
                  <a:pos x="88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20"/>
                </a:cxn>
                <a:cxn ang="0">
                  <a:pos x="90" y="20"/>
                </a:cxn>
                <a:cxn ang="0">
                  <a:pos x="90" y="20"/>
                </a:cxn>
                <a:cxn ang="0">
                  <a:pos x="93" y="28"/>
                </a:cxn>
                <a:cxn ang="0">
                  <a:pos x="94" y="35"/>
                </a:cxn>
                <a:cxn ang="0">
                  <a:pos x="94" y="42"/>
                </a:cxn>
                <a:cxn ang="0">
                  <a:pos x="94" y="47"/>
                </a:cxn>
                <a:cxn ang="0">
                  <a:pos x="94" y="47"/>
                </a:cxn>
              </a:cxnLst>
              <a:rect l="0" t="0" r="r" b="b"/>
              <a:pathLst>
                <a:path w="94" h="47">
                  <a:moveTo>
                    <a:pt x="94" y="47"/>
                  </a:moveTo>
                  <a:lnTo>
                    <a:pt x="0" y="47"/>
                  </a:lnTo>
                  <a:lnTo>
                    <a:pt x="10" y="39"/>
                  </a:lnTo>
                  <a:lnTo>
                    <a:pt x="19" y="29"/>
                  </a:lnTo>
                  <a:lnTo>
                    <a:pt x="28" y="19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74" y="6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8"/>
                  </a:lnTo>
                  <a:lnTo>
                    <a:pt x="94" y="35"/>
                  </a:lnTo>
                  <a:lnTo>
                    <a:pt x="94" y="42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59" name="Freeform 123"/>
            <p:cNvSpPr>
              <a:spLocks/>
            </p:cNvSpPr>
            <p:nvPr/>
          </p:nvSpPr>
          <p:spPr bwMode="auto">
            <a:xfrm>
              <a:off x="4022" y="2478"/>
              <a:ext cx="26" cy="81"/>
            </a:xfrm>
            <a:custGeom>
              <a:avLst/>
              <a:gdLst/>
              <a:ahLst/>
              <a:cxnLst>
                <a:cxn ang="0">
                  <a:pos x="50" y="162"/>
                </a:cxn>
                <a:cxn ang="0">
                  <a:pos x="0" y="162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6" y="0"/>
                </a:cxn>
                <a:cxn ang="0">
                  <a:pos x="24" y="15"/>
                </a:cxn>
                <a:cxn ang="0">
                  <a:pos x="28" y="33"/>
                </a:cxn>
                <a:cxn ang="0">
                  <a:pos x="31" y="54"/>
                </a:cxn>
                <a:cxn ang="0">
                  <a:pos x="33" y="76"/>
                </a:cxn>
                <a:cxn ang="0">
                  <a:pos x="34" y="99"/>
                </a:cxn>
                <a:cxn ang="0">
                  <a:pos x="36" y="122"/>
                </a:cxn>
                <a:cxn ang="0">
                  <a:pos x="42" y="143"/>
                </a:cxn>
                <a:cxn ang="0">
                  <a:pos x="50" y="162"/>
                </a:cxn>
              </a:cxnLst>
              <a:rect l="0" t="0" r="r" b="b"/>
              <a:pathLst>
                <a:path w="50" h="162">
                  <a:moveTo>
                    <a:pt x="50" y="162"/>
                  </a:moveTo>
                  <a:lnTo>
                    <a:pt x="0" y="16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4" y="15"/>
                  </a:lnTo>
                  <a:lnTo>
                    <a:pt x="28" y="33"/>
                  </a:lnTo>
                  <a:lnTo>
                    <a:pt x="31" y="54"/>
                  </a:lnTo>
                  <a:lnTo>
                    <a:pt x="33" y="76"/>
                  </a:lnTo>
                  <a:lnTo>
                    <a:pt x="34" y="99"/>
                  </a:lnTo>
                  <a:lnTo>
                    <a:pt x="36" y="122"/>
                  </a:lnTo>
                  <a:lnTo>
                    <a:pt x="42" y="143"/>
                  </a:lnTo>
                  <a:lnTo>
                    <a:pt x="50" y="16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0" name="Freeform 124"/>
            <p:cNvSpPr>
              <a:spLocks/>
            </p:cNvSpPr>
            <p:nvPr/>
          </p:nvSpPr>
          <p:spPr bwMode="auto">
            <a:xfrm>
              <a:off x="4006" y="3018"/>
              <a:ext cx="16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113"/>
                </a:cxn>
                <a:cxn ang="0">
                  <a:pos x="31" y="109"/>
                </a:cxn>
                <a:cxn ang="0">
                  <a:pos x="30" y="107"/>
                </a:cxn>
                <a:cxn ang="0">
                  <a:pos x="29" y="104"/>
                </a:cxn>
                <a:cxn ang="0">
                  <a:pos x="28" y="101"/>
                </a:cxn>
                <a:cxn ang="0">
                  <a:pos x="29" y="100"/>
                </a:cxn>
                <a:cxn ang="0">
                  <a:pos x="29" y="99"/>
                </a:cxn>
                <a:cxn ang="0">
                  <a:pos x="29" y="98"/>
                </a:cxn>
                <a:cxn ang="0">
                  <a:pos x="30" y="97"/>
                </a:cxn>
                <a:cxn ang="0">
                  <a:pos x="23" y="83"/>
                </a:cxn>
                <a:cxn ang="0">
                  <a:pos x="18" y="61"/>
                </a:cxn>
                <a:cxn ang="0">
                  <a:pos x="13" y="40"/>
                </a:cxn>
                <a:cxn ang="0">
                  <a:pos x="5" y="29"/>
                </a:cxn>
                <a:cxn ang="0">
                  <a:pos x="6" y="27"/>
                </a:cxn>
                <a:cxn ang="0">
                  <a:pos x="6" y="26"/>
                </a:cxn>
                <a:cxn ang="0">
                  <a:pos x="6" y="25"/>
                </a:cxn>
                <a:cxn ang="0">
                  <a:pos x="7" y="24"/>
                </a:cxn>
                <a:cxn ang="0">
                  <a:pos x="6" y="24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4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33" h="113">
                  <a:moveTo>
                    <a:pt x="0" y="0"/>
                  </a:moveTo>
                  <a:lnTo>
                    <a:pt x="33" y="0"/>
                  </a:lnTo>
                  <a:lnTo>
                    <a:pt x="33" y="113"/>
                  </a:lnTo>
                  <a:lnTo>
                    <a:pt x="31" y="109"/>
                  </a:lnTo>
                  <a:lnTo>
                    <a:pt x="30" y="107"/>
                  </a:lnTo>
                  <a:lnTo>
                    <a:pt x="29" y="104"/>
                  </a:lnTo>
                  <a:lnTo>
                    <a:pt x="28" y="101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23" y="83"/>
                  </a:lnTo>
                  <a:lnTo>
                    <a:pt x="18" y="61"/>
                  </a:lnTo>
                  <a:lnTo>
                    <a:pt x="13" y="40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1" name="Freeform 125"/>
            <p:cNvSpPr>
              <a:spLocks/>
            </p:cNvSpPr>
            <p:nvPr/>
          </p:nvSpPr>
          <p:spPr bwMode="auto">
            <a:xfrm>
              <a:off x="3907" y="2904"/>
              <a:ext cx="115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1" y="5"/>
                </a:cxn>
                <a:cxn ang="0">
                  <a:pos x="46" y="10"/>
                </a:cxn>
                <a:cxn ang="0">
                  <a:pos x="55" y="21"/>
                </a:cxn>
                <a:cxn ang="0">
                  <a:pos x="69" y="24"/>
                </a:cxn>
                <a:cxn ang="0">
                  <a:pos x="84" y="20"/>
                </a:cxn>
                <a:cxn ang="0">
                  <a:pos x="98" y="19"/>
                </a:cxn>
                <a:cxn ang="0">
                  <a:pos x="99" y="17"/>
                </a:cxn>
                <a:cxn ang="0">
                  <a:pos x="100" y="14"/>
                </a:cxn>
                <a:cxn ang="0">
                  <a:pos x="121" y="12"/>
                </a:cxn>
                <a:cxn ang="0">
                  <a:pos x="128" y="13"/>
                </a:cxn>
                <a:cxn ang="0">
                  <a:pos x="129" y="11"/>
                </a:cxn>
                <a:cxn ang="0">
                  <a:pos x="130" y="9"/>
                </a:cxn>
                <a:cxn ang="0">
                  <a:pos x="146" y="9"/>
                </a:cxn>
                <a:cxn ang="0">
                  <a:pos x="155" y="12"/>
                </a:cxn>
                <a:cxn ang="0">
                  <a:pos x="160" y="42"/>
                </a:cxn>
                <a:cxn ang="0">
                  <a:pos x="172" y="85"/>
                </a:cxn>
                <a:cxn ang="0">
                  <a:pos x="190" y="117"/>
                </a:cxn>
                <a:cxn ang="0">
                  <a:pos x="218" y="115"/>
                </a:cxn>
                <a:cxn ang="0">
                  <a:pos x="221" y="116"/>
                </a:cxn>
                <a:cxn ang="0">
                  <a:pos x="224" y="118"/>
                </a:cxn>
                <a:cxn ang="0">
                  <a:pos x="226" y="116"/>
                </a:cxn>
                <a:cxn ang="0">
                  <a:pos x="231" y="115"/>
                </a:cxn>
                <a:cxn ang="0">
                  <a:pos x="198" y="230"/>
                </a:cxn>
                <a:cxn ang="0">
                  <a:pos x="191" y="204"/>
                </a:cxn>
                <a:cxn ang="0">
                  <a:pos x="187" y="181"/>
                </a:cxn>
                <a:cxn ang="0">
                  <a:pos x="184" y="180"/>
                </a:cxn>
                <a:cxn ang="0">
                  <a:pos x="182" y="179"/>
                </a:cxn>
                <a:cxn ang="0">
                  <a:pos x="169" y="153"/>
                </a:cxn>
                <a:cxn ang="0">
                  <a:pos x="133" y="153"/>
                </a:cxn>
                <a:cxn ang="0">
                  <a:pos x="89" y="165"/>
                </a:cxn>
                <a:cxn ang="0">
                  <a:pos x="60" y="175"/>
                </a:cxn>
                <a:cxn ang="0">
                  <a:pos x="54" y="170"/>
                </a:cxn>
                <a:cxn ang="0">
                  <a:pos x="45" y="156"/>
                </a:cxn>
                <a:cxn ang="0">
                  <a:pos x="46" y="154"/>
                </a:cxn>
                <a:cxn ang="0">
                  <a:pos x="47" y="151"/>
                </a:cxn>
                <a:cxn ang="0">
                  <a:pos x="44" y="146"/>
                </a:cxn>
                <a:cxn ang="0">
                  <a:pos x="36" y="127"/>
                </a:cxn>
                <a:cxn ang="0">
                  <a:pos x="37" y="125"/>
                </a:cxn>
                <a:cxn ang="0">
                  <a:pos x="38" y="123"/>
                </a:cxn>
                <a:cxn ang="0">
                  <a:pos x="28" y="95"/>
                </a:cxn>
                <a:cxn ang="0">
                  <a:pos x="5" y="82"/>
                </a:cxn>
                <a:cxn ang="0">
                  <a:pos x="3" y="90"/>
                </a:cxn>
                <a:cxn ang="0">
                  <a:pos x="0" y="97"/>
                </a:cxn>
              </a:cxnLst>
              <a:rect l="0" t="0" r="r" b="b"/>
              <a:pathLst>
                <a:path w="231" h="230">
                  <a:moveTo>
                    <a:pt x="0" y="0"/>
                  </a:moveTo>
                  <a:lnTo>
                    <a:pt x="55" y="0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9" y="7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5" y="21"/>
                  </a:lnTo>
                  <a:lnTo>
                    <a:pt x="61" y="24"/>
                  </a:lnTo>
                  <a:lnTo>
                    <a:pt x="69" y="24"/>
                  </a:lnTo>
                  <a:lnTo>
                    <a:pt x="76" y="22"/>
                  </a:lnTo>
                  <a:lnTo>
                    <a:pt x="84" y="20"/>
                  </a:lnTo>
                  <a:lnTo>
                    <a:pt x="91" y="19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99" y="17"/>
                  </a:lnTo>
                  <a:lnTo>
                    <a:pt x="100" y="15"/>
                  </a:lnTo>
                  <a:lnTo>
                    <a:pt x="100" y="14"/>
                  </a:lnTo>
                  <a:lnTo>
                    <a:pt x="114" y="12"/>
                  </a:lnTo>
                  <a:lnTo>
                    <a:pt x="121" y="12"/>
                  </a:lnTo>
                  <a:lnTo>
                    <a:pt x="125" y="12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29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41" y="9"/>
                  </a:lnTo>
                  <a:lnTo>
                    <a:pt x="146" y="9"/>
                  </a:lnTo>
                  <a:lnTo>
                    <a:pt x="150" y="10"/>
                  </a:lnTo>
                  <a:lnTo>
                    <a:pt x="155" y="12"/>
                  </a:lnTo>
                  <a:lnTo>
                    <a:pt x="157" y="24"/>
                  </a:lnTo>
                  <a:lnTo>
                    <a:pt x="160" y="42"/>
                  </a:lnTo>
                  <a:lnTo>
                    <a:pt x="165" y="63"/>
                  </a:lnTo>
                  <a:lnTo>
                    <a:pt x="172" y="85"/>
                  </a:lnTo>
                  <a:lnTo>
                    <a:pt x="180" y="104"/>
                  </a:lnTo>
                  <a:lnTo>
                    <a:pt x="190" y="117"/>
                  </a:lnTo>
                  <a:lnTo>
                    <a:pt x="203" y="121"/>
                  </a:lnTo>
                  <a:lnTo>
                    <a:pt x="218" y="115"/>
                  </a:lnTo>
                  <a:lnTo>
                    <a:pt x="219" y="116"/>
                  </a:lnTo>
                  <a:lnTo>
                    <a:pt x="221" y="116"/>
                  </a:lnTo>
                  <a:lnTo>
                    <a:pt x="222" y="117"/>
                  </a:lnTo>
                  <a:lnTo>
                    <a:pt x="224" y="118"/>
                  </a:lnTo>
                  <a:lnTo>
                    <a:pt x="225" y="117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1" y="115"/>
                  </a:lnTo>
                  <a:lnTo>
                    <a:pt x="231" y="230"/>
                  </a:lnTo>
                  <a:lnTo>
                    <a:pt x="198" y="230"/>
                  </a:lnTo>
                  <a:lnTo>
                    <a:pt x="195" y="217"/>
                  </a:lnTo>
                  <a:lnTo>
                    <a:pt x="191" y="204"/>
                  </a:lnTo>
                  <a:lnTo>
                    <a:pt x="188" y="192"/>
                  </a:lnTo>
                  <a:lnTo>
                    <a:pt x="187" y="181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83" y="179"/>
                  </a:lnTo>
                  <a:lnTo>
                    <a:pt x="182" y="179"/>
                  </a:lnTo>
                  <a:lnTo>
                    <a:pt x="180" y="162"/>
                  </a:lnTo>
                  <a:lnTo>
                    <a:pt x="169" y="153"/>
                  </a:lnTo>
                  <a:lnTo>
                    <a:pt x="153" y="150"/>
                  </a:lnTo>
                  <a:lnTo>
                    <a:pt x="133" y="153"/>
                  </a:lnTo>
                  <a:lnTo>
                    <a:pt x="111" y="158"/>
                  </a:lnTo>
                  <a:lnTo>
                    <a:pt x="89" y="165"/>
                  </a:lnTo>
                  <a:lnTo>
                    <a:pt x="72" y="171"/>
                  </a:lnTo>
                  <a:lnTo>
                    <a:pt x="60" y="175"/>
                  </a:lnTo>
                  <a:lnTo>
                    <a:pt x="57" y="172"/>
                  </a:lnTo>
                  <a:lnTo>
                    <a:pt x="54" y="170"/>
                  </a:lnTo>
                  <a:lnTo>
                    <a:pt x="51" y="165"/>
                  </a:lnTo>
                  <a:lnTo>
                    <a:pt x="45" y="156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7" y="153"/>
                  </a:lnTo>
                  <a:lnTo>
                    <a:pt x="47" y="151"/>
                  </a:lnTo>
                  <a:lnTo>
                    <a:pt x="45" y="149"/>
                  </a:lnTo>
                  <a:lnTo>
                    <a:pt x="44" y="146"/>
                  </a:lnTo>
                  <a:lnTo>
                    <a:pt x="41" y="139"/>
                  </a:lnTo>
                  <a:lnTo>
                    <a:pt x="36" y="127"/>
                  </a:lnTo>
                  <a:lnTo>
                    <a:pt x="36" y="126"/>
                  </a:lnTo>
                  <a:lnTo>
                    <a:pt x="37" y="125"/>
                  </a:lnTo>
                  <a:lnTo>
                    <a:pt x="37" y="124"/>
                  </a:lnTo>
                  <a:lnTo>
                    <a:pt x="38" y="123"/>
                  </a:lnTo>
                  <a:lnTo>
                    <a:pt x="32" y="110"/>
                  </a:lnTo>
                  <a:lnTo>
                    <a:pt x="28" y="95"/>
                  </a:lnTo>
                  <a:lnTo>
                    <a:pt x="20" y="83"/>
                  </a:lnTo>
                  <a:lnTo>
                    <a:pt x="5" y="82"/>
                  </a:lnTo>
                  <a:lnTo>
                    <a:pt x="4" y="87"/>
                  </a:lnTo>
                  <a:lnTo>
                    <a:pt x="3" y="90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2" name="Freeform 126"/>
            <p:cNvSpPr>
              <a:spLocks/>
            </p:cNvSpPr>
            <p:nvPr/>
          </p:nvSpPr>
          <p:spPr bwMode="auto">
            <a:xfrm>
              <a:off x="3907" y="2814"/>
              <a:ext cx="107" cy="90"/>
            </a:xfrm>
            <a:custGeom>
              <a:avLst/>
              <a:gdLst/>
              <a:ahLst/>
              <a:cxnLst>
                <a:cxn ang="0">
                  <a:pos x="55" y="178"/>
                </a:cxn>
                <a:cxn ang="0">
                  <a:pos x="0" y="178"/>
                </a:cxn>
                <a:cxn ang="0">
                  <a:pos x="0" y="98"/>
                </a:cxn>
                <a:cxn ang="0">
                  <a:pos x="14" y="91"/>
                </a:cxn>
                <a:cxn ang="0">
                  <a:pos x="27" y="83"/>
                </a:cxn>
                <a:cxn ang="0">
                  <a:pos x="39" y="75"/>
                </a:cxn>
                <a:cxn ang="0">
                  <a:pos x="52" y="68"/>
                </a:cxn>
                <a:cxn ang="0">
                  <a:pos x="64" y="61"/>
                </a:cxn>
                <a:cxn ang="0">
                  <a:pos x="74" y="54"/>
                </a:cxn>
                <a:cxn ang="0">
                  <a:pos x="84" y="48"/>
                </a:cxn>
                <a:cxn ang="0">
                  <a:pos x="92" y="44"/>
                </a:cxn>
                <a:cxn ang="0">
                  <a:pos x="93" y="45"/>
                </a:cxn>
                <a:cxn ang="0">
                  <a:pos x="95" y="45"/>
                </a:cxn>
                <a:cxn ang="0">
                  <a:pos x="96" y="46"/>
                </a:cxn>
                <a:cxn ang="0">
                  <a:pos x="97" y="46"/>
                </a:cxn>
                <a:cxn ang="0">
                  <a:pos x="118" y="37"/>
                </a:cxn>
                <a:cxn ang="0">
                  <a:pos x="134" y="30"/>
                </a:cxn>
                <a:cxn ang="0">
                  <a:pos x="146" y="24"/>
                </a:cxn>
                <a:cxn ang="0">
                  <a:pos x="158" y="19"/>
                </a:cxn>
                <a:cxn ang="0">
                  <a:pos x="168" y="15"/>
                </a:cxn>
                <a:cxn ang="0">
                  <a:pos x="180" y="11"/>
                </a:cxn>
                <a:cxn ang="0">
                  <a:pos x="193" y="6"/>
                </a:cxn>
                <a:cxn ang="0">
                  <a:pos x="210" y="0"/>
                </a:cxn>
                <a:cxn ang="0">
                  <a:pos x="211" y="1"/>
                </a:cxn>
                <a:cxn ang="0">
                  <a:pos x="212" y="1"/>
                </a:cxn>
                <a:cxn ang="0">
                  <a:pos x="213" y="2"/>
                </a:cxn>
                <a:cxn ang="0">
                  <a:pos x="214" y="3"/>
                </a:cxn>
                <a:cxn ang="0">
                  <a:pos x="195" y="25"/>
                </a:cxn>
                <a:cxn ang="0">
                  <a:pos x="179" y="44"/>
                </a:cxn>
                <a:cxn ang="0">
                  <a:pos x="165" y="60"/>
                </a:cxn>
                <a:cxn ang="0">
                  <a:pos x="151" y="75"/>
                </a:cxn>
                <a:cxn ang="0">
                  <a:pos x="134" y="93"/>
                </a:cxn>
                <a:cxn ang="0">
                  <a:pos x="114" y="115"/>
                </a:cxn>
                <a:cxn ang="0">
                  <a:pos x="89" y="143"/>
                </a:cxn>
                <a:cxn ang="0">
                  <a:pos x="55" y="178"/>
                </a:cxn>
              </a:cxnLst>
              <a:rect l="0" t="0" r="r" b="b"/>
              <a:pathLst>
                <a:path w="214" h="178">
                  <a:moveTo>
                    <a:pt x="55" y="178"/>
                  </a:moveTo>
                  <a:lnTo>
                    <a:pt x="0" y="178"/>
                  </a:lnTo>
                  <a:lnTo>
                    <a:pt x="0" y="98"/>
                  </a:lnTo>
                  <a:lnTo>
                    <a:pt x="14" y="91"/>
                  </a:lnTo>
                  <a:lnTo>
                    <a:pt x="27" y="83"/>
                  </a:lnTo>
                  <a:lnTo>
                    <a:pt x="39" y="75"/>
                  </a:lnTo>
                  <a:lnTo>
                    <a:pt x="52" y="68"/>
                  </a:lnTo>
                  <a:lnTo>
                    <a:pt x="64" y="61"/>
                  </a:lnTo>
                  <a:lnTo>
                    <a:pt x="74" y="54"/>
                  </a:lnTo>
                  <a:lnTo>
                    <a:pt x="84" y="48"/>
                  </a:lnTo>
                  <a:lnTo>
                    <a:pt x="92" y="44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118" y="37"/>
                  </a:lnTo>
                  <a:lnTo>
                    <a:pt x="134" y="30"/>
                  </a:lnTo>
                  <a:lnTo>
                    <a:pt x="146" y="24"/>
                  </a:lnTo>
                  <a:lnTo>
                    <a:pt x="158" y="19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3" y="6"/>
                  </a:lnTo>
                  <a:lnTo>
                    <a:pt x="210" y="0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4" y="3"/>
                  </a:lnTo>
                  <a:lnTo>
                    <a:pt x="195" y="25"/>
                  </a:lnTo>
                  <a:lnTo>
                    <a:pt x="179" y="44"/>
                  </a:lnTo>
                  <a:lnTo>
                    <a:pt x="165" y="60"/>
                  </a:lnTo>
                  <a:lnTo>
                    <a:pt x="151" y="75"/>
                  </a:lnTo>
                  <a:lnTo>
                    <a:pt x="134" y="93"/>
                  </a:lnTo>
                  <a:lnTo>
                    <a:pt x="114" y="115"/>
                  </a:lnTo>
                  <a:lnTo>
                    <a:pt x="89" y="143"/>
                  </a:lnTo>
                  <a:lnTo>
                    <a:pt x="55" y="17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3" name="Freeform 127"/>
            <p:cNvSpPr>
              <a:spLocks/>
            </p:cNvSpPr>
            <p:nvPr/>
          </p:nvSpPr>
          <p:spPr bwMode="auto">
            <a:xfrm>
              <a:off x="3907" y="2674"/>
              <a:ext cx="10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83" y="34"/>
                </a:cxn>
                <a:cxn ang="0">
                  <a:pos x="108" y="61"/>
                </a:cxn>
                <a:cxn ang="0">
                  <a:pos x="128" y="83"/>
                </a:cxn>
                <a:cxn ang="0">
                  <a:pos x="144" y="100"/>
                </a:cxn>
                <a:cxn ang="0">
                  <a:pos x="158" y="116"/>
                </a:cxn>
                <a:cxn ang="0">
                  <a:pos x="172" y="131"/>
                </a:cxn>
                <a:cxn ang="0">
                  <a:pos x="188" y="150"/>
                </a:cxn>
                <a:cxn ang="0">
                  <a:pos x="206" y="172"/>
                </a:cxn>
                <a:cxn ang="0">
                  <a:pos x="205" y="173"/>
                </a:cxn>
                <a:cxn ang="0">
                  <a:pos x="204" y="174"/>
                </a:cxn>
                <a:cxn ang="0">
                  <a:pos x="203" y="175"/>
                </a:cxn>
                <a:cxn ang="0">
                  <a:pos x="202" y="176"/>
                </a:cxn>
                <a:cxn ang="0">
                  <a:pos x="184" y="169"/>
                </a:cxn>
                <a:cxn ang="0">
                  <a:pos x="172" y="165"/>
                </a:cxn>
                <a:cxn ang="0">
                  <a:pos x="160" y="160"/>
                </a:cxn>
                <a:cxn ang="0">
                  <a:pos x="150" y="155"/>
                </a:cxn>
                <a:cxn ang="0">
                  <a:pos x="138" y="151"/>
                </a:cxn>
                <a:cxn ang="0">
                  <a:pos x="126" y="145"/>
                </a:cxn>
                <a:cxn ang="0">
                  <a:pos x="110" y="137"/>
                </a:cxn>
                <a:cxn ang="0">
                  <a:pos x="89" y="128"/>
                </a:cxn>
                <a:cxn ang="0">
                  <a:pos x="88" y="129"/>
                </a:cxn>
                <a:cxn ang="0">
                  <a:pos x="87" y="129"/>
                </a:cxn>
                <a:cxn ang="0">
                  <a:pos x="85" y="129"/>
                </a:cxn>
                <a:cxn ang="0">
                  <a:pos x="84" y="130"/>
                </a:cxn>
                <a:cxn ang="0">
                  <a:pos x="76" y="125"/>
                </a:cxn>
                <a:cxn ang="0">
                  <a:pos x="68" y="121"/>
                </a:cxn>
                <a:cxn ang="0">
                  <a:pos x="59" y="115"/>
                </a:cxn>
                <a:cxn ang="0">
                  <a:pos x="47" y="108"/>
                </a:cxn>
                <a:cxn ang="0">
                  <a:pos x="37" y="101"/>
                </a:cxn>
                <a:cxn ang="0">
                  <a:pos x="24" y="94"/>
                </a:cxn>
                <a:cxn ang="0">
                  <a:pos x="13" y="87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206" h="176">
                  <a:moveTo>
                    <a:pt x="0" y="0"/>
                  </a:moveTo>
                  <a:lnTo>
                    <a:pt x="51" y="0"/>
                  </a:lnTo>
                  <a:lnTo>
                    <a:pt x="83" y="34"/>
                  </a:lnTo>
                  <a:lnTo>
                    <a:pt x="108" y="61"/>
                  </a:lnTo>
                  <a:lnTo>
                    <a:pt x="128" y="83"/>
                  </a:lnTo>
                  <a:lnTo>
                    <a:pt x="144" y="100"/>
                  </a:lnTo>
                  <a:lnTo>
                    <a:pt x="158" y="116"/>
                  </a:lnTo>
                  <a:lnTo>
                    <a:pt x="172" y="131"/>
                  </a:lnTo>
                  <a:lnTo>
                    <a:pt x="188" y="150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4" y="174"/>
                  </a:lnTo>
                  <a:lnTo>
                    <a:pt x="203" y="175"/>
                  </a:lnTo>
                  <a:lnTo>
                    <a:pt x="202" y="176"/>
                  </a:lnTo>
                  <a:lnTo>
                    <a:pt x="184" y="169"/>
                  </a:lnTo>
                  <a:lnTo>
                    <a:pt x="172" y="165"/>
                  </a:lnTo>
                  <a:lnTo>
                    <a:pt x="160" y="160"/>
                  </a:lnTo>
                  <a:lnTo>
                    <a:pt x="150" y="155"/>
                  </a:lnTo>
                  <a:lnTo>
                    <a:pt x="138" y="151"/>
                  </a:lnTo>
                  <a:lnTo>
                    <a:pt x="126" y="145"/>
                  </a:lnTo>
                  <a:lnTo>
                    <a:pt x="110" y="137"/>
                  </a:lnTo>
                  <a:lnTo>
                    <a:pt x="89" y="128"/>
                  </a:lnTo>
                  <a:lnTo>
                    <a:pt x="88" y="129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4" y="130"/>
                  </a:lnTo>
                  <a:lnTo>
                    <a:pt x="76" y="125"/>
                  </a:lnTo>
                  <a:lnTo>
                    <a:pt x="68" y="121"/>
                  </a:lnTo>
                  <a:lnTo>
                    <a:pt x="59" y="115"/>
                  </a:lnTo>
                  <a:lnTo>
                    <a:pt x="47" y="108"/>
                  </a:lnTo>
                  <a:lnTo>
                    <a:pt x="37" y="101"/>
                  </a:lnTo>
                  <a:lnTo>
                    <a:pt x="24" y="94"/>
                  </a:lnTo>
                  <a:lnTo>
                    <a:pt x="13" y="87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4" name="Freeform 128"/>
            <p:cNvSpPr>
              <a:spLocks/>
            </p:cNvSpPr>
            <p:nvPr/>
          </p:nvSpPr>
          <p:spPr bwMode="auto">
            <a:xfrm>
              <a:off x="3907" y="255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26" y="113"/>
                </a:cxn>
                <a:cxn ang="0">
                  <a:pos x="219" y="111"/>
                </a:cxn>
                <a:cxn ang="0">
                  <a:pos x="214" y="110"/>
                </a:cxn>
                <a:cxn ang="0">
                  <a:pos x="212" y="111"/>
                </a:cxn>
                <a:cxn ang="0">
                  <a:pos x="195" y="105"/>
                </a:cxn>
                <a:cxn ang="0">
                  <a:pos x="172" y="122"/>
                </a:cxn>
                <a:cxn ang="0">
                  <a:pos x="157" y="164"/>
                </a:cxn>
                <a:cxn ang="0">
                  <a:pos x="149" y="203"/>
                </a:cxn>
                <a:cxn ang="0">
                  <a:pos x="143" y="217"/>
                </a:cxn>
                <a:cxn ang="0">
                  <a:pos x="133" y="219"/>
                </a:cxn>
                <a:cxn ang="0">
                  <a:pos x="122" y="218"/>
                </a:cxn>
                <a:cxn ang="0">
                  <a:pos x="121" y="216"/>
                </a:cxn>
                <a:cxn ang="0">
                  <a:pos x="117" y="216"/>
                </a:cxn>
                <a:cxn ang="0">
                  <a:pos x="106" y="215"/>
                </a:cxn>
                <a:cxn ang="0">
                  <a:pos x="92" y="211"/>
                </a:cxn>
                <a:cxn ang="0">
                  <a:pos x="91" y="209"/>
                </a:cxn>
                <a:cxn ang="0">
                  <a:pos x="83" y="208"/>
                </a:cxn>
                <a:cxn ang="0">
                  <a:pos x="68" y="205"/>
                </a:cxn>
                <a:cxn ang="0">
                  <a:pos x="53" y="203"/>
                </a:cxn>
                <a:cxn ang="0">
                  <a:pos x="42" y="209"/>
                </a:cxn>
                <a:cxn ang="0">
                  <a:pos x="42" y="220"/>
                </a:cxn>
                <a:cxn ang="0">
                  <a:pos x="47" y="227"/>
                </a:cxn>
                <a:cxn ang="0">
                  <a:pos x="0" y="231"/>
                </a:cxn>
                <a:cxn ang="0">
                  <a:pos x="13" y="142"/>
                </a:cxn>
                <a:cxn ang="0">
                  <a:pos x="26" y="117"/>
                </a:cxn>
                <a:cxn ang="0">
                  <a:pos x="29" y="103"/>
                </a:cxn>
                <a:cxn ang="0">
                  <a:pos x="29" y="102"/>
                </a:cxn>
                <a:cxn ang="0">
                  <a:pos x="32" y="88"/>
                </a:cxn>
                <a:cxn ang="0">
                  <a:pos x="38" y="78"/>
                </a:cxn>
                <a:cxn ang="0">
                  <a:pos x="39" y="74"/>
                </a:cxn>
                <a:cxn ang="0">
                  <a:pos x="38" y="72"/>
                </a:cxn>
                <a:cxn ang="0">
                  <a:pos x="43" y="61"/>
                </a:cxn>
                <a:cxn ang="0">
                  <a:pos x="49" y="54"/>
                </a:cxn>
                <a:cxn ang="0">
                  <a:pos x="65" y="56"/>
                </a:cxn>
                <a:cxn ang="0">
                  <a:pos x="103" y="68"/>
                </a:cxn>
                <a:cxn ang="0">
                  <a:pos x="145" y="76"/>
                </a:cxn>
                <a:cxn ang="0">
                  <a:pos x="172" y="66"/>
                </a:cxn>
                <a:cxn ang="0">
                  <a:pos x="175" y="48"/>
                </a:cxn>
                <a:cxn ang="0">
                  <a:pos x="178" y="46"/>
                </a:cxn>
                <a:cxn ang="0">
                  <a:pos x="180" y="36"/>
                </a:cxn>
                <a:cxn ang="0">
                  <a:pos x="187" y="12"/>
                </a:cxn>
              </a:cxnLst>
              <a:rect l="0" t="0" r="r" b="b"/>
              <a:pathLst>
                <a:path w="231" h="231">
                  <a:moveTo>
                    <a:pt x="190" y="0"/>
                  </a:moveTo>
                  <a:lnTo>
                    <a:pt x="231" y="0"/>
                  </a:lnTo>
                  <a:lnTo>
                    <a:pt x="231" y="114"/>
                  </a:lnTo>
                  <a:lnTo>
                    <a:pt x="226" y="113"/>
                  </a:lnTo>
                  <a:lnTo>
                    <a:pt x="222" y="112"/>
                  </a:lnTo>
                  <a:lnTo>
                    <a:pt x="219" y="111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3" y="111"/>
                  </a:lnTo>
                  <a:lnTo>
                    <a:pt x="212" y="111"/>
                  </a:lnTo>
                  <a:lnTo>
                    <a:pt x="211" y="112"/>
                  </a:lnTo>
                  <a:lnTo>
                    <a:pt x="195" y="105"/>
                  </a:lnTo>
                  <a:lnTo>
                    <a:pt x="182" y="110"/>
                  </a:lnTo>
                  <a:lnTo>
                    <a:pt x="172" y="122"/>
                  </a:lnTo>
                  <a:lnTo>
                    <a:pt x="164" y="142"/>
                  </a:lnTo>
                  <a:lnTo>
                    <a:pt x="157" y="164"/>
                  </a:lnTo>
                  <a:lnTo>
                    <a:pt x="152" y="185"/>
                  </a:lnTo>
                  <a:lnTo>
                    <a:pt x="149" y="203"/>
                  </a:lnTo>
                  <a:lnTo>
                    <a:pt x="146" y="215"/>
                  </a:lnTo>
                  <a:lnTo>
                    <a:pt x="143" y="217"/>
                  </a:lnTo>
                  <a:lnTo>
                    <a:pt x="140" y="218"/>
                  </a:lnTo>
                  <a:lnTo>
                    <a:pt x="133" y="219"/>
                  </a:lnTo>
                  <a:lnTo>
                    <a:pt x="122" y="219"/>
                  </a:lnTo>
                  <a:lnTo>
                    <a:pt x="122" y="218"/>
                  </a:lnTo>
                  <a:lnTo>
                    <a:pt x="121" y="217"/>
                  </a:lnTo>
                  <a:lnTo>
                    <a:pt x="121" y="216"/>
                  </a:lnTo>
                  <a:lnTo>
                    <a:pt x="120" y="215"/>
                  </a:lnTo>
                  <a:lnTo>
                    <a:pt x="117" y="216"/>
                  </a:lnTo>
                  <a:lnTo>
                    <a:pt x="113" y="215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11"/>
                  </a:lnTo>
                  <a:lnTo>
                    <a:pt x="91" y="210"/>
                  </a:lnTo>
                  <a:lnTo>
                    <a:pt x="91" y="209"/>
                  </a:lnTo>
                  <a:lnTo>
                    <a:pt x="90" y="208"/>
                  </a:lnTo>
                  <a:lnTo>
                    <a:pt x="83" y="208"/>
                  </a:lnTo>
                  <a:lnTo>
                    <a:pt x="76" y="207"/>
                  </a:lnTo>
                  <a:lnTo>
                    <a:pt x="68" y="205"/>
                  </a:lnTo>
                  <a:lnTo>
                    <a:pt x="61" y="203"/>
                  </a:lnTo>
                  <a:lnTo>
                    <a:pt x="53" y="203"/>
                  </a:lnTo>
                  <a:lnTo>
                    <a:pt x="47" y="205"/>
                  </a:lnTo>
                  <a:lnTo>
                    <a:pt x="42" y="209"/>
                  </a:lnTo>
                  <a:lnTo>
                    <a:pt x="38" y="217"/>
                  </a:lnTo>
                  <a:lnTo>
                    <a:pt x="42" y="220"/>
                  </a:lnTo>
                  <a:lnTo>
                    <a:pt x="45" y="224"/>
                  </a:lnTo>
                  <a:lnTo>
                    <a:pt x="47" y="227"/>
                  </a:lnTo>
                  <a:lnTo>
                    <a:pt x="51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13" y="142"/>
                  </a:lnTo>
                  <a:lnTo>
                    <a:pt x="21" y="132"/>
                  </a:lnTo>
                  <a:lnTo>
                    <a:pt x="26" y="117"/>
                  </a:lnTo>
                  <a:lnTo>
                    <a:pt x="30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32" y="88"/>
                  </a:lnTo>
                  <a:lnTo>
                    <a:pt x="36" y="81"/>
                  </a:lnTo>
                  <a:lnTo>
                    <a:pt x="38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53" y="52"/>
                  </a:lnTo>
                  <a:lnTo>
                    <a:pt x="65" y="56"/>
                  </a:lnTo>
                  <a:lnTo>
                    <a:pt x="82" y="63"/>
                  </a:lnTo>
                  <a:lnTo>
                    <a:pt x="103" y="68"/>
                  </a:lnTo>
                  <a:lnTo>
                    <a:pt x="125" y="74"/>
                  </a:lnTo>
                  <a:lnTo>
                    <a:pt x="145" y="76"/>
                  </a:lnTo>
                  <a:lnTo>
                    <a:pt x="161" y="74"/>
                  </a:lnTo>
                  <a:lnTo>
                    <a:pt x="172" y="66"/>
                  </a:lnTo>
                  <a:lnTo>
                    <a:pt x="174" y="49"/>
                  </a:lnTo>
                  <a:lnTo>
                    <a:pt x="175" y="48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79" y="45"/>
                  </a:lnTo>
                  <a:lnTo>
                    <a:pt x="180" y="36"/>
                  </a:lnTo>
                  <a:lnTo>
                    <a:pt x="183" y="25"/>
                  </a:lnTo>
                  <a:lnTo>
                    <a:pt x="187" y="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5" name="Freeform 129"/>
            <p:cNvSpPr>
              <a:spLocks/>
            </p:cNvSpPr>
            <p:nvPr/>
          </p:nvSpPr>
          <p:spPr bwMode="auto">
            <a:xfrm>
              <a:off x="4002" y="2491"/>
              <a:ext cx="20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137"/>
                </a:cxn>
                <a:cxn ang="0">
                  <a:pos x="0" y="137"/>
                </a:cxn>
                <a:cxn ang="0">
                  <a:pos x="1" y="129"/>
                </a:cxn>
                <a:cxn ang="0">
                  <a:pos x="4" y="122"/>
                </a:cxn>
                <a:cxn ang="0">
                  <a:pos x="4" y="117"/>
                </a:cxn>
                <a:cxn ang="0">
                  <a:pos x="4" y="112"/>
                </a:cxn>
                <a:cxn ang="0">
                  <a:pos x="5" y="111"/>
                </a:cxn>
                <a:cxn ang="0">
                  <a:pos x="6" y="111"/>
                </a:cxn>
                <a:cxn ang="0">
                  <a:pos x="7" y="111"/>
                </a:cxn>
                <a:cxn ang="0">
                  <a:pos x="8" y="110"/>
                </a:cxn>
                <a:cxn ang="0">
                  <a:pos x="7" y="109"/>
                </a:cxn>
                <a:cxn ang="0">
                  <a:pos x="7" y="107"/>
                </a:cxn>
                <a:cxn ang="0">
                  <a:pos x="6" y="106"/>
                </a:cxn>
                <a:cxn ang="0">
                  <a:pos x="5" y="105"/>
                </a:cxn>
                <a:cxn ang="0">
                  <a:pos x="13" y="94"/>
                </a:cxn>
                <a:cxn ang="0">
                  <a:pos x="17" y="73"/>
                </a:cxn>
                <a:cxn ang="0">
                  <a:pos x="23" y="52"/>
                </a:cxn>
                <a:cxn ang="0">
                  <a:pos x="30" y="37"/>
                </a:cxn>
                <a:cxn ang="0">
                  <a:pos x="30" y="3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8" y="34"/>
                </a:cxn>
                <a:cxn ang="0">
                  <a:pos x="31" y="26"/>
                </a:cxn>
                <a:cxn ang="0">
                  <a:pos x="35" y="16"/>
                </a:cxn>
                <a:cxn ang="0">
                  <a:pos x="37" y="8"/>
                </a:cxn>
                <a:cxn ang="0">
                  <a:pos x="41" y="0"/>
                </a:cxn>
              </a:cxnLst>
              <a:rect l="0" t="0" r="r" b="b"/>
              <a:pathLst>
                <a:path w="41" h="137">
                  <a:moveTo>
                    <a:pt x="41" y="0"/>
                  </a:moveTo>
                  <a:lnTo>
                    <a:pt x="41" y="137"/>
                  </a:lnTo>
                  <a:lnTo>
                    <a:pt x="0" y="137"/>
                  </a:lnTo>
                  <a:lnTo>
                    <a:pt x="1" y="129"/>
                  </a:lnTo>
                  <a:lnTo>
                    <a:pt x="4" y="122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5"/>
                  </a:lnTo>
                  <a:lnTo>
                    <a:pt x="13" y="94"/>
                  </a:lnTo>
                  <a:lnTo>
                    <a:pt x="17" y="73"/>
                  </a:lnTo>
                  <a:lnTo>
                    <a:pt x="23" y="52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31" y="26"/>
                  </a:lnTo>
                  <a:lnTo>
                    <a:pt x="35" y="16"/>
                  </a:lnTo>
                  <a:lnTo>
                    <a:pt x="3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6" name="Freeform 130"/>
            <p:cNvSpPr>
              <a:spLocks/>
            </p:cNvSpPr>
            <p:nvPr/>
          </p:nvSpPr>
          <p:spPr bwMode="auto">
            <a:xfrm>
              <a:off x="3862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2" y="21"/>
                </a:cxn>
                <a:cxn ang="0">
                  <a:pos x="36" y="40"/>
                </a:cxn>
                <a:cxn ang="0">
                  <a:pos x="28" y="63"/>
                </a:cxn>
                <a:cxn ang="0">
                  <a:pos x="19" y="91"/>
                </a:cxn>
                <a:cxn ang="0">
                  <a:pos x="18" y="90"/>
                </a:cxn>
                <a:cxn ang="0">
                  <a:pos x="15" y="90"/>
                </a:cxn>
                <a:cxn ang="0">
                  <a:pos x="14" y="90"/>
                </a:cxn>
                <a:cxn ang="0">
                  <a:pos x="12" y="89"/>
                </a:cxn>
                <a:cxn ang="0">
                  <a:pos x="7" y="62"/>
                </a:cxn>
                <a:cxn ang="0">
                  <a:pos x="5" y="42"/>
                </a:cxn>
                <a:cxn ang="0">
                  <a:pos x="3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2" y="21"/>
                  </a:lnTo>
                  <a:lnTo>
                    <a:pt x="36" y="40"/>
                  </a:lnTo>
                  <a:lnTo>
                    <a:pt x="28" y="63"/>
                  </a:lnTo>
                  <a:lnTo>
                    <a:pt x="19" y="91"/>
                  </a:lnTo>
                  <a:lnTo>
                    <a:pt x="18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7" y="62"/>
                  </a:lnTo>
                  <a:lnTo>
                    <a:pt x="5" y="42"/>
                  </a:lnTo>
                  <a:lnTo>
                    <a:pt x="3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7" name="Freeform 131"/>
            <p:cNvSpPr>
              <a:spLocks/>
            </p:cNvSpPr>
            <p:nvPr/>
          </p:nvSpPr>
          <p:spPr bwMode="auto">
            <a:xfrm>
              <a:off x="3792" y="3067"/>
              <a:ext cx="30" cy="2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14" y="10"/>
                </a:cxn>
                <a:cxn ang="0">
                  <a:pos x="21" y="16"/>
                </a:cxn>
                <a:cxn ang="0">
                  <a:pos x="26" y="20"/>
                </a:cxn>
                <a:cxn ang="0">
                  <a:pos x="33" y="25"/>
                </a:cxn>
                <a:cxn ang="0">
                  <a:pos x="41" y="31"/>
                </a:cxn>
                <a:cxn ang="0">
                  <a:pos x="49" y="38"/>
                </a:cxn>
                <a:cxn ang="0">
                  <a:pos x="60" y="46"/>
                </a:cxn>
                <a:cxn ang="0">
                  <a:pos x="60" y="47"/>
                </a:cxn>
                <a:cxn ang="0">
                  <a:pos x="60" y="49"/>
                </a:cxn>
                <a:cxn ang="0">
                  <a:pos x="59" y="50"/>
                </a:cxn>
                <a:cxn ang="0">
                  <a:pos x="59" y="53"/>
                </a:cxn>
                <a:cxn ang="0">
                  <a:pos x="49" y="51"/>
                </a:cxn>
                <a:cxn ang="0">
                  <a:pos x="41" y="49"/>
                </a:cxn>
                <a:cxn ang="0">
                  <a:pos x="33" y="48"/>
                </a:cxn>
                <a:cxn ang="0">
                  <a:pos x="26" y="47"/>
                </a:cxn>
                <a:cxn ang="0">
                  <a:pos x="18" y="45"/>
                </a:cxn>
                <a:cxn ang="0">
                  <a:pos x="13" y="43"/>
                </a:cxn>
                <a:cxn ang="0">
                  <a:pos x="6" y="42"/>
                </a:cxn>
                <a:cxn ang="0">
                  <a:pos x="0" y="41"/>
                </a:cxn>
              </a:cxnLst>
              <a:rect l="0" t="0" r="r" b="b"/>
              <a:pathLst>
                <a:path w="60" h="53">
                  <a:moveTo>
                    <a:pt x="0" y="41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21" y="16"/>
                  </a:lnTo>
                  <a:lnTo>
                    <a:pt x="26" y="20"/>
                  </a:lnTo>
                  <a:lnTo>
                    <a:pt x="33" y="25"/>
                  </a:lnTo>
                  <a:lnTo>
                    <a:pt x="41" y="31"/>
                  </a:lnTo>
                  <a:lnTo>
                    <a:pt x="49" y="38"/>
                  </a:lnTo>
                  <a:lnTo>
                    <a:pt x="60" y="46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50"/>
                  </a:lnTo>
                  <a:lnTo>
                    <a:pt x="59" y="53"/>
                  </a:lnTo>
                  <a:lnTo>
                    <a:pt x="49" y="51"/>
                  </a:lnTo>
                  <a:lnTo>
                    <a:pt x="41" y="49"/>
                  </a:lnTo>
                  <a:lnTo>
                    <a:pt x="33" y="48"/>
                  </a:lnTo>
                  <a:lnTo>
                    <a:pt x="26" y="47"/>
                  </a:lnTo>
                  <a:lnTo>
                    <a:pt x="18" y="45"/>
                  </a:lnTo>
                  <a:lnTo>
                    <a:pt x="13" y="43"/>
                  </a:lnTo>
                  <a:lnTo>
                    <a:pt x="6" y="4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8" name="Freeform 132"/>
            <p:cNvSpPr>
              <a:spLocks/>
            </p:cNvSpPr>
            <p:nvPr/>
          </p:nvSpPr>
          <p:spPr bwMode="auto">
            <a:xfrm>
              <a:off x="3850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4" y="97"/>
                </a:cxn>
                <a:cxn ang="0">
                  <a:pos x="106" y="121"/>
                </a:cxn>
                <a:cxn ang="0">
                  <a:pos x="99" y="143"/>
                </a:cxn>
                <a:cxn ang="0">
                  <a:pos x="93" y="162"/>
                </a:cxn>
                <a:cxn ang="0">
                  <a:pos x="89" y="179"/>
                </a:cxn>
                <a:cxn ang="0">
                  <a:pos x="84" y="194"/>
                </a:cxn>
                <a:cxn ang="0">
                  <a:pos x="80" y="207"/>
                </a:cxn>
                <a:cxn ang="0">
                  <a:pos x="76" y="219"/>
                </a:cxn>
                <a:cxn ang="0">
                  <a:pos x="73" y="230"/>
                </a:cxn>
                <a:cxn ang="0">
                  <a:pos x="24" y="230"/>
                </a:cxn>
                <a:cxn ang="0">
                  <a:pos x="23" y="223"/>
                </a:cxn>
                <a:cxn ang="0">
                  <a:pos x="23" y="215"/>
                </a:cxn>
                <a:cxn ang="0">
                  <a:pos x="22" y="207"/>
                </a:cxn>
                <a:cxn ang="0">
                  <a:pos x="21" y="196"/>
                </a:cxn>
                <a:cxn ang="0">
                  <a:pos x="20" y="196"/>
                </a:cxn>
                <a:cxn ang="0">
                  <a:pos x="20" y="195"/>
                </a:cxn>
                <a:cxn ang="0">
                  <a:pos x="19" y="195"/>
                </a:cxn>
                <a:cxn ang="0">
                  <a:pos x="17" y="194"/>
                </a:cxn>
                <a:cxn ang="0">
                  <a:pos x="17" y="153"/>
                </a:cxn>
                <a:cxn ang="0">
                  <a:pos x="17" y="98"/>
                </a:cxn>
                <a:cxn ang="0">
                  <a:pos x="13" y="44"/>
                </a:cxn>
                <a:cxn ang="0">
                  <a:pos x="0" y="0"/>
                </a:cxn>
              </a:cxnLst>
              <a:rect l="0" t="0" r="r" b="b"/>
              <a:pathLst>
                <a:path w="114" h="230">
                  <a:moveTo>
                    <a:pt x="0" y="0"/>
                  </a:moveTo>
                  <a:lnTo>
                    <a:pt x="114" y="0"/>
                  </a:lnTo>
                  <a:lnTo>
                    <a:pt x="114" y="97"/>
                  </a:lnTo>
                  <a:lnTo>
                    <a:pt x="106" y="121"/>
                  </a:lnTo>
                  <a:lnTo>
                    <a:pt x="99" y="143"/>
                  </a:lnTo>
                  <a:lnTo>
                    <a:pt x="93" y="162"/>
                  </a:lnTo>
                  <a:lnTo>
                    <a:pt x="89" y="179"/>
                  </a:lnTo>
                  <a:lnTo>
                    <a:pt x="84" y="194"/>
                  </a:lnTo>
                  <a:lnTo>
                    <a:pt x="80" y="207"/>
                  </a:lnTo>
                  <a:lnTo>
                    <a:pt x="76" y="219"/>
                  </a:lnTo>
                  <a:lnTo>
                    <a:pt x="73" y="230"/>
                  </a:lnTo>
                  <a:lnTo>
                    <a:pt x="24" y="230"/>
                  </a:lnTo>
                  <a:lnTo>
                    <a:pt x="23" y="223"/>
                  </a:lnTo>
                  <a:lnTo>
                    <a:pt x="23" y="215"/>
                  </a:lnTo>
                  <a:lnTo>
                    <a:pt x="22" y="207"/>
                  </a:lnTo>
                  <a:lnTo>
                    <a:pt x="21" y="196"/>
                  </a:lnTo>
                  <a:lnTo>
                    <a:pt x="20" y="196"/>
                  </a:lnTo>
                  <a:lnTo>
                    <a:pt x="20" y="195"/>
                  </a:lnTo>
                  <a:lnTo>
                    <a:pt x="19" y="195"/>
                  </a:lnTo>
                  <a:lnTo>
                    <a:pt x="17" y="194"/>
                  </a:lnTo>
                  <a:lnTo>
                    <a:pt x="17" y="153"/>
                  </a:lnTo>
                  <a:lnTo>
                    <a:pt x="17" y="98"/>
                  </a:lnTo>
                  <a:lnTo>
                    <a:pt x="1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69" name="Freeform 133"/>
            <p:cNvSpPr>
              <a:spLocks/>
            </p:cNvSpPr>
            <p:nvPr/>
          </p:nvSpPr>
          <p:spPr bwMode="auto">
            <a:xfrm>
              <a:off x="3792" y="2839"/>
              <a:ext cx="115" cy="65"/>
            </a:xfrm>
            <a:custGeom>
              <a:avLst/>
              <a:gdLst/>
              <a:ahLst/>
              <a:cxnLst>
                <a:cxn ang="0">
                  <a:pos x="230" y="49"/>
                </a:cxn>
                <a:cxn ang="0">
                  <a:pos x="230" y="129"/>
                </a:cxn>
                <a:cxn ang="0">
                  <a:pos x="116" y="129"/>
                </a:cxn>
                <a:cxn ang="0">
                  <a:pos x="113" y="123"/>
                </a:cxn>
                <a:cxn ang="0">
                  <a:pos x="108" y="117"/>
                </a:cxn>
                <a:cxn ang="0">
                  <a:pos x="102" y="112"/>
                </a:cxn>
                <a:cxn ang="0">
                  <a:pos x="98" y="109"/>
                </a:cxn>
                <a:cxn ang="0">
                  <a:pos x="81" y="115"/>
                </a:cxn>
                <a:cxn ang="0">
                  <a:pos x="64" y="117"/>
                </a:cxn>
                <a:cxn ang="0">
                  <a:pos x="49" y="117"/>
                </a:cxn>
                <a:cxn ang="0">
                  <a:pos x="36" y="115"/>
                </a:cxn>
                <a:cxn ang="0">
                  <a:pos x="24" y="110"/>
                </a:cxn>
                <a:cxn ang="0">
                  <a:pos x="14" y="102"/>
                </a:cxn>
                <a:cxn ang="0">
                  <a:pos x="6" y="91"/>
                </a:cxn>
                <a:cxn ang="0">
                  <a:pos x="0" y="79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6" y="15"/>
                </a:cxn>
                <a:cxn ang="0">
                  <a:pos x="8" y="17"/>
                </a:cxn>
                <a:cxn ang="0">
                  <a:pos x="29" y="5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81" y="5"/>
                </a:cxn>
                <a:cxn ang="0">
                  <a:pos x="94" y="15"/>
                </a:cxn>
                <a:cxn ang="0">
                  <a:pos x="105" y="29"/>
                </a:cxn>
                <a:cxn ang="0">
                  <a:pos x="113" y="49"/>
                </a:cxn>
                <a:cxn ang="0">
                  <a:pos x="119" y="71"/>
                </a:cxn>
                <a:cxn ang="0">
                  <a:pos x="129" y="75"/>
                </a:cxn>
                <a:cxn ang="0">
                  <a:pos x="140" y="78"/>
                </a:cxn>
                <a:cxn ang="0">
                  <a:pos x="153" y="76"/>
                </a:cxn>
                <a:cxn ang="0">
                  <a:pos x="167" y="74"/>
                </a:cxn>
                <a:cxn ang="0">
                  <a:pos x="182" y="70"/>
                </a:cxn>
                <a:cxn ang="0">
                  <a:pos x="198" y="64"/>
                </a:cxn>
                <a:cxn ang="0">
                  <a:pos x="214" y="57"/>
                </a:cxn>
                <a:cxn ang="0">
                  <a:pos x="230" y="49"/>
                </a:cxn>
                <a:cxn ang="0">
                  <a:pos x="230" y="49"/>
                </a:cxn>
              </a:cxnLst>
              <a:rect l="0" t="0" r="r" b="b"/>
              <a:pathLst>
                <a:path w="230" h="129">
                  <a:moveTo>
                    <a:pt x="230" y="49"/>
                  </a:moveTo>
                  <a:lnTo>
                    <a:pt x="230" y="129"/>
                  </a:lnTo>
                  <a:lnTo>
                    <a:pt x="116" y="129"/>
                  </a:lnTo>
                  <a:lnTo>
                    <a:pt x="113" y="123"/>
                  </a:lnTo>
                  <a:lnTo>
                    <a:pt x="108" y="117"/>
                  </a:lnTo>
                  <a:lnTo>
                    <a:pt x="102" y="112"/>
                  </a:lnTo>
                  <a:lnTo>
                    <a:pt x="98" y="109"/>
                  </a:lnTo>
                  <a:lnTo>
                    <a:pt x="81" y="115"/>
                  </a:lnTo>
                  <a:lnTo>
                    <a:pt x="64" y="117"/>
                  </a:lnTo>
                  <a:lnTo>
                    <a:pt x="49" y="117"/>
                  </a:lnTo>
                  <a:lnTo>
                    <a:pt x="36" y="115"/>
                  </a:lnTo>
                  <a:lnTo>
                    <a:pt x="24" y="110"/>
                  </a:lnTo>
                  <a:lnTo>
                    <a:pt x="14" y="102"/>
                  </a:lnTo>
                  <a:lnTo>
                    <a:pt x="6" y="91"/>
                  </a:lnTo>
                  <a:lnTo>
                    <a:pt x="0" y="7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29" y="5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1" y="5"/>
                  </a:lnTo>
                  <a:lnTo>
                    <a:pt x="94" y="15"/>
                  </a:lnTo>
                  <a:lnTo>
                    <a:pt x="105" y="29"/>
                  </a:lnTo>
                  <a:lnTo>
                    <a:pt x="113" y="49"/>
                  </a:lnTo>
                  <a:lnTo>
                    <a:pt x="119" y="71"/>
                  </a:lnTo>
                  <a:lnTo>
                    <a:pt x="129" y="75"/>
                  </a:lnTo>
                  <a:lnTo>
                    <a:pt x="140" y="78"/>
                  </a:lnTo>
                  <a:lnTo>
                    <a:pt x="153" y="76"/>
                  </a:lnTo>
                  <a:lnTo>
                    <a:pt x="167" y="74"/>
                  </a:lnTo>
                  <a:lnTo>
                    <a:pt x="182" y="70"/>
                  </a:lnTo>
                  <a:lnTo>
                    <a:pt x="198" y="64"/>
                  </a:lnTo>
                  <a:lnTo>
                    <a:pt x="214" y="57"/>
                  </a:lnTo>
                  <a:lnTo>
                    <a:pt x="230" y="49"/>
                  </a:lnTo>
                  <a:lnTo>
                    <a:pt x="230" y="49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0" name="Freeform 134"/>
            <p:cNvSpPr>
              <a:spLocks/>
            </p:cNvSpPr>
            <p:nvPr/>
          </p:nvSpPr>
          <p:spPr bwMode="auto">
            <a:xfrm>
              <a:off x="3792" y="2797"/>
              <a:ext cx="43" cy="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3" y="64"/>
                </a:cxn>
                <a:cxn ang="0">
                  <a:pos x="28" y="54"/>
                </a:cxn>
                <a:cxn ang="0">
                  <a:pos x="44" y="45"/>
                </a:cxn>
                <a:cxn ang="0">
                  <a:pos x="60" y="37"/>
                </a:cxn>
                <a:cxn ang="0">
                  <a:pos x="72" y="28"/>
                </a:cxn>
                <a:cxn ang="0">
                  <a:pos x="83" y="19"/>
                </a:cxn>
                <a:cxn ang="0">
                  <a:pos x="86" y="9"/>
                </a:cxn>
                <a:cxn ang="0">
                  <a:pos x="84" y="0"/>
                </a:cxn>
                <a:cxn ang="0">
                  <a:pos x="74" y="1"/>
                </a:cxn>
                <a:cxn ang="0">
                  <a:pos x="63" y="4"/>
                </a:cxn>
                <a:cxn ang="0">
                  <a:pos x="53" y="5"/>
                </a:cxn>
                <a:cxn ang="0">
                  <a:pos x="42" y="6"/>
                </a:cxn>
                <a:cxn ang="0">
                  <a:pos x="31" y="8"/>
                </a:cxn>
                <a:cxn ang="0">
                  <a:pos x="21" y="9"/>
                </a:cxn>
                <a:cxn ang="0">
                  <a:pos x="10" y="12"/>
                </a:cxn>
                <a:cxn ang="0">
                  <a:pos x="0" y="13"/>
                </a:cxn>
                <a:cxn ang="0">
                  <a:pos x="0" y="73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lnTo>
                    <a:pt x="13" y="64"/>
                  </a:lnTo>
                  <a:lnTo>
                    <a:pt x="28" y="54"/>
                  </a:lnTo>
                  <a:lnTo>
                    <a:pt x="44" y="45"/>
                  </a:lnTo>
                  <a:lnTo>
                    <a:pt x="60" y="37"/>
                  </a:lnTo>
                  <a:lnTo>
                    <a:pt x="72" y="28"/>
                  </a:lnTo>
                  <a:lnTo>
                    <a:pt x="83" y="19"/>
                  </a:lnTo>
                  <a:lnTo>
                    <a:pt x="86" y="9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63" y="4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1" y="8"/>
                  </a:lnTo>
                  <a:lnTo>
                    <a:pt x="21" y="9"/>
                  </a:lnTo>
                  <a:lnTo>
                    <a:pt x="10" y="12"/>
                  </a:lnTo>
                  <a:lnTo>
                    <a:pt x="0" y="1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1" name="Freeform 135"/>
            <p:cNvSpPr>
              <a:spLocks/>
            </p:cNvSpPr>
            <p:nvPr/>
          </p:nvSpPr>
          <p:spPr bwMode="auto">
            <a:xfrm>
              <a:off x="3792" y="2674"/>
              <a:ext cx="115" cy="6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230" y="0"/>
                </a:cxn>
                <a:cxn ang="0">
                  <a:pos x="230" y="80"/>
                </a:cxn>
                <a:cxn ang="0">
                  <a:pos x="213" y="71"/>
                </a:cxn>
                <a:cxn ang="0">
                  <a:pos x="196" y="63"/>
                </a:cxn>
                <a:cxn ang="0">
                  <a:pos x="178" y="57"/>
                </a:cxn>
                <a:cxn ang="0">
                  <a:pos x="162" y="52"/>
                </a:cxn>
                <a:cxn ang="0">
                  <a:pos x="147" y="48"/>
                </a:cxn>
                <a:cxn ang="0">
                  <a:pos x="133" y="47"/>
                </a:cxn>
                <a:cxn ang="0">
                  <a:pos x="122" y="49"/>
                </a:cxn>
                <a:cxn ang="0">
                  <a:pos x="112" y="54"/>
                </a:cxn>
                <a:cxn ang="0">
                  <a:pos x="106" y="76"/>
                </a:cxn>
                <a:cxn ang="0">
                  <a:pos x="98" y="95"/>
                </a:cxn>
                <a:cxn ang="0">
                  <a:pos x="86" y="109"/>
                </a:cxn>
                <a:cxn ang="0">
                  <a:pos x="74" y="120"/>
                </a:cxn>
                <a:cxn ang="0">
                  <a:pos x="57" y="124"/>
                </a:cxn>
                <a:cxn ang="0">
                  <a:pos x="40" y="124"/>
                </a:cxn>
                <a:cxn ang="0">
                  <a:pos x="21" y="12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30"/>
                </a:cxn>
                <a:cxn ang="0">
                  <a:pos x="7" y="22"/>
                </a:cxn>
                <a:cxn ang="0">
                  <a:pos x="15" y="16"/>
                </a:cxn>
                <a:cxn ang="0">
                  <a:pos x="25" y="11"/>
                </a:cxn>
                <a:cxn ang="0">
                  <a:pos x="36" y="9"/>
                </a:cxn>
                <a:cxn ang="0">
                  <a:pos x="48" y="8"/>
                </a:cxn>
                <a:cxn ang="0">
                  <a:pos x="61" y="9"/>
                </a:cxn>
                <a:cxn ang="0">
                  <a:pos x="75" y="11"/>
                </a:cxn>
                <a:cxn ang="0">
                  <a:pos x="90" y="16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04" y="4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230" h="124">
                  <a:moveTo>
                    <a:pt x="107" y="0"/>
                  </a:moveTo>
                  <a:lnTo>
                    <a:pt x="230" y="0"/>
                  </a:lnTo>
                  <a:lnTo>
                    <a:pt x="230" y="80"/>
                  </a:lnTo>
                  <a:lnTo>
                    <a:pt x="213" y="71"/>
                  </a:lnTo>
                  <a:lnTo>
                    <a:pt x="196" y="63"/>
                  </a:lnTo>
                  <a:lnTo>
                    <a:pt x="178" y="57"/>
                  </a:lnTo>
                  <a:lnTo>
                    <a:pt x="162" y="52"/>
                  </a:lnTo>
                  <a:lnTo>
                    <a:pt x="147" y="48"/>
                  </a:lnTo>
                  <a:lnTo>
                    <a:pt x="133" y="47"/>
                  </a:lnTo>
                  <a:lnTo>
                    <a:pt x="122" y="49"/>
                  </a:lnTo>
                  <a:lnTo>
                    <a:pt x="112" y="54"/>
                  </a:lnTo>
                  <a:lnTo>
                    <a:pt x="106" y="76"/>
                  </a:lnTo>
                  <a:lnTo>
                    <a:pt x="98" y="95"/>
                  </a:lnTo>
                  <a:lnTo>
                    <a:pt x="86" y="109"/>
                  </a:lnTo>
                  <a:lnTo>
                    <a:pt x="74" y="120"/>
                  </a:lnTo>
                  <a:lnTo>
                    <a:pt x="57" y="124"/>
                  </a:lnTo>
                  <a:lnTo>
                    <a:pt x="40" y="124"/>
                  </a:lnTo>
                  <a:lnTo>
                    <a:pt x="21" y="12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5" y="11"/>
                  </a:lnTo>
                  <a:lnTo>
                    <a:pt x="36" y="9"/>
                  </a:lnTo>
                  <a:lnTo>
                    <a:pt x="48" y="8"/>
                  </a:lnTo>
                  <a:lnTo>
                    <a:pt x="61" y="9"/>
                  </a:lnTo>
                  <a:lnTo>
                    <a:pt x="75" y="11"/>
                  </a:lnTo>
                  <a:lnTo>
                    <a:pt x="90" y="16"/>
                  </a:lnTo>
                  <a:lnTo>
                    <a:pt x="94" y="14"/>
                  </a:lnTo>
                  <a:lnTo>
                    <a:pt x="99" y="9"/>
                  </a:lnTo>
                  <a:lnTo>
                    <a:pt x="104" y="4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2" name="Freeform 136"/>
            <p:cNvSpPr>
              <a:spLocks/>
            </p:cNvSpPr>
            <p:nvPr/>
          </p:nvSpPr>
          <p:spPr bwMode="auto">
            <a:xfrm>
              <a:off x="3792" y="2746"/>
              <a:ext cx="40" cy="3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" y="57"/>
                </a:cxn>
                <a:cxn ang="0">
                  <a:pos x="19" y="60"/>
                </a:cxn>
                <a:cxn ang="0">
                  <a:pos x="29" y="61"/>
                </a:cxn>
                <a:cxn ang="0">
                  <a:pos x="38" y="62"/>
                </a:cxn>
                <a:cxn ang="0">
                  <a:pos x="47" y="64"/>
                </a:cxn>
                <a:cxn ang="0">
                  <a:pos x="57" y="65"/>
                </a:cxn>
                <a:cxn ang="0">
                  <a:pos x="67" y="67"/>
                </a:cxn>
                <a:cxn ang="0">
                  <a:pos x="77" y="68"/>
                </a:cxn>
                <a:cxn ang="0">
                  <a:pos x="79" y="58"/>
                </a:cxn>
                <a:cxn ang="0">
                  <a:pos x="76" y="50"/>
                </a:cxn>
                <a:cxn ang="0">
                  <a:pos x="68" y="42"/>
                </a:cxn>
                <a:cxn ang="0">
                  <a:pos x="56" y="33"/>
                </a:cxn>
                <a:cxn ang="0">
                  <a:pos x="42" y="25"/>
                </a:cxn>
                <a:cxn ang="0">
                  <a:pos x="28" y="17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79" h="68">
                  <a:moveTo>
                    <a:pt x="0" y="56"/>
                  </a:moveTo>
                  <a:lnTo>
                    <a:pt x="9" y="57"/>
                  </a:lnTo>
                  <a:lnTo>
                    <a:pt x="19" y="60"/>
                  </a:lnTo>
                  <a:lnTo>
                    <a:pt x="29" y="61"/>
                  </a:lnTo>
                  <a:lnTo>
                    <a:pt x="38" y="62"/>
                  </a:lnTo>
                  <a:lnTo>
                    <a:pt x="47" y="64"/>
                  </a:lnTo>
                  <a:lnTo>
                    <a:pt x="57" y="65"/>
                  </a:lnTo>
                  <a:lnTo>
                    <a:pt x="67" y="67"/>
                  </a:lnTo>
                  <a:lnTo>
                    <a:pt x="77" y="68"/>
                  </a:lnTo>
                  <a:lnTo>
                    <a:pt x="79" y="58"/>
                  </a:lnTo>
                  <a:lnTo>
                    <a:pt x="76" y="50"/>
                  </a:lnTo>
                  <a:lnTo>
                    <a:pt x="68" y="42"/>
                  </a:lnTo>
                  <a:lnTo>
                    <a:pt x="56" y="33"/>
                  </a:lnTo>
                  <a:lnTo>
                    <a:pt x="42" y="25"/>
                  </a:lnTo>
                  <a:lnTo>
                    <a:pt x="28" y="17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3" name="Freeform 137"/>
            <p:cNvSpPr>
              <a:spLocks/>
            </p:cNvSpPr>
            <p:nvPr/>
          </p:nvSpPr>
          <p:spPr bwMode="auto">
            <a:xfrm>
              <a:off x="3845" y="2559"/>
              <a:ext cx="62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75" y="0"/>
                </a:cxn>
                <a:cxn ang="0">
                  <a:pos x="78" y="12"/>
                </a:cxn>
                <a:cxn ang="0">
                  <a:pos x="83" y="25"/>
                </a:cxn>
                <a:cxn ang="0">
                  <a:pos x="88" y="40"/>
                </a:cxn>
                <a:cxn ang="0">
                  <a:pos x="92" y="54"/>
                </a:cxn>
                <a:cxn ang="0">
                  <a:pos x="98" y="73"/>
                </a:cxn>
                <a:cxn ang="0">
                  <a:pos x="105" y="94"/>
                </a:cxn>
                <a:cxn ang="0">
                  <a:pos x="112" y="118"/>
                </a:cxn>
                <a:cxn ang="0">
                  <a:pos x="120" y="144"/>
                </a:cxn>
                <a:cxn ang="0">
                  <a:pos x="121" y="144"/>
                </a:cxn>
                <a:cxn ang="0">
                  <a:pos x="122" y="144"/>
                </a:cxn>
                <a:cxn ang="0">
                  <a:pos x="122" y="146"/>
                </a:cxn>
                <a:cxn ang="0">
                  <a:pos x="123" y="146"/>
                </a:cxn>
                <a:cxn ang="0">
                  <a:pos x="123" y="231"/>
                </a:cxn>
                <a:cxn ang="0">
                  <a:pos x="0" y="231"/>
                </a:cxn>
                <a:cxn ang="0">
                  <a:pos x="14" y="187"/>
                </a:cxn>
                <a:cxn ang="0">
                  <a:pos x="18" y="131"/>
                </a:cxn>
                <a:cxn ang="0">
                  <a:pos x="18" y="75"/>
                </a:cxn>
                <a:cxn ang="0">
                  <a:pos x="18" y="33"/>
                </a:cxn>
                <a:cxn ang="0">
                  <a:pos x="20" y="31"/>
                </a:cxn>
                <a:cxn ang="0">
                  <a:pos x="21" y="31"/>
                </a:cxn>
                <a:cxn ang="0">
                  <a:pos x="22" y="31"/>
                </a:cxn>
                <a:cxn ang="0">
                  <a:pos x="23" y="3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7"/>
                </a:cxn>
                <a:cxn ang="0">
                  <a:pos x="25" y="0"/>
                </a:cxn>
              </a:cxnLst>
              <a:rect l="0" t="0" r="r" b="b"/>
              <a:pathLst>
                <a:path w="123" h="231">
                  <a:moveTo>
                    <a:pt x="25" y="0"/>
                  </a:moveTo>
                  <a:lnTo>
                    <a:pt x="75" y="0"/>
                  </a:lnTo>
                  <a:lnTo>
                    <a:pt x="78" y="12"/>
                  </a:lnTo>
                  <a:lnTo>
                    <a:pt x="83" y="25"/>
                  </a:lnTo>
                  <a:lnTo>
                    <a:pt x="88" y="40"/>
                  </a:lnTo>
                  <a:lnTo>
                    <a:pt x="92" y="54"/>
                  </a:lnTo>
                  <a:lnTo>
                    <a:pt x="98" y="73"/>
                  </a:lnTo>
                  <a:lnTo>
                    <a:pt x="105" y="94"/>
                  </a:lnTo>
                  <a:lnTo>
                    <a:pt x="112" y="118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3" y="231"/>
                  </a:lnTo>
                  <a:lnTo>
                    <a:pt x="0" y="231"/>
                  </a:lnTo>
                  <a:lnTo>
                    <a:pt x="14" y="187"/>
                  </a:lnTo>
                  <a:lnTo>
                    <a:pt x="18" y="131"/>
                  </a:lnTo>
                  <a:lnTo>
                    <a:pt x="18" y="7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4" name="Freeform 138"/>
            <p:cNvSpPr>
              <a:spLocks/>
            </p:cNvSpPr>
            <p:nvPr/>
          </p:nvSpPr>
          <p:spPr bwMode="auto">
            <a:xfrm>
              <a:off x="3858" y="2512"/>
              <a:ext cx="25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3" y="68"/>
                </a:cxn>
                <a:cxn ang="0">
                  <a:pos x="5" y="48"/>
                </a:cxn>
                <a:cxn ang="0">
                  <a:pos x="7" y="29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9" y="29"/>
                </a:cxn>
                <a:cxn ang="0">
                  <a:pos x="36" y="52"/>
                </a:cxn>
                <a:cxn ang="0">
                  <a:pos x="43" y="73"/>
                </a:cxn>
                <a:cxn ang="0">
                  <a:pos x="50" y="93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3" y="68"/>
                  </a:lnTo>
                  <a:lnTo>
                    <a:pt x="5" y="48"/>
                  </a:lnTo>
                  <a:lnTo>
                    <a:pt x="7" y="29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9" y="29"/>
                  </a:lnTo>
                  <a:lnTo>
                    <a:pt x="36" y="52"/>
                  </a:lnTo>
                  <a:lnTo>
                    <a:pt x="43" y="7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5" name="Freeform 139"/>
            <p:cNvSpPr>
              <a:spLocks/>
            </p:cNvSpPr>
            <p:nvPr/>
          </p:nvSpPr>
          <p:spPr bwMode="auto">
            <a:xfrm>
              <a:off x="3792" y="2486"/>
              <a:ext cx="34" cy="2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14"/>
                </a:cxn>
                <a:cxn ang="0">
                  <a:pos x="7" y="13"/>
                </a:cxn>
                <a:cxn ang="0">
                  <a:pos x="14" y="10"/>
                </a:cxn>
                <a:cxn ang="0">
                  <a:pos x="21" y="9"/>
                </a:cxn>
                <a:cxn ang="0">
                  <a:pos x="29" y="7"/>
                </a:cxn>
                <a:cxn ang="0">
                  <a:pos x="37" y="6"/>
                </a:cxn>
                <a:cxn ang="0">
                  <a:pos x="46" y="3"/>
                </a:cxn>
                <a:cxn ang="0">
                  <a:pos x="55" y="2"/>
                </a:cxn>
                <a:cxn ang="0">
                  <a:pos x="66" y="0"/>
                </a:cxn>
                <a:cxn ang="0">
                  <a:pos x="67" y="1"/>
                </a:cxn>
                <a:cxn ang="0">
                  <a:pos x="67" y="3"/>
                </a:cxn>
                <a:cxn ang="0">
                  <a:pos x="67" y="5"/>
                </a:cxn>
                <a:cxn ang="0">
                  <a:pos x="68" y="7"/>
                </a:cxn>
                <a:cxn ang="0">
                  <a:pos x="56" y="16"/>
                </a:cxn>
                <a:cxn ang="0">
                  <a:pos x="47" y="23"/>
                </a:cxn>
                <a:cxn ang="0">
                  <a:pos x="39" y="30"/>
                </a:cxn>
                <a:cxn ang="0">
                  <a:pos x="32" y="36"/>
                </a:cxn>
                <a:cxn ang="0">
                  <a:pos x="25" y="40"/>
                </a:cxn>
                <a:cxn ang="0">
                  <a:pos x="17" y="46"/>
                </a:cxn>
                <a:cxn ang="0">
                  <a:pos x="9" y="52"/>
                </a:cxn>
                <a:cxn ang="0">
                  <a:pos x="0" y="59"/>
                </a:cxn>
              </a:cxnLst>
              <a:rect l="0" t="0" r="r" b="b"/>
              <a:pathLst>
                <a:path w="68" h="59">
                  <a:moveTo>
                    <a:pt x="0" y="59"/>
                  </a:moveTo>
                  <a:lnTo>
                    <a:pt x="0" y="14"/>
                  </a:lnTo>
                  <a:lnTo>
                    <a:pt x="7" y="13"/>
                  </a:lnTo>
                  <a:lnTo>
                    <a:pt x="14" y="10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37" y="6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67" y="1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56" y="16"/>
                  </a:lnTo>
                  <a:lnTo>
                    <a:pt x="47" y="23"/>
                  </a:lnTo>
                  <a:lnTo>
                    <a:pt x="39" y="30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7" y="46"/>
                  </a:lnTo>
                  <a:lnTo>
                    <a:pt x="9" y="5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6" name="Freeform 140"/>
            <p:cNvSpPr>
              <a:spLocks/>
            </p:cNvSpPr>
            <p:nvPr/>
          </p:nvSpPr>
          <p:spPr bwMode="auto">
            <a:xfrm>
              <a:off x="3677" y="3248"/>
              <a:ext cx="1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26" y="46"/>
                </a:cxn>
                <a:cxn ang="0">
                  <a:pos x="17" y="50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54">
                  <a:moveTo>
                    <a:pt x="0" y="0"/>
                  </a:moveTo>
                  <a:lnTo>
                    <a:pt x="34" y="0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26" y="46"/>
                  </a:lnTo>
                  <a:lnTo>
                    <a:pt x="17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7" name="Freeform 141"/>
            <p:cNvSpPr>
              <a:spLocks/>
            </p:cNvSpPr>
            <p:nvPr/>
          </p:nvSpPr>
          <p:spPr bwMode="auto">
            <a:xfrm>
              <a:off x="3750" y="3248"/>
              <a:ext cx="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7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4" y="7"/>
                </a:cxn>
                <a:cxn ang="0">
                  <a:pos x="20" y="5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8" name="Freeform 142"/>
            <p:cNvSpPr>
              <a:spLocks/>
            </p:cNvSpPr>
            <p:nvPr/>
          </p:nvSpPr>
          <p:spPr bwMode="auto">
            <a:xfrm>
              <a:off x="3677" y="3133"/>
              <a:ext cx="91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6" y="20"/>
                </a:cxn>
                <a:cxn ang="0">
                  <a:pos x="26" y="39"/>
                </a:cxn>
                <a:cxn ang="0">
                  <a:pos x="25" y="57"/>
                </a:cxn>
                <a:cxn ang="0">
                  <a:pos x="39" y="69"/>
                </a:cxn>
                <a:cxn ang="0">
                  <a:pos x="39" y="72"/>
                </a:cxn>
                <a:cxn ang="0">
                  <a:pos x="39" y="74"/>
                </a:cxn>
                <a:cxn ang="0">
                  <a:pos x="53" y="85"/>
                </a:cxn>
                <a:cxn ang="0">
                  <a:pos x="68" y="102"/>
                </a:cxn>
                <a:cxn ang="0">
                  <a:pos x="81" y="115"/>
                </a:cxn>
                <a:cxn ang="0">
                  <a:pos x="93" y="122"/>
                </a:cxn>
                <a:cxn ang="0">
                  <a:pos x="93" y="125"/>
                </a:cxn>
                <a:cxn ang="0">
                  <a:pos x="93" y="128"/>
                </a:cxn>
                <a:cxn ang="0">
                  <a:pos x="95" y="128"/>
                </a:cxn>
                <a:cxn ang="0">
                  <a:pos x="97" y="128"/>
                </a:cxn>
                <a:cxn ang="0">
                  <a:pos x="104" y="141"/>
                </a:cxn>
                <a:cxn ang="0">
                  <a:pos x="119" y="156"/>
                </a:cxn>
                <a:cxn ang="0">
                  <a:pos x="134" y="171"/>
                </a:cxn>
                <a:cxn ang="0">
                  <a:pos x="144" y="183"/>
                </a:cxn>
                <a:cxn ang="0">
                  <a:pos x="146" y="183"/>
                </a:cxn>
                <a:cxn ang="0">
                  <a:pos x="148" y="183"/>
                </a:cxn>
                <a:cxn ang="0">
                  <a:pos x="158" y="195"/>
                </a:cxn>
                <a:cxn ang="0">
                  <a:pos x="168" y="206"/>
                </a:cxn>
                <a:cxn ang="0">
                  <a:pos x="177" y="219"/>
                </a:cxn>
                <a:cxn ang="0">
                  <a:pos x="183" y="231"/>
                </a:cxn>
                <a:cxn ang="0">
                  <a:pos x="132" y="225"/>
                </a:cxn>
                <a:cxn ang="0">
                  <a:pos x="102" y="209"/>
                </a:cxn>
                <a:cxn ang="0">
                  <a:pos x="71" y="195"/>
                </a:cxn>
                <a:cxn ang="0">
                  <a:pos x="39" y="187"/>
                </a:cxn>
                <a:cxn ang="0">
                  <a:pos x="24" y="195"/>
                </a:cxn>
                <a:cxn ang="0">
                  <a:pos x="30" y="218"/>
                </a:cxn>
                <a:cxn ang="0">
                  <a:pos x="0" y="231"/>
                </a:cxn>
              </a:cxnLst>
              <a:rect l="0" t="0" r="r" b="b"/>
              <a:pathLst>
                <a:path w="183" h="231">
                  <a:moveTo>
                    <a:pt x="0" y="0"/>
                  </a:moveTo>
                  <a:lnTo>
                    <a:pt x="54" y="0"/>
                  </a:lnTo>
                  <a:lnTo>
                    <a:pt x="44" y="9"/>
                  </a:lnTo>
                  <a:lnTo>
                    <a:pt x="36" y="20"/>
                  </a:lnTo>
                  <a:lnTo>
                    <a:pt x="31" y="30"/>
                  </a:lnTo>
                  <a:lnTo>
                    <a:pt x="26" y="39"/>
                  </a:lnTo>
                  <a:lnTo>
                    <a:pt x="24" y="49"/>
                  </a:lnTo>
                  <a:lnTo>
                    <a:pt x="25" y="57"/>
                  </a:lnTo>
                  <a:lnTo>
                    <a:pt x="30" y="64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6" y="80"/>
                  </a:lnTo>
                  <a:lnTo>
                    <a:pt x="53" y="85"/>
                  </a:lnTo>
                  <a:lnTo>
                    <a:pt x="59" y="94"/>
                  </a:lnTo>
                  <a:lnTo>
                    <a:pt x="68" y="102"/>
                  </a:lnTo>
                  <a:lnTo>
                    <a:pt x="74" y="109"/>
                  </a:lnTo>
                  <a:lnTo>
                    <a:pt x="81" y="115"/>
                  </a:lnTo>
                  <a:lnTo>
                    <a:pt x="88" y="120"/>
                  </a:lnTo>
                  <a:lnTo>
                    <a:pt x="93" y="122"/>
                  </a:lnTo>
                  <a:lnTo>
                    <a:pt x="93" y="123"/>
                  </a:lnTo>
                  <a:lnTo>
                    <a:pt x="93" y="125"/>
                  </a:lnTo>
                  <a:lnTo>
                    <a:pt x="93" y="127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100" y="134"/>
                  </a:lnTo>
                  <a:lnTo>
                    <a:pt x="104" y="141"/>
                  </a:lnTo>
                  <a:lnTo>
                    <a:pt x="111" y="148"/>
                  </a:lnTo>
                  <a:lnTo>
                    <a:pt x="119" y="156"/>
                  </a:lnTo>
                  <a:lnTo>
                    <a:pt x="127" y="163"/>
                  </a:lnTo>
                  <a:lnTo>
                    <a:pt x="134" y="171"/>
                  </a:lnTo>
                  <a:lnTo>
                    <a:pt x="140" y="178"/>
                  </a:lnTo>
                  <a:lnTo>
                    <a:pt x="144" y="183"/>
                  </a:lnTo>
                  <a:lnTo>
                    <a:pt x="145" y="183"/>
                  </a:lnTo>
                  <a:lnTo>
                    <a:pt x="146" y="183"/>
                  </a:lnTo>
                  <a:lnTo>
                    <a:pt x="147" y="183"/>
                  </a:lnTo>
                  <a:lnTo>
                    <a:pt x="148" y="183"/>
                  </a:lnTo>
                  <a:lnTo>
                    <a:pt x="153" y="189"/>
                  </a:lnTo>
                  <a:lnTo>
                    <a:pt x="158" y="195"/>
                  </a:lnTo>
                  <a:lnTo>
                    <a:pt x="163" y="201"/>
                  </a:lnTo>
                  <a:lnTo>
                    <a:pt x="168" y="206"/>
                  </a:lnTo>
                  <a:lnTo>
                    <a:pt x="172" y="213"/>
                  </a:lnTo>
                  <a:lnTo>
                    <a:pt x="177" y="219"/>
                  </a:lnTo>
                  <a:lnTo>
                    <a:pt x="180" y="225"/>
                  </a:lnTo>
                  <a:lnTo>
                    <a:pt x="183" y="231"/>
                  </a:lnTo>
                  <a:lnTo>
                    <a:pt x="147" y="231"/>
                  </a:lnTo>
                  <a:lnTo>
                    <a:pt x="132" y="225"/>
                  </a:lnTo>
                  <a:lnTo>
                    <a:pt x="117" y="217"/>
                  </a:lnTo>
                  <a:lnTo>
                    <a:pt x="102" y="209"/>
                  </a:lnTo>
                  <a:lnTo>
                    <a:pt x="86" y="202"/>
                  </a:lnTo>
                  <a:lnTo>
                    <a:pt x="71" y="195"/>
                  </a:lnTo>
                  <a:lnTo>
                    <a:pt x="55" y="189"/>
                  </a:lnTo>
                  <a:lnTo>
                    <a:pt x="39" y="187"/>
                  </a:lnTo>
                  <a:lnTo>
                    <a:pt x="24" y="186"/>
                  </a:lnTo>
                  <a:lnTo>
                    <a:pt x="24" y="195"/>
                  </a:lnTo>
                  <a:lnTo>
                    <a:pt x="26" y="206"/>
                  </a:lnTo>
                  <a:lnTo>
                    <a:pt x="30" y="218"/>
                  </a:lnTo>
                  <a:lnTo>
                    <a:pt x="34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79" name="Freeform 143"/>
            <p:cNvSpPr>
              <a:spLocks/>
            </p:cNvSpPr>
            <p:nvPr/>
          </p:nvSpPr>
          <p:spPr bwMode="auto">
            <a:xfrm>
              <a:off x="3677" y="3018"/>
              <a:ext cx="115" cy="11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9"/>
                </a:cxn>
                <a:cxn ang="0">
                  <a:pos x="142" y="38"/>
                </a:cxn>
                <a:cxn ang="0">
                  <a:pos x="170" y="53"/>
                </a:cxn>
                <a:cxn ang="0">
                  <a:pos x="192" y="66"/>
                </a:cxn>
                <a:cxn ang="0">
                  <a:pos x="192" y="68"/>
                </a:cxn>
                <a:cxn ang="0">
                  <a:pos x="192" y="70"/>
                </a:cxn>
                <a:cxn ang="0">
                  <a:pos x="203" y="78"/>
                </a:cxn>
                <a:cxn ang="0">
                  <a:pos x="213" y="85"/>
                </a:cxn>
                <a:cxn ang="0">
                  <a:pos x="222" y="92"/>
                </a:cxn>
                <a:cxn ang="0">
                  <a:pos x="230" y="97"/>
                </a:cxn>
                <a:cxn ang="0">
                  <a:pos x="222" y="137"/>
                </a:cxn>
                <a:cxn ang="0">
                  <a:pos x="207" y="134"/>
                </a:cxn>
                <a:cxn ang="0">
                  <a:pos x="191" y="130"/>
                </a:cxn>
                <a:cxn ang="0">
                  <a:pos x="172" y="127"/>
                </a:cxn>
                <a:cxn ang="0">
                  <a:pos x="153" y="122"/>
                </a:cxn>
                <a:cxn ang="0">
                  <a:pos x="129" y="116"/>
                </a:cxn>
                <a:cxn ang="0">
                  <a:pos x="100" y="110"/>
                </a:cxn>
                <a:cxn ang="0">
                  <a:pos x="64" y="102"/>
                </a:cxn>
                <a:cxn ang="0">
                  <a:pos x="40" y="105"/>
                </a:cxn>
                <a:cxn ang="0">
                  <a:pos x="40" y="117"/>
                </a:cxn>
                <a:cxn ang="0">
                  <a:pos x="48" y="129"/>
                </a:cxn>
                <a:cxn ang="0">
                  <a:pos x="58" y="140"/>
                </a:cxn>
                <a:cxn ang="0">
                  <a:pos x="63" y="146"/>
                </a:cxn>
                <a:cxn ang="0">
                  <a:pos x="66" y="146"/>
                </a:cxn>
                <a:cxn ang="0">
                  <a:pos x="76" y="157"/>
                </a:cxn>
                <a:cxn ang="0">
                  <a:pos x="81" y="165"/>
                </a:cxn>
                <a:cxn ang="0">
                  <a:pos x="84" y="168"/>
                </a:cxn>
                <a:cxn ang="0">
                  <a:pos x="87" y="168"/>
                </a:cxn>
                <a:cxn ang="0">
                  <a:pos x="93" y="177"/>
                </a:cxn>
                <a:cxn ang="0">
                  <a:pos x="96" y="187"/>
                </a:cxn>
                <a:cxn ang="0">
                  <a:pos x="94" y="193"/>
                </a:cxn>
                <a:cxn ang="0">
                  <a:pos x="85" y="202"/>
                </a:cxn>
                <a:cxn ang="0">
                  <a:pos x="73" y="211"/>
                </a:cxn>
                <a:cxn ang="0">
                  <a:pos x="61" y="222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81" y="0"/>
                  </a:lnTo>
                  <a:lnTo>
                    <a:pt x="96" y="10"/>
                  </a:lnTo>
                  <a:lnTo>
                    <a:pt x="111" y="19"/>
                  </a:lnTo>
                  <a:lnTo>
                    <a:pt x="127" y="29"/>
                  </a:lnTo>
                  <a:lnTo>
                    <a:pt x="142" y="38"/>
                  </a:lnTo>
                  <a:lnTo>
                    <a:pt x="156" y="46"/>
                  </a:lnTo>
                  <a:lnTo>
                    <a:pt x="170" y="53"/>
                  </a:lnTo>
                  <a:lnTo>
                    <a:pt x="182" y="60"/>
                  </a:lnTo>
                  <a:lnTo>
                    <a:pt x="192" y="66"/>
                  </a:lnTo>
                  <a:lnTo>
                    <a:pt x="192" y="67"/>
                  </a:lnTo>
                  <a:lnTo>
                    <a:pt x="192" y="68"/>
                  </a:lnTo>
                  <a:lnTo>
                    <a:pt x="192" y="69"/>
                  </a:lnTo>
                  <a:lnTo>
                    <a:pt x="192" y="70"/>
                  </a:lnTo>
                  <a:lnTo>
                    <a:pt x="198" y="75"/>
                  </a:lnTo>
                  <a:lnTo>
                    <a:pt x="203" y="78"/>
                  </a:lnTo>
                  <a:lnTo>
                    <a:pt x="208" y="82"/>
                  </a:lnTo>
                  <a:lnTo>
                    <a:pt x="213" y="85"/>
                  </a:lnTo>
                  <a:lnTo>
                    <a:pt x="217" y="89"/>
                  </a:lnTo>
                  <a:lnTo>
                    <a:pt x="222" y="92"/>
                  </a:lnTo>
                  <a:lnTo>
                    <a:pt x="226" y="94"/>
                  </a:lnTo>
                  <a:lnTo>
                    <a:pt x="230" y="97"/>
                  </a:lnTo>
                  <a:lnTo>
                    <a:pt x="230" y="138"/>
                  </a:lnTo>
                  <a:lnTo>
                    <a:pt x="222" y="137"/>
                  </a:lnTo>
                  <a:lnTo>
                    <a:pt x="214" y="135"/>
                  </a:lnTo>
                  <a:lnTo>
                    <a:pt x="207" y="134"/>
                  </a:lnTo>
                  <a:lnTo>
                    <a:pt x="199" y="131"/>
                  </a:lnTo>
                  <a:lnTo>
                    <a:pt x="191" y="130"/>
                  </a:lnTo>
                  <a:lnTo>
                    <a:pt x="182" y="128"/>
                  </a:lnTo>
                  <a:lnTo>
                    <a:pt x="172" y="127"/>
                  </a:lnTo>
                  <a:lnTo>
                    <a:pt x="163" y="124"/>
                  </a:lnTo>
                  <a:lnTo>
                    <a:pt x="153" y="122"/>
                  </a:lnTo>
                  <a:lnTo>
                    <a:pt x="141" y="120"/>
                  </a:lnTo>
                  <a:lnTo>
                    <a:pt x="129" y="116"/>
                  </a:lnTo>
                  <a:lnTo>
                    <a:pt x="115" y="114"/>
                  </a:lnTo>
                  <a:lnTo>
                    <a:pt x="100" y="110"/>
                  </a:lnTo>
                  <a:lnTo>
                    <a:pt x="82" y="106"/>
                  </a:lnTo>
                  <a:lnTo>
                    <a:pt x="64" y="102"/>
                  </a:lnTo>
                  <a:lnTo>
                    <a:pt x="44" y="98"/>
                  </a:lnTo>
                  <a:lnTo>
                    <a:pt x="40" y="105"/>
                  </a:lnTo>
                  <a:lnTo>
                    <a:pt x="39" y="110"/>
                  </a:lnTo>
                  <a:lnTo>
                    <a:pt x="40" y="117"/>
                  </a:lnTo>
                  <a:lnTo>
                    <a:pt x="43" y="123"/>
                  </a:lnTo>
                  <a:lnTo>
                    <a:pt x="48" y="129"/>
                  </a:lnTo>
                  <a:lnTo>
                    <a:pt x="54" y="135"/>
                  </a:lnTo>
                  <a:lnTo>
                    <a:pt x="58" y="140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6"/>
                  </a:lnTo>
                  <a:lnTo>
                    <a:pt x="68" y="146"/>
                  </a:lnTo>
                  <a:lnTo>
                    <a:pt x="76" y="157"/>
                  </a:lnTo>
                  <a:lnTo>
                    <a:pt x="80" y="162"/>
                  </a:lnTo>
                  <a:lnTo>
                    <a:pt x="81" y="165"/>
                  </a:lnTo>
                  <a:lnTo>
                    <a:pt x="82" y="168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7" y="168"/>
                  </a:lnTo>
                  <a:lnTo>
                    <a:pt x="88" y="168"/>
                  </a:lnTo>
                  <a:lnTo>
                    <a:pt x="93" y="177"/>
                  </a:lnTo>
                  <a:lnTo>
                    <a:pt x="95" y="183"/>
                  </a:lnTo>
                  <a:lnTo>
                    <a:pt x="96" y="187"/>
                  </a:lnTo>
                  <a:lnTo>
                    <a:pt x="96" y="191"/>
                  </a:lnTo>
                  <a:lnTo>
                    <a:pt x="94" y="193"/>
                  </a:lnTo>
                  <a:lnTo>
                    <a:pt x="89" y="197"/>
                  </a:lnTo>
                  <a:lnTo>
                    <a:pt x="85" y="202"/>
                  </a:lnTo>
                  <a:lnTo>
                    <a:pt x="79" y="206"/>
                  </a:lnTo>
                  <a:lnTo>
                    <a:pt x="73" y="211"/>
                  </a:lnTo>
                  <a:lnTo>
                    <a:pt x="66" y="216"/>
                  </a:lnTo>
                  <a:lnTo>
                    <a:pt x="61" y="222"/>
                  </a:lnTo>
                  <a:lnTo>
                    <a:pt x="5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0" name="Freeform 144"/>
            <p:cNvSpPr>
              <a:spLocks/>
            </p:cNvSpPr>
            <p:nvPr/>
          </p:nvSpPr>
          <p:spPr bwMode="auto">
            <a:xfrm>
              <a:off x="3677" y="2904"/>
              <a:ext cx="71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9" y="6"/>
                </a:cxn>
                <a:cxn ang="0">
                  <a:pos x="114" y="12"/>
                </a:cxn>
                <a:cxn ang="0">
                  <a:pos x="118" y="19"/>
                </a:cxn>
                <a:cxn ang="0">
                  <a:pos x="124" y="25"/>
                </a:cxn>
                <a:cxn ang="0">
                  <a:pos x="129" y="30"/>
                </a:cxn>
                <a:cxn ang="0">
                  <a:pos x="133" y="36"/>
                </a:cxn>
                <a:cxn ang="0">
                  <a:pos x="138" y="43"/>
                </a:cxn>
                <a:cxn ang="0">
                  <a:pos x="142" y="49"/>
                </a:cxn>
                <a:cxn ang="0">
                  <a:pos x="134" y="56"/>
                </a:cxn>
                <a:cxn ang="0">
                  <a:pos x="122" y="56"/>
                </a:cxn>
                <a:cxn ang="0">
                  <a:pos x="107" y="50"/>
                </a:cxn>
                <a:cxn ang="0">
                  <a:pos x="91" y="41"/>
                </a:cxn>
                <a:cxn ang="0">
                  <a:pos x="72" y="30"/>
                </a:cxn>
                <a:cxn ang="0">
                  <a:pos x="55" y="20"/>
                </a:cxn>
                <a:cxn ang="0">
                  <a:pos x="38" y="13"/>
                </a:cxn>
                <a:cxn ang="0">
                  <a:pos x="23" y="10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5" y="22"/>
                </a:cxn>
                <a:cxn ang="0">
                  <a:pos x="16" y="26"/>
                </a:cxn>
                <a:cxn ang="0">
                  <a:pos x="16" y="29"/>
                </a:cxn>
                <a:cxn ang="0">
                  <a:pos x="17" y="34"/>
                </a:cxn>
                <a:cxn ang="0">
                  <a:pos x="36" y="47"/>
                </a:cxn>
                <a:cxn ang="0">
                  <a:pos x="51" y="60"/>
                </a:cxn>
                <a:cxn ang="0">
                  <a:pos x="59" y="75"/>
                </a:cxn>
                <a:cxn ang="0">
                  <a:pos x="63" y="92"/>
                </a:cxn>
                <a:cxn ang="0">
                  <a:pos x="61" y="108"/>
                </a:cxn>
                <a:cxn ang="0">
                  <a:pos x="54" y="125"/>
                </a:cxn>
                <a:cxn ang="0">
                  <a:pos x="41" y="141"/>
                </a:cxn>
                <a:cxn ang="0">
                  <a:pos x="25" y="157"/>
                </a:cxn>
                <a:cxn ang="0">
                  <a:pos x="25" y="166"/>
                </a:cxn>
                <a:cxn ang="0">
                  <a:pos x="28" y="176"/>
                </a:cxn>
                <a:cxn ang="0">
                  <a:pos x="33" y="185"/>
                </a:cxn>
                <a:cxn ang="0">
                  <a:pos x="40" y="194"/>
                </a:cxn>
                <a:cxn ang="0">
                  <a:pos x="48" y="203"/>
                </a:cxn>
                <a:cxn ang="0">
                  <a:pos x="58" y="213"/>
                </a:cxn>
                <a:cxn ang="0">
                  <a:pos x="69" y="221"/>
                </a:cxn>
                <a:cxn ang="0">
                  <a:pos x="81" y="230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230">
                  <a:moveTo>
                    <a:pt x="0" y="0"/>
                  </a:moveTo>
                  <a:lnTo>
                    <a:pt x="104" y="0"/>
                  </a:lnTo>
                  <a:lnTo>
                    <a:pt x="109" y="6"/>
                  </a:lnTo>
                  <a:lnTo>
                    <a:pt x="114" y="12"/>
                  </a:lnTo>
                  <a:lnTo>
                    <a:pt x="118" y="19"/>
                  </a:lnTo>
                  <a:lnTo>
                    <a:pt x="124" y="25"/>
                  </a:lnTo>
                  <a:lnTo>
                    <a:pt x="129" y="30"/>
                  </a:lnTo>
                  <a:lnTo>
                    <a:pt x="133" y="36"/>
                  </a:lnTo>
                  <a:lnTo>
                    <a:pt x="138" y="43"/>
                  </a:lnTo>
                  <a:lnTo>
                    <a:pt x="142" y="49"/>
                  </a:lnTo>
                  <a:lnTo>
                    <a:pt x="134" y="56"/>
                  </a:lnTo>
                  <a:lnTo>
                    <a:pt x="122" y="56"/>
                  </a:lnTo>
                  <a:lnTo>
                    <a:pt x="107" y="50"/>
                  </a:lnTo>
                  <a:lnTo>
                    <a:pt x="91" y="41"/>
                  </a:lnTo>
                  <a:lnTo>
                    <a:pt x="72" y="30"/>
                  </a:lnTo>
                  <a:lnTo>
                    <a:pt x="55" y="20"/>
                  </a:lnTo>
                  <a:lnTo>
                    <a:pt x="38" y="13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7" y="34"/>
                  </a:lnTo>
                  <a:lnTo>
                    <a:pt x="36" y="47"/>
                  </a:lnTo>
                  <a:lnTo>
                    <a:pt x="51" y="60"/>
                  </a:lnTo>
                  <a:lnTo>
                    <a:pt x="59" y="75"/>
                  </a:lnTo>
                  <a:lnTo>
                    <a:pt x="63" y="92"/>
                  </a:lnTo>
                  <a:lnTo>
                    <a:pt x="61" y="108"/>
                  </a:lnTo>
                  <a:lnTo>
                    <a:pt x="54" y="125"/>
                  </a:lnTo>
                  <a:lnTo>
                    <a:pt x="41" y="141"/>
                  </a:lnTo>
                  <a:lnTo>
                    <a:pt x="25" y="157"/>
                  </a:lnTo>
                  <a:lnTo>
                    <a:pt x="25" y="166"/>
                  </a:lnTo>
                  <a:lnTo>
                    <a:pt x="28" y="176"/>
                  </a:lnTo>
                  <a:lnTo>
                    <a:pt x="33" y="185"/>
                  </a:lnTo>
                  <a:lnTo>
                    <a:pt x="40" y="194"/>
                  </a:lnTo>
                  <a:lnTo>
                    <a:pt x="48" y="203"/>
                  </a:lnTo>
                  <a:lnTo>
                    <a:pt x="58" y="213"/>
                  </a:lnTo>
                  <a:lnTo>
                    <a:pt x="69" y="221"/>
                  </a:lnTo>
                  <a:lnTo>
                    <a:pt x="81" y="230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1" name="Freeform 145"/>
            <p:cNvSpPr>
              <a:spLocks/>
            </p:cNvSpPr>
            <p:nvPr/>
          </p:nvSpPr>
          <p:spPr bwMode="auto">
            <a:xfrm>
              <a:off x="375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2"/>
                </a:cxn>
                <a:cxn ang="0">
                  <a:pos x="25" y="21"/>
                </a:cxn>
                <a:cxn ang="0">
                  <a:pos x="20" y="27"/>
                </a:cxn>
                <a:cxn ang="0">
                  <a:pos x="12" y="28"/>
                </a:cxn>
                <a:cxn ang="0">
                  <a:pos x="8" y="21"/>
                </a:cxn>
                <a:cxn ang="0">
                  <a:pos x="6" y="14"/>
                </a:cxn>
                <a:cxn ang="0">
                  <a:pos x="2" y="7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9" y="12"/>
                  </a:lnTo>
                  <a:lnTo>
                    <a:pt x="25" y="21"/>
                  </a:lnTo>
                  <a:lnTo>
                    <a:pt x="20" y="27"/>
                  </a:lnTo>
                  <a:lnTo>
                    <a:pt x="12" y="28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2" name="Freeform 146"/>
            <p:cNvSpPr>
              <a:spLocks/>
            </p:cNvSpPr>
            <p:nvPr/>
          </p:nvSpPr>
          <p:spPr bwMode="auto">
            <a:xfrm>
              <a:off x="3677" y="2789"/>
              <a:ext cx="115" cy="11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7" y="2"/>
                </a:cxn>
                <a:cxn ang="0">
                  <a:pos x="130" y="4"/>
                </a:cxn>
                <a:cxn ang="0">
                  <a:pos x="130" y="15"/>
                </a:cxn>
                <a:cxn ang="0">
                  <a:pos x="127" y="29"/>
                </a:cxn>
                <a:cxn ang="0">
                  <a:pos x="127" y="40"/>
                </a:cxn>
                <a:cxn ang="0">
                  <a:pos x="135" y="44"/>
                </a:cxn>
                <a:cxn ang="0">
                  <a:pos x="154" y="43"/>
                </a:cxn>
                <a:cxn ang="0">
                  <a:pos x="176" y="38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30" y="88"/>
                </a:cxn>
                <a:cxn ang="0">
                  <a:pos x="224" y="94"/>
                </a:cxn>
                <a:cxn ang="0">
                  <a:pos x="220" y="99"/>
                </a:cxn>
                <a:cxn ang="0">
                  <a:pos x="222" y="105"/>
                </a:cxn>
                <a:cxn ang="0">
                  <a:pos x="223" y="111"/>
                </a:cxn>
                <a:cxn ang="0">
                  <a:pos x="226" y="112"/>
                </a:cxn>
                <a:cxn ang="0">
                  <a:pos x="230" y="114"/>
                </a:cxn>
                <a:cxn ang="0">
                  <a:pos x="228" y="171"/>
                </a:cxn>
                <a:cxn ang="0">
                  <a:pos x="225" y="151"/>
                </a:cxn>
                <a:cxn ang="0">
                  <a:pos x="222" y="137"/>
                </a:cxn>
                <a:cxn ang="0">
                  <a:pos x="216" y="132"/>
                </a:cxn>
                <a:cxn ang="0">
                  <a:pos x="210" y="130"/>
                </a:cxn>
                <a:cxn ang="0">
                  <a:pos x="203" y="132"/>
                </a:cxn>
                <a:cxn ang="0">
                  <a:pos x="195" y="152"/>
                </a:cxn>
                <a:cxn ang="0">
                  <a:pos x="193" y="205"/>
                </a:cxn>
                <a:cxn ang="0">
                  <a:pos x="163" y="229"/>
                </a:cxn>
                <a:cxn ang="0">
                  <a:pos x="150" y="196"/>
                </a:cxn>
                <a:cxn ang="0">
                  <a:pos x="138" y="163"/>
                </a:cxn>
                <a:cxn ang="0">
                  <a:pos x="125" y="128"/>
                </a:cxn>
                <a:cxn ang="0">
                  <a:pos x="114" y="92"/>
                </a:cxn>
                <a:cxn ang="0">
                  <a:pos x="106" y="84"/>
                </a:cxn>
                <a:cxn ang="0">
                  <a:pos x="99" y="83"/>
                </a:cxn>
                <a:cxn ang="0">
                  <a:pos x="92" y="89"/>
                </a:cxn>
                <a:cxn ang="0">
                  <a:pos x="87" y="94"/>
                </a:cxn>
                <a:cxn ang="0">
                  <a:pos x="87" y="94"/>
                </a:cxn>
                <a:cxn ang="0">
                  <a:pos x="86" y="94"/>
                </a:cxn>
                <a:cxn ang="0">
                  <a:pos x="78" y="102"/>
                </a:cxn>
                <a:cxn ang="0">
                  <a:pos x="68" y="106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57" y="117"/>
                </a:cxn>
                <a:cxn ang="0">
                  <a:pos x="49" y="120"/>
                </a:cxn>
                <a:cxn ang="0">
                  <a:pos x="42" y="122"/>
                </a:cxn>
                <a:cxn ang="0">
                  <a:pos x="31" y="125"/>
                </a:cxn>
                <a:cxn ang="0">
                  <a:pos x="31" y="125"/>
                </a:cxn>
                <a:cxn ang="0">
                  <a:pos x="30" y="125"/>
                </a:cxn>
                <a:cxn ang="0">
                  <a:pos x="28" y="132"/>
                </a:cxn>
                <a:cxn ang="0">
                  <a:pos x="32" y="143"/>
                </a:cxn>
                <a:cxn ang="0">
                  <a:pos x="50" y="165"/>
                </a:cxn>
                <a:cxn ang="0">
                  <a:pos x="69" y="186"/>
                </a:cxn>
                <a:cxn ang="0">
                  <a:pos x="87" y="208"/>
                </a:cxn>
                <a:cxn ang="0">
                  <a:pos x="104" y="229"/>
                </a:cxn>
                <a:cxn ang="0">
                  <a:pos x="0" y="0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26" y="0"/>
                  </a:lnTo>
                  <a:lnTo>
                    <a:pt x="126" y="1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0" y="15"/>
                  </a:lnTo>
                  <a:lnTo>
                    <a:pt x="130" y="22"/>
                  </a:lnTo>
                  <a:lnTo>
                    <a:pt x="127" y="29"/>
                  </a:lnTo>
                  <a:lnTo>
                    <a:pt x="125" y="37"/>
                  </a:lnTo>
                  <a:lnTo>
                    <a:pt x="127" y="40"/>
                  </a:lnTo>
                  <a:lnTo>
                    <a:pt x="131" y="43"/>
                  </a:lnTo>
                  <a:lnTo>
                    <a:pt x="135" y="44"/>
                  </a:lnTo>
                  <a:lnTo>
                    <a:pt x="142" y="45"/>
                  </a:lnTo>
                  <a:lnTo>
                    <a:pt x="154" y="43"/>
                  </a:lnTo>
                  <a:lnTo>
                    <a:pt x="164" y="40"/>
                  </a:lnTo>
                  <a:lnTo>
                    <a:pt x="176" y="38"/>
                  </a:lnTo>
                  <a:lnTo>
                    <a:pt x="186" y="36"/>
                  </a:lnTo>
                  <a:lnTo>
                    <a:pt x="198" y="34"/>
                  </a:lnTo>
                  <a:lnTo>
                    <a:pt x="208" y="31"/>
                  </a:lnTo>
                  <a:lnTo>
                    <a:pt x="220" y="30"/>
                  </a:lnTo>
                  <a:lnTo>
                    <a:pt x="230" y="28"/>
                  </a:lnTo>
                  <a:lnTo>
                    <a:pt x="230" y="88"/>
                  </a:lnTo>
                  <a:lnTo>
                    <a:pt x="226" y="91"/>
                  </a:lnTo>
                  <a:lnTo>
                    <a:pt x="224" y="94"/>
                  </a:lnTo>
                  <a:lnTo>
                    <a:pt x="222" y="97"/>
                  </a:lnTo>
                  <a:lnTo>
                    <a:pt x="220" y="99"/>
                  </a:lnTo>
                  <a:lnTo>
                    <a:pt x="221" y="102"/>
                  </a:lnTo>
                  <a:lnTo>
                    <a:pt x="222" y="105"/>
                  </a:lnTo>
                  <a:lnTo>
                    <a:pt x="223" y="108"/>
                  </a:lnTo>
                  <a:lnTo>
                    <a:pt x="223" y="111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9" y="113"/>
                  </a:lnTo>
                  <a:lnTo>
                    <a:pt x="230" y="114"/>
                  </a:lnTo>
                  <a:lnTo>
                    <a:pt x="230" y="179"/>
                  </a:lnTo>
                  <a:lnTo>
                    <a:pt x="228" y="171"/>
                  </a:lnTo>
                  <a:lnTo>
                    <a:pt x="225" y="160"/>
                  </a:lnTo>
                  <a:lnTo>
                    <a:pt x="225" y="151"/>
                  </a:lnTo>
                  <a:lnTo>
                    <a:pt x="225" y="140"/>
                  </a:lnTo>
                  <a:lnTo>
                    <a:pt x="222" y="137"/>
                  </a:lnTo>
                  <a:lnTo>
                    <a:pt x="220" y="134"/>
                  </a:lnTo>
                  <a:lnTo>
                    <a:pt x="216" y="132"/>
                  </a:lnTo>
                  <a:lnTo>
                    <a:pt x="213" y="129"/>
                  </a:lnTo>
                  <a:lnTo>
                    <a:pt x="210" y="130"/>
                  </a:lnTo>
                  <a:lnTo>
                    <a:pt x="207" y="130"/>
                  </a:lnTo>
                  <a:lnTo>
                    <a:pt x="203" y="132"/>
                  </a:lnTo>
                  <a:lnTo>
                    <a:pt x="201" y="133"/>
                  </a:lnTo>
                  <a:lnTo>
                    <a:pt x="195" y="152"/>
                  </a:lnTo>
                  <a:lnTo>
                    <a:pt x="193" y="178"/>
                  </a:lnTo>
                  <a:lnTo>
                    <a:pt x="193" y="205"/>
                  </a:lnTo>
                  <a:lnTo>
                    <a:pt x="193" y="229"/>
                  </a:lnTo>
                  <a:lnTo>
                    <a:pt x="163" y="229"/>
                  </a:lnTo>
                  <a:lnTo>
                    <a:pt x="156" y="213"/>
                  </a:lnTo>
                  <a:lnTo>
                    <a:pt x="150" y="196"/>
                  </a:lnTo>
                  <a:lnTo>
                    <a:pt x="144" y="180"/>
                  </a:lnTo>
                  <a:lnTo>
                    <a:pt x="138" y="163"/>
                  </a:lnTo>
                  <a:lnTo>
                    <a:pt x="131" y="147"/>
                  </a:lnTo>
                  <a:lnTo>
                    <a:pt x="125" y="128"/>
                  </a:lnTo>
                  <a:lnTo>
                    <a:pt x="119" y="111"/>
                  </a:lnTo>
                  <a:lnTo>
                    <a:pt x="114" y="92"/>
                  </a:lnTo>
                  <a:lnTo>
                    <a:pt x="109" y="88"/>
                  </a:lnTo>
                  <a:lnTo>
                    <a:pt x="106" y="84"/>
                  </a:lnTo>
                  <a:lnTo>
                    <a:pt x="102" y="82"/>
                  </a:lnTo>
                  <a:lnTo>
                    <a:pt x="99" y="83"/>
                  </a:lnTo>
                  <a:lnTo>
                    <a:pt x="95" y="87"/>
                  </a:lnTo>
                  <a:lnTo>
                    <a:pt x="92" y="89"/>
                  </a:lnTo>
                  <a:lnTo>
                    <a:pt x="89" y="91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6" y="94"/>
                  </a:lnTo>
                  <a:lnTo>
                    <a:pt x="81" y="99"/>
                  </a:lnTo>
                  <a:lnTo>
                    <a:pt x="78" y="102"/>
                  </a:lnTo>
                  <a:lnTo>
                    <a:pt x="73" y="104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11"/>
                  </a:lnTo>
                  <a:lnTo>
                    <a:pt x="68" y="112"/>
                  </a:lnTo>
                  <a:lnTo>
                    <a:pt x="62" y="114"/>
                  </a:lnTo>
                  <a:lnTo>
                    <a:pt x="57" y="117"/>
                  </a:lnTo>
                  <a:lnTo>
                    <a:pt x="53" y="119"/>
                  </a:lnTo>
                  <a:lnTo>
                    <a:pt x="49" y="120"/>
                  </a:lnTo>
                  <a:lnTo>
                    <a:pt x="46" y="121"/>
                  </a:lnTo>
                  <a:lnTo>
                    <a:pt x="42" y="122"/>
                  </a:lnTo>
                  <a:lnTo>
                    <a:pt x="36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41" y="153"/>
                  </a:lnTo>
                  <a:lnTo>
                    <a:pt x="50" y="165"/>
                  </a:lnTo>
                  <a:lnTo>
                    <a:pt x="59" y="175"/>
                  </a:lnTo>
                  <a:lnTo>
                    <a:pt x="69" y="186"/>
                  </a:lnTo>
                  <a:lnTo>
                    <a:pt x="78" y="197"/>
                  </a:lnTo>
                  <a:lnTo>
                    <a:pt x="87" y="208"/>
                  </a:lnTo>
                  <a:lnTo>
                    <a:pt x="95" y="219"/>
                  </a:lnTo>
                  <a:lnTo>
                    <a:pt x="10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3" name="Freeform 147"/>
            <p:cNvSpPr>
              <a:spLocks/>
            </p:cNvSpPr>
            <p:nvPr/>
          </p:nvSpPr>
          <p:spPr bwMode="auto">
            <a:xfrm>
              <a:off x="3677" y="2674"/>
              <a:ext cx="115" cy="11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7" y="22"/>
                </a:cxn>
                <a:cxn ang="0">
                  <a:pos x="79" y="45"/>
                </a:cxn>
                <a:cxn ang="0">
                  <a:pos x="59" y="67"/>
                </a:cxn>
                <a:cxn ang="0">
                  <a:pos x="39" y="90"/>
                </a:cxn>
                <a:cxn ang="0">
                  <a:pos x="38" y="107"/>
                </a:cxn>
                <a:cxn ang="0">
                  <a:pos x="55" y="116"/>
                </a:cxn>
                <a:cxn ang="0">
                  <a:pos x="64" y="123"/>
                </a:cxn>
                <a:cxn ang="0">
                  <a:pos x="72" y="130"/>
                </a:cxn>
                <a:cxn ang="0">
                  <a:pos x="73" y="130"/>
                </a:cxn>
                <a:cxn ang="0">
                  <a:pos x="74" y="131"/>
                </a:cxn>
                <a:cxn ang="0">
                  <a:pos x="92" y="143"/>
                </a:cxn>
                <a:cxn ang="0">
                  <a:pos x="106" y="132"/>
                </a:cxn>
                <a:cxn ang="0">
                  <a:pos x="117" y="98"/>
                </a:cxn>
                <a:cxn ang="0">
                  <a:pos x="129" y="64"/>
                </a:cxn>
                <a:cxn ang="0">
                  <a:pos x="141" y="32"/>
                </a:cxn>
                <a:cxn ang="0">
                  <a:pos x="154" y="0"/>
                </a:cxn>
                <a:cxn ang="0">
                  <a:pos x="186" y="24"/>
                </a:cxn>
                <a:cxn ang="0">
                  <a:pos x="187" y="74"/>
                </a:cxn>
                <a:cxn ang="0">
                  <a:pos x="195" y="93"/>
                </a:cxn>
                <a:cxn ang="0">
                  <a:pos x="202" y="94"/>
                </a:cxn>
                <a:cxn ang="0">
                  <a:pos x="208" y="93"/>
                </a:cxn>
                <a:cxn ang="0">
                  <a:pos x="214" y="89"/>
                </a:cxn>
                <a:cxn ang="0">
                  <a:pos x="217" y="69"/>
                </a:cxn>
                <a:cxn ang="0">
                  <a:pos x="224" y="40"/>
                </a:cxn>
                <a:cxn ang="0">
                  <a:pos x="230" y="108"/>
                </a:cxn>
                <a:cxn ang="0">
                  <a:pos x="223" y="110"/>
                </a:cxn>
                <a:cxn ang="0">
                  <a:pos x="216" y="114"/>
                </a:cxn>
                <a:cxn ang="0">
                  <a:pos x="215" y="120"/>
                </a:cxn>
                <a:cxn ang="0">
                  <a:pos x="213" y="125"/>
                </a:cxn>
                <a:cxn ang="0">
                  <a:pos x="220" y="133"/>
                </a:cxn>
                <a:cxn ang="0">
                  <a:pos x="230" y="143"/>
                </a:cxn>
                <a:cxn ang="0">
                  <a:pos x="218" y="197"/>
                </a:cxn>
                <a:cxn ang="0">
                  <a:pos x="194" y="193"/>
                </a:cxn>
                <a:cxn ang="0">
                  <a:pos x="170" y="189"/>
                </a:cxn>
                <a:cxn ang="0">
                  <a:pos x="146" y="184"/>
                </a:cxn>
                <a:cxn ang="0">
                  <a:pos x="126" y="182"/>
                </a:cxn>
                <a:cxn ang="0">
                  <a:pos x="118" y="189"/>
                </a:cxn>
                <a:cxn ang="0">
                  <a:pos x="119" y="198"/>
                </a:cxn>
                <a:cxn ang="0">
                  <a:pos x="123" y="204"/>
                </a:cxn>
                <a:cxn ang="0">
                  <a:pos x="127" y="214"/>
                </a:cxn>
                <a:cxn ang="0">
                  <a:pos x="127" y="223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15" y="0"/>
                  </a:lnTo>
                  <a:lnTo>
                    <a:pt x="106" y="11"/>
                  </a:lnTo>
                  <a:lnTo>
                    <a:pt x="97" y="22"/>
                  </a:lnTo>
                  <a:lnTo>
                    <a:pt x="88" y="33"/>
                  </a:lnTo>
                  <a:lnTo>
                    <a:pt x="79" y="45"/>
                  </a:lnTo>
                  <a:lnTo>
                    <a:pt x="69" y="56"/>
                  </a:lnTo>
                  <a:lnTo>
                    <a:pt x="59" y="67"/>
                  </a:lnTo>
                  <a:lnTo>
                    <a:pt x="49" y="78"/>
                  </a:lnTo>
                  <a:lnTo>
                    <a:pt x="39" y="90"/>
                  </a:lnTo>
                  <a:lnTo>
                    <a:pt x="35" y="100"/>
                  </a:lnTo>
                  <a:lnTo>
                    <a:pt x="38" y="107"/>
                  </a:lnTo>
                  <a:lnTo>
                    <a:pt x="44" y="112"/>
                  </a:lnTo>
                  <a:lnTo>
                    <a:pt x="55" y="116"/>
                  </a:lnTo>
                  <a:lnTo>
                    <a:pt x="59" y="120"/>
                  </a:lnTo>
                  <a:lnTo>
                    <a:pt x="64" y="123"/>
                  </a:lnTo>
                  <a:lnTo>
                    <a:pt x="68" y="127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84" y="139"/>
                  </a:lnTo>
                  <a:lnTo>
                    <a:pt x="92" y="143"/>
                  </a:lnTo>
                  <a:lnTo>
                    <a:pt x="99" y="140"/>
                  </a:lnTo>
                  <a:lnTo>
                    <a:pt x="106" y="132"/>
                  </a:lnTo>
                  <a:lnTo>
                    <a:pt x="111" y="115"/>
                  </a:lnTo>
                  <a:lnTo>
                    <a:pt x="117" y="98"/>
                  </a:lnTo>
                  <a:lnTo>
                    <a:pt x="123" y="80"/>
                  </a:lnTo>
                  <a:lnTo>
                    <a:pt x="129" y="64"/>
                  </a:lnTo>
                  <a:lnTo>
                    <a:pt x="135" y="48"/>
                  </a:lnTo>
                  <a:lnTo>
                    <a:pt x="141" y="32"/>
                  </a:lnTo>
                  <a:lnTo>
                    <a:pt x="147" y="16"/>
                  </a:lnTo>
                  <a:lnTo>
                    <a:pt x="154" y="0"/>
                  </a:lnTo>
                  <a:lnTo>
                    <a:pt x="185" y="0"/>
                  </a:lnTo>
                  <a:lnTo>
                    <a:pt x="186" y="24"/>
                  </a:lnTo>
                  <a:lnTo>
                    <a:pt x="186" y="49"/>
                  </a:lnTo>
                  <a:lnTo>
                    <a:pt x="187" y="74"/>
                  </a:lnTo>
                  <a:lnTo>
                    <a:pt x="193" y="92"/>
                  </a:lnTo>
                  <a:lnTo>
                    <a:pt x="195" y="93"/>
                  </a:lnTo>
                  <a:lnTo>
                    <a:pt x="199" y="93"/>
                  </a:lnTo>
                  <a:lnTo>
                    <a:pt x="202" y="94"/>
                  </a:lnTo>
                  <a:lnTo>
                    <a:pt x="205" y="95"/>
                  </a:lnTo>
                  <a:lnTo>
                    <a:pt x="208" y="93"/>
                  </a:lnTo>
                  <a:lnTo>
                    <a:pt x="211" y="91"/>
                  </a:lnTo>
                  <a:lnTo>
                    <a:pt x="214" y="89"/>
                  </a:lnTo>
                  <a:lnTo>
                    <a:pt x="217" y="86"/>
                  </a:lnTo>
                  <a:lnTo>
                    <a:pt x="217" y="69"/>
                  </a:lnTo>
                  <a:lnTo>
                    <a:pt x="220" y="53"/>
                  </a:lnTo>
                  <a:lnTo>
                    <a:pt x="224" y="40"/>
                  </a:lnTo>
                  <a:lnTo>
                    <a:pt x="230" y="30"/>
                  </a:lnTo>
                  <a:lnTo>
                    <a:pt x="230" y="108"/>
                  </a:lnTo>
                  <a:lnTo>
                    <a:pt x="226" y="109"/>
                  </a:lnTo>
                  <a:lnTo>
                    <a:pt x="223" y="110"/>
                  </a:lnTo>
                  <a:lnTo>
                    <a:pt x="220" y="113"/>
                  </a:lnTo>
                  <a:lnTo>
                    <a:pt x="216" y="114"/>
                  </a:lnTo>
                  <a:lnTo>
                    <a:pt x="215" y="116"/>
                  </a:lnTo>
                  <a:lnTo>
                    <a:pt x="215" y="120"/>
                  </a:lnTo>
                  <a:lnTo>
                    <a:pt x="214" y="123"/>
                  </a:lnTo>
                  <a:lnTo>
                    <a:pt x="213" y="125"/>
                  </a:lnTo>
                  <a:lnTo>
                    <a:pt x="216" y="130"/>
                  </a:lnTo>
                  <a:lnTo>
                    <a:pt x="220" y="133"/>
                  </a:lnTo>
                  <a:lnTo>
                    <a:pt x="224" y="138"/>
                  </a:lnTo>
                  <a:lnTo>
                    <a:pt x="230" y="143"/>
                  </a:lnTo>
                  <a:lnTo>
                    <a:pt x="230" y="199"/>
                  </a:lnTo>
                  <a:lnTo>
                    <a:pt x="218" y="197"/>
                  </a:lnTo>
                  <a:lnTo>
                    <a:pt x="207" y="196"/>
                  </a:lnTo>
                  <a:lnTo>
                    <a:pt x="194" y="193"/>
                  </a:lnTo>
                  <a:lnTo>
                    <a:pt x="183" y="191"/>
                  </a:lnTo>
                  <a:lnTo>
                    <a:pt x="170" y="189"/>
                  </a:lnTo>
                  <a:lnTo>
                    <a:pt x="158" y="187"/>
                  </a:lnTo>
                  <a:lnTo>
                    <a:pt x="146" y="184"/>
                  </a:lnTo>
                  <a:lnTo>
                    <a:pt x="134" y="181"/>
                  </a:lnTo>
                  <a:lnTo>
                    <a:pt x="126" y="182"/>
                  </a:lnTo>
                  <a:lnTo>
                    <a:pt x="120" y="185"/>
                  </a:lnTo>
                  <a:lnTo>
                    <a:pt x="118" y="189"/>
                  </a:lnTo>
                  <a:lnTo>
                    <a:pt x="117" y="195"/>
                  </a:lnTo>
                  <a:lnTo>
                    <a:pt x="119" y="198"/>
                  </a:lnTo>
                  <a:lnTo>
                    <a:pt x="122" y="200"/>
                  </a:lnTo>
                  <a:lnTo>
                    <a:pt x="123" y="204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7" y="223"/>
                  </a:lnTo>
                  <a:lnTo>
                    <a:pt x="126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4" name="Freeform 148"/>
            <p:cNvSpPr>
              <a:spLocks/>
            </p:cNvSpPr>
            <p:nvPr/>
          </p:nvSpPr>
          <p:spPr bwMode="auto">
            <a:xfrm>
              <a:off x="3677" y="2559"/>
              <a:ext cx="7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2" y="10"/>
                </a:cxn>
                <a:cxn ang="0">
                  <a:pos x="70" y="19"/>
                </a:cxn>
                <a:cxn ang="0">
                  <a:pos x="59" y="29"/>
                </a:cxn>
                <a:cxn ang="0">
                  <a:pos x="50" y="38"/>
                </a:cxn>
                <a:cxn ang="0">
                  <a:pos x="42" y="49"/>
                </a:cxn>
                <a:cxn ang="0">
                  <a:pos x="36" y="58"/>
                </a:cxn>
                <a:cxn ang="0">
                  <a:pos x="33" y="68"/>
                </a:cxn>
                <a:cxn ang="0">
                  <a:pos x="33" y="78"/>
                </a:cxn>
                <a:cxn ang="0">
                  <a:pos x="49" y="94"/>
                </a:cxn>
                <a:cxn ang="0">
                  <a:pos x="61" y="110"/>
                </a:cxn>
                <a:cxn ang="0">
                  <a:pos x="68" y="127"/>
                </a:cxn>
                <a:cxn ang="0">
                  <a:pos x="70" y="143"/>
                </a:cxn>
                <a:cxn ang="0">
                  <a:pos x="66" y="159"/>
                </a:cxn>
                <a:cxn ang="0">
                  <a:pos x="58" y="174"/>
                </a:cxn>
                <a:cxn ang="0">
                  <a:pos x="43" y="188"/>
                </a:cxn>
                <a:cxn ang="0">
                  <a:pos x="24" y="201"/>
                </a:cxn>
                <a:cxn ang="0">
                  <a:pos x="23" y="205"/>
                </a:cxn>
                <a:cxn ang="0">
                  <a:pos x="23" y="209"/>
                </a:cxn>
                <a:cxn ang="0">
                  <a:pos x="23" y="212"/>
                </a:cxn>
                <a:cxn ang="0">
                  <a:pos x="21" y="216"/>
                </a:cxn>
                <a:cxn ang="0">
                  <a:pos x="24" y="218"/>
                </a:cxn>
                <a:cxn ang="0">
                  <a:pos x="26" y="220"/>
                </a:cxn>
                <a:cxn ang="0">
                  <a:pos x="28" y="223"/>
                </a:cxn>
                <a:cxn ang="0">
                  <a:pos x="31" y="225"/>
                </a:cxn>
                <a:cxn ang="0">
                  <a:pos x="46" y="222"/>
                </a:cxn>
                <a:cxn ang="0">
                  <a:pos x="63" y="215"/>
                </a:cxn>
                <a:cxn ang="0">
                  <a:pos x="80" y="204"/>
                </a:cxn>
                <a:cxn ang="0">
                  <a:pos x="99" y="194"/>
                </a:cxn>
                <a:cxn ang="0">
                  <a:pos x="115" y="185"/>
                </a:cxn>
                <a:cxn ang="0">
                  <a:pos x="130" y="179"/>
                </a:cxn>
                <a:cxn ang="0">
                  <a:pos x="142" y="179"/>
                </a:cxn>
                <a:cxn ang="0">
                  <a:pos x="150" y="186"/>
                </a:cxn>
                <a:cxn ang="0">
                  <a:pos x="146" y="192"/>
                </a:cxn>
                <a:cxn ang="0">
                  <a:pos x="141" y="197"/>
                </a:cxn>
                <a:cxn ang="0">
                  <a:pos x="137" y="203"/>
                </a:cxn>
                <a:cxn ang="0">
                  <a:pos x="133" y="208"/>
                </a:cxn>
                <a:cxn ang="0">
                  <a:pos x="129" y="214"/>
                </a:cxn>
                <a:cxn ang="0">
                  <a:pos x="124" y="219"/>
                </a:cxn>
                <a:cxn ang="0">
                  <a:pos x="119" y="225"/>
                </a:cxn>
                <a:cxn ang="0">
                  <a:pos x="115" y="231"/>
                </a:cxn>
                <a:cxn ang="0">
                  <a:pos x="0" y="231"/>
                </a:cxn>
                <a:cxn ang="0">
                  <a:pos x="0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6"/>
                </a:cxn>
                <a:cxn ang="0">
                  <a:pos x="1" y="216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231">
                  <a:moveTo>
                    <a:pt x="0" y="0"/>
                  </a:moveTo>
                  <a:lnTo>
                    <a:pt x="95" y="0"/>
                  </a:lnTo>
                  <a:lnTo>
                    <a:pt x="82" y="10"/>
                  </a:lnTo>
                  <a:lnTo>
                    <a:pt x="70" y="19"/>
                  </a:lnTo>
                  <a:lnTo>
                    <a:pt x="59" y="29"/>
                  </a:lnTo>
                  <a:lnTo>
                    <a:pt x="50" y="38"/>
                  </a:lnTo>
                  <a:lnTo>
                    <a:pt x="42" y="49"/>
                  </a:lnTo>
                  <a:lnTo>
                    <a:pt x="36" y="58"/>
                  </a:lnTo>
                  <a:lnTo>
                    <a:pt x="33" y="68"/>
                  </a:lnTo>
                  <a:lnTo>
                    <a:pt x="33" y="78"/>
                  </a:lnTo>
                  <a:lnTo>
                    <a:pt x="49" y="94"/>
                  </a:lnTo>
                  <a:lnTo>
                    <a:pt x="61" y="110"/>
                  </a:lnTo>
                  <a:lnTo>
                    <a:pt x="68" y="127"/>
                  </a:lnTo>
                  <a:lnTo>
                    <a:pt x="70" y="143"/>
                  </a:lnTo>
                  <a:lnTo>
                    <a:pt x="66" y="159"/>
                  </a:lnTo>
                  <a:lnTo>
                    <a:pt x="58" y="174"/>
                  </a:lnTo>
                  <a:lnTo>
                    <a:pt x="43" y="188"/>
                  </a:lnTo>
                  <a:lnTo>
                    <a:pt x="24" y="201"/>
                  </a:lnTo>
                  <a:lnTo>
                    <a:pt x="23" y="205"/>
                  </a:lnTo>
                  <a:lnTo>
                    <a:pt x="23" y="209"/>
                  </a:lnTo>
                  <a:lnTo>
                    <a:pt x="23" y="212"/>
                  </a:lnTo>
                  <a:lnTo>
                    <a:pt x="21" y="216"/>
                  </a:lnTo>
                  <a:lnTo>
                    <a:pt x="24" y="218"/>
                  </a:lnTo>
                  <a:lnTo>
                    <a:pt x="26" y="220"/>
                  </a:lnTo>
                  <a:lnTo>
                    <a:pt x="28" y="223"/>
                  </a:lnTo>
                  <a:lnTo>
                    <a:pt x="31" y="225"/>
                  </a:lnTo>
                  <a:lnTo>
                    <a:pt x="46" y="222"/>
                  </a:lnTo>
                  <a:lnTo>
                    <a:pt x="63" y="215"/>
                  </a:lnTo>
                  <a:lnTo>
                    <a:pt x="80" y="204"/>
                  </a:lnTo>
                  <a:lnTo>
                    <a:pt x="99" y="194"/>
                  </a:lnTo>
                  <a:lnTo>
                    <a:pt x="115" y="185"/>
                  </a:lnTo>
                  <a:lnTo>
                    <a:pt x="130" y="179"/>
                  </a:lnTo>
                  <a:lnTo>
                    <a:pt x="142" y="179"/>
                  </a:lnTo>
                  <a:lnTo>
                    <a:pt x="150" y="186"/>
                  </a:lnTo>
                  <a:lnTo>
                    <a:pt x="146" y="192"/>
                  </a:lnTo>
                  <a:lnTo>
                    <a:pt x="141" y="197"/>
                  </a:lnTo>
                  <a:lnTo>
                    <a:pt x="137" y="203"/>
                  </a:lnTo>
                  <a:lnTo>
                    <a:pt x="133" y="208"/>
                  </a:lnTo>
                  <a:lnTo>
                    <a:pt x="129" y="214"/>
                  </a:lnTo>
                  <a:lnTo>
                    <a:pt x="124" y="219"/>
                  </a:lnTo>
                  <a:lnTo>
                    <a:pt x="119" y="225"/>
                  </a:lnTo>
                  <a:lnTo>
                    <a:pt x="115" y="231"/>
                  </a:lnTo>
                  <a:lnTo>
                    <a:pt x="0" y="231"/>
                  </a:lnTo>
                  <a:lnTo>
                    <a:pt x="0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6"/>
                  </a:lnTo>
                  <a:lnTo>
                    <a:pt x="1" y="216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5" name="Freeform 149"/>
            <p:cNvSpPr>
              <a:spLocks/>
            </p:cNvSpPr>
            <p:nvPr/>
          </p:nvSpPr>
          <p:spPr bwMode="auto">
            <a:xfrm>
              <a:off x="3754" y="2658"/>
              <a:ext cx="15" cy="16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9" y="8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6" y="9"/>
                </a:cxn>
                <a:cxn ang="0">
                  <a:pos x="30" y="18"/>
                </a:cxn>
                <a:cxn ang="0">
                  <a:pos x="31" y="32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9" y="8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6" y="9"/>
                  </a:lnTo>
                  <a:lnTo>
                    <a:pt x="30" y="18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6" name="Freeform 150"/>
            <p:cNvSpPr>
              <a:spLocks/>
            </p:cNvSpPr>
            <p:nvPr/>
          </p:nvSpPr>
          <p:spPr bwMode="auto">
            <a:xfrm>
              <a:off x="3677" y="2444"/>
              <a:ext cx="11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64" y="7"/>
                </a:cxn>
                <a:cxn ang="0">
                  <a:pos x="71" y="14"/>
                </a:cxn>
                <a:cxn ang="0">
                  <a:pos x="78" y="21"/>
                </a:cxn>
                <a:cxn ang="0">
                  <a:pos x="85" y="26"/>
                </a:cxn>
                <a:cxn ang="0">
                  <a:pos x="92" y="32"/>
                </a:cxn>
                <a:cxn ang="0">
                  <a:pos x="96" y="36"/>
                </a:cxn>
                <a:cxn ang="0">
                  <a:pos x="101" y="40"/>
                </a:cxn>
                <a:cxn ang="0">
                  <a:pos x="104" y="42"/>
                </a:cxn>
                <a:cxn ang="0">
                  <a:pos x="104" y="47"/>
                </a:cxn>
                <a:cxn ang="0">
                  <a:pos x="103" y="52"/>
                </a:cxn>
                <a:cxn ang="0">
                  <a:pos x="101" y="56"/>
                </a:cxn>
                <a:cxn ang="0">
                  <a:pos x="95" y="66"/>
                </a:cxn>
                <a:cxn ang="0">
                  <a:pos x="94" y="66"/>
                </a:cxn>
                <a:cxn ang="0">
                  <a:pos x="93" y="66"/>
                </a:cxn>
                <a:cxn ang="0">
                  <a:pos x="91" y="66"/>
                </a:cxn>
                <a:cxn ang="0">
                  <a:pos x="89" y="66"/>
                </a:cxn>
                <a:cxn ang="0">
                  <a:pos x="88" y="69"/>
                </a:cxn>
                <a:cxn ang="0">
                  <a:pos x="87" y="71"/>
                </a:cxn>
                <a:cxn ang="0">
                  <a:pos x="82" y="78"/>
                </a:cxn>
                <a:cxn ang="0">
                  <a:pos x="74" y="89"/>
                </a:cxn>
                <a:cxn ang="0">
                  <a:pos x="73" y="89"/>
                </a:cxn>
                <a:cxn ang="0">
                  <a:pos x="72" y="89"/>
                </a:cxn>
                <a:cxn ang="0">
                  <a:pos x="71" y="89"/>
                </a:cxn>
                <a:cxn ang="0">
                  <a:pos x="70" y="89"/>
                </a:cxn>
                <a:cxn ang="0">
                  <a:pos x="66" y="94"/>
                </a:cxn>
                <a:cxn ang="0">
                  <a:pos x="62" y="99"/>
                </a:cxn>
                <a:cxn ang="0">
                  <a:pos x="56" y="105"/>
                </a:cxn>
                <a:cxn ang="0">
                  <a:pos x="51" y="110"/>
                </a:cxn>
                <a:cxn ang="0">
                  <a:pos x="48" y="117"/>
                </a:cxn>
                <a:cxn ang="0">
                  <a:pos x="46" y="123"/>
                </a:cxn>
                <a:cxn ang="0">
                  <a:pos x="47" y="130"/>
                </a:cxn>
                <a:cxn ang="0">
                  <a:pos x="51" y="137"/>
                </a:cxn>
                <a:cxn ang="0">
                  <a:pos x="88" y="129"/>
                </a:cxn>
                <a:cxn ang="0">
                  <a:pos x="118" y="122"/>
                </a:cxn>
                <a:cxn ang="0">
                  <a:pos x="145" y="116"/>
                </a:cxn>
                <a:cxn ang="0">
                  <a:pos x="165" y="112"/>
                </a:cxn>
                <a:cxn ang="0">
                  <a:pos x="184" y="107"/>
                </a:cxn>
                <a:cxn ang="0">
                  <a:pos x="200" y="104"/>
                </a:cxn>
                <a:cxn ang="0">
                  <a:pos x="215" y="101"/>
                </a:cxn>
                <a:cxn ang="0">
                  <a:pos x="230" y="98"/>
                </a:cxn>
                <a:cxn ang="0">
                  <a:pos x="230" y="143"/>
                </a:cxn>
                <a:cxn ang="0">
                  <a:pos x="223" y="147"/>
                </a:cxn>
                <a:cxn ang="0">
                  <a:pos x="216" y="152"/>
                </a:cxn>
                <a:cxn ang="0">
                  <a:pos x="208" y="158"/>
                </a:cxn>
                <a:cxn ang="0">
                  <a:pos x="199" y="165"/>
                </a:cxn>
                <a:cxn ang="0">
                  <a:pos x="199" y="166"/>
                </a:cxn>
                <a:cxn ang="0">
                  <a:pos x="199" y="167"/>
                </a:cxn>
                <a:cxn ang="0">
                  <a:pos x="199" y="168"/>
                </a:cxn>
                <a:cxn ang="0">
                  <a:pos x="199" y="169"/>
                </a:cxn>
                <a:cxn ang="0">
                  <a:pos x="190" y="175"/>
                </a:cxn>
                <a:cxn ang="0">
                  <a:pos x="178" y="181"/>
                </a:cxn>
                <a:cxn ang="0">
                  <a:pos x="167" y="188"/>
                </a:cxn>
                <a:cxn ang="0">
                  <a:pos x="153" y="196"/>
                </a:cxn>
                <a:cxn ang="0">
                  <a:pos x="139" y="204"/>
                </a:cxn>
                <a:cxn ang="0">
                  <a:pos x="124" y="212"/>
                </a:cxn>
                <a:cxn ang="0">
                  <a:pos x="109" y="221"/>
                </a:cxn>
                <a:cxn ang="0">
                  <a:pos x="95" y="230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230" h="230">
                  <a:moveTo>
                    <a:pt x="0" y="0"/>
                  </a:moveTo>
                  <a:lnTo>
                    <a:pt x="57" y="0"/>
                  </a:lnTo>
                  <a:lnTo>
                    <a:pt x="64" y="7"/>
                  </a:lnTo>
                  <a:lnTo>
                    <a:pt x="71" y="14"/>
                  </a:lnTo>
                  <a:lnTo>
                    <a:pt x="78" y="21"/>
                  </a:lnTo>
                  <a:lnTo>
                    <a:pt x="85" y="26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101" y="40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3" y="52"/>
                  </a:lnTo>
                  <a:lnTo>
                    <a:pt x="101" y="56"/>
                  </a:lnTo>
                  <a:lnTo>
                    <a:pt x="95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8" y="69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66" y="94"/>
                  </a:lnTo>
                  <a:lnTo>
                    <a:pt x="62" y="99"/>
                  </a:lnTo>
                  <a:lnTo>
                    <a:pt x="56" y="105"/>
                  </a:lnTo>
                  <a:lnTo>
                    <a:pt x="51" y="110"/>
                  </a:lnTo>
                  <a:lnTo>
                    <a:pt x="48" y="117"/>
                  </a:lnTo>
                  <a:lnTo>
                    <a:pt x="46" y="123"/>
                  </a:lnTo>
                  <a:lnTo>
                    <a:pt x="47" y="130"/>
                  </a:lnTo>
                  <a:lnTo>
                    <a:pt x="51" y="137"/>
                  </a:lnTo>
                  <a:lnTo>
                    <a:pt x="88" y="129"/>
                  </a:lnTo>
                  <a:lnTo>
                    <a:pt x="118" y="122"/>
                  </a:lnTo>
                  <a:lnTo>
                    <a:pt x="145" y="116"/>
                  </a:lnTo>
                  <a:lnTo>
                    <a:pt x="165" y="112"/>
                  </a:lnTo>
                  <a:lnTo>
                    <a:pt x="184" y="107"/>
                  </a:lnTo>
                  <a:lnTo>
                    <a:pt x="200" y="104"/>
                  </a:lnTo>
                  <a:lnTo>
                    <a:pt x="215" y="101"/>
                  </a:lnTo>
                  <a:lnTo>
                    <a:pt x="230" y="98"/>
                  </a:lnTo>
                  <a:lnTo>
                    <a:pt x="230" y="143"/>
                  </a:lnTo>
                  <a:lnTo>
                    <a:pt x="223" y="147"/>
                  </a:lnTo>
                  <a:lnTo>
                    <a:pt x="216" y="152"/>
                  </a:lnTo>
                  <a:lnTo>
                    <a:pt x="208" y="158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0" y="175"/>
                  </a:lnTo>
                  <a:lnTo>
                    <a:pt x="178" y="181"/>
                  </a:lnTo>
                  <a:lnTo>
                    <a:pt x="167" y="188"/>
                  </a:lnTo>
                  <a:lnTo>
                    <a:pt x="153" y="196"/>
                  </a:lnTo>
                  <a:lnTo>
                    <a:pt x="139" y="204"/>
                  </a:lnTo>
                  <a:lnTo>
                    <a:pt x="124" y="212"/>
                  </a:lnTo>
                  <a:lnTo>
                    <a:pt x="109" y="221"/>
                  </a:lnTo>
                  <a:lnTo>
                    <a:pt x="95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7" name="Freeform 151"/>
            <p:cNvSpPr>
              <a:spLocks/>
            </p:cNvSpPr>
            <p:nvPr/>
          </p:nvSpPr>
          <p:spPr bwMode="auto">
            <a:xfrm>
              <a:off x="3677" y="2329"/>
              <a:ext cx="96" cy="1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26"/>
                </a:cxn>
                <a:cxn ang="0">
                  <a:pos x="32" y="49"/>
                </a:cxn>
                <a:cxn ang="0">
                  <a:pos x="66" y="44"/>
                </a:cxn>
                <a:cxn ang="0">
                  <a:pos x="101" y="29"/>
                </a:cxn>
                <a:cxn ang="0">
                  <a:pos x="134" y="13"/>
                </a:cxn>
                <a:cxn ang="0">
                  <a:pos x="167" y="0"/>
                </a:cxn>
                <a:cxn ang="0">
                  <a:pos x="190" y="6"/>
                </a:cxn>
                <a:cxn ang="0">
                  <a:pos x="182" y="19"/>
                </a:cxn>
                <a:cxn ang="0">
                  <a:pos x="172" y="32"/>
                </a:cxn>
                <a:cxn ang="0">
                  <a:pos x="161" y="44"/>
                </a:cxn>
                <a:cxn ang="0">
                  <a:pos x="155" y="51"/>
                </a:cxn>
                <a:cxn ang="0">
                  <a:pos x="153" y="51"/>
                </a:cxn>
                <a:cxn ang="0">
                  <a:pos x="148" y="57"/>
                </a:cxn>
                <a:cxn ang="0">
                  <a:pos x="135" y="72"/>
                </a:cxn>
                <a:cxn ang="0">
                  <a:pos x="119" y="87"/>
                </a:cxn>
                <a:cxn ang="0">
                  <a:pos x="108" y="101"/>
                </a:cxn>
                <a:cxn ang="0">
                  <a:pos x="104" y="107"/>
                </a:cxn>
                <a:cxn ang="0">
                  <a:pos x="101" y="107"/>
                </a:cxn>
                <a:cxn ang="0">
                  <a:pos x="100" y="108"/>
                </a:cxn>
                <a:cxn ang="0">
                  <a:pos x="100" y="111"/>
                </a:cxn>
                <a:cxn ang="0">
                  <a:pos x="95" y="115"/>
                </a:cxn>
                <a:cxn ang="0">
                  <a:pos x="82" y="126"/>
                </a:cxn>
                <a:cxn ang="0">
                  <a:pos x="68" y="141"/>
                </a:cxn>
                <a:cxn ang="0">
                  <a:pos x="54" y="155"/>
                </a:cxn>
                <a:cxn ang="0">
                  <a:pos x="47" y="162"/>
                </a:cxn>
                <a:cxn ang="0">
                  <a:pos x="47" y="164"/>
                </a:cxn>
                <a:cxn ang="0">
                  <a:pos x="38" y="170"/>
                </a:cxn>
                <a:cxn ang="0">
                  <a:pos x="31" y="185"/>
                </a:cxn>
                <a:cxn ang="0">
                  <a:pos x="36" y="202"/>
                </a:cxn>
                <a:cxn ang="0">
                  <a:pos x="49" y="221"/>
                </a:cxn>
                <a:cxn ang="0">
                  <a:pos x="0" y="230"/>
                </a:cxn>
              </a:cxnLst>
              <a:rect l="0" t="0" r="r" b="b"/>
              <a:pathLst>
                <a:path w="192" h="230">
                  <a:moveTo>
                    <a:pt x="0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34" y="26"/>
                  </a:lnTo>
                  <a:lnTo>
                    <a:pt x="32" y="39"/>
                  </a:lnTo>
                  <a:lnTo>
                    <a:pt x="32" y="49"/>
                  </a:lnTo>
                  <a:lnTo>
                    <a:pt x="49" y="48"/>
                  </a:lnTo>
                  <a:lnTo>
                    <a:pt x="66" y="44"/>
                  </a:lnTo>
                  <a:lnTo>
                    <a:pt x="84" y="37"/>
                  </a:lnTo>
                  <a:lnTo>
                    <a:pt x="101" y="29"/>
                  </a:lnTo>
                  <a:lnTo>
                    <a:pt x="118" y="21"/>
                  </a:lnTo>
                  <a:lnTo>
                    <a:pt x="134" y="13"/>
                  </a:lnTo>
                  <a:lnTo>
                    <a:pt x="152" y="5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190" y="6"/>
                  </a:lnTo>
                  <a:lnTo>
                    <a:pt x="186" y="13"/>
                  </a:lnTo>
                  <a:lnTo>
                    <a:pt x="182" y="19"/>
                  </a:lnTo>
                  <a:lnTo>
                    <a:pt x="177" y="26"/>
                  </a:lnTo>
                  <a:lnTo>
                    <a:pt x="172" y="32"/>
                  </a:lnTo>
                  <a:lnTo>
                    <a:pt x="167" y="39"/>
                  </a:lnTo>
                  <a:lnTo>
                    <a:pt x="161" y="44"/>
                  </a:lnTo>
                  <a:lnTo>
                    <a:pt x="156" y="51"/>
                  </a:lnTo>
                  <a:lnTo>
                    <a:pt x="155" y="51"/>
                  </a:lnTo>
                  <a:lnTo>
                    <a:pt x="154" y="51"/>
                  </a:lnTo>
                  <a:lnTo>
                    <a:pt x="153" y="51"/>
                  </a:lnTo>
                  <a:lnTo>
                    <a:pt x="152" y="51"/>
                  </a:lnTo>
                  <a:lnTo>
                    <a:pt x="148" y="57"/>
                  </a:lnTo>
                  <a:lnTo>
                    <a:pt x="142" y="64"/>
                  </a:lnTo>
                  <a:lnTo>
                    <a:pt x="135" y="72"/>
                  </a:lnTo>
                  <a:lnTo>
                    <a:pt x="127" y="79"/>
                  </a:lnTo>
                  <a:lnTo>
                    <a:pt x="119" y="87"/>
                  </a:lnTo>
                  <a:lnTo>
                    <a:pt x="112" y="94"/>
                  </a:lnTo>
                  <a:lnTo>
                    <a:pt x="108" y="101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100" y="107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95" y="115"/>
                  </a:lnTo>
                  <a:lnTo>
                    <a:pt x="89" y="119"/>
                  </a:lnTo>
                  <a:lnTo>
                    <a:pt x="82" y="126"/>
                  </a:lnTo>
                  <a:lnTo>
                    <a:pt x="76" y="133"/>
                  </a:lnTo>
                  <a:lnTo>
                    <a:pt x="68" y="141"/>
                  </a:lnTo>
                  <a:lnTo>
                    <a:pt x="61" y="148"/>
                  </a:lnTo>
                  <a:lnTo>
                    <a:pt x="54" y="155"/>
                  </a:lnTo>
                  <a:lnTo>
                    <a:pt x="47" y="161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7" y="165"/>
                  </a:lnTo>
                  <a:lnTo>
                    <a:pt x="38" y="170"/>
                  </a:lnTo>
                  <a:lnTo>
                    <a:pt x="33" y="177"/>
                  </a:lnTo>
                  <a:lnTo>
                    <a:pt x="31" y="185"/>
                  </a:lnTo>
                  <a:lnTo>
                    <a:pt x="32" y="193"/>
                  </a:lnTo>
                  <a:lnTo>
                    <a:pt x="36" y="202"/>
                  </a:lnTo>
                  <a:lnTo>
                    <a:pt x="42" y="211"/>
                  </a:lnTo>
                  <a:lnTo>
                    <a:pt x="49" y="221"/>
                  </a:lnTo>
                  <a:lnTo>
                    <a:pt x="5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8" name="Freeform 152"/>
            <p:cNvSpPr>
              <a:spLocks/>
            </p:cNvSpPr>
            <p:nvPr/>
          </p:nvSpPr>
          <p:spPr bwMode="auto">
            <a:xfrm>
              <a:off x="3760" y="2328"/>
              <a:ext cx="14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lnTo>
                    <a:pt x="0" y="3"/>
                  </a:lnTo>
                  <a:lnTo>
                    <a:pt x="6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89" name="Freeform 153"/>
            <p:cNvSpPr>
              <a:spLocks/>
            </p:cNvSpPr>
            <p:nvPr/>
          </p:nvSpPr>
          <p:spPr bwMode="auto">
            <a:xfrm>
              <a:off x="3677" y="2304"/>
              <a:ext cx="22" cy="25"/>
            </a:xfrm>
            <a:custGeom>
              <a:avLst/>
              <a:gdLst/>
              <a:ahLst/>
              <a:cxnLst>
                <a:cxn ang="0">
                  <a:pos x="41" y="50"/>
                </a:cxn>
                <a:cxn ang="0">
                  <a:pos x="0" y="5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4" y="3"/>
                </a:cxn>
                <a:cxn ang="0">
                  <a:pos x="33" y="7"/>
                </a:cxn>
                <a:cxn ang="0">
                  <a:pos x="39" y="12"/>
                </a:cxn>
                <a:cxn ang="0">
                  <a:pos x="42" y="18"/>
                </a:cxn>
                <a:cxn ang="0">
                  <a:pos x="44" y="26"/>
                </a:cxn>
                <a:cxn ang="0">
                  <a:pos x="44" y="33"/>
                </a:cxn>
                <a:cxn ang="0">
                  <a:pos x="43" y="42"/>
                </a:cxn>
                <a:cxn ang="0">
                  <a:pos x="41" y="50"/>
                </a:cxn>
              </a:cxnLst>
              <a:rect l="0" t="0" r="r" b="b"/>
              <a:pathLst>
                <a:path w="44" h="50">
                  <a:moveTo>
                    <a:pt x="41" y="50"/>
                  </a:moveTo>
                  <a:lnTo>
                    <a:pt x="0" y="50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9" y="12"/>
                  </a:lnTo>
                  <a:lnTo>
                    <a:pt x="42" y="18"/>
                  </a:lnTo>
                  <a:lnTo>
                    <a:pt x="44" y="26"/>
                  </a:lnTo>
                  <a:lnTo>
                    <a:pt x="44" y="33"/>
                  </a:lnTo>
                  <a:lnTo>
                    <a:pt x="43" y="42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0" name="Freeform 154"/>
            <p:cNvSpPr>
              <a:spLocks/>
            </p:cNvSpPr>
            <p:nvPr/>
          </p:nvSpPr>
          <p:spPr bwMode="auto">
            <a:xfrm>
              <a:off x="3587" y="3248"/>
              <a:ext cx="20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29" y="3"/>
                </a:cxn>
                <a:cxn ang="0">
                  <a:pos x="24" y="4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lnTo>
                    <a:pt x="39" y="0"/>
                  </a:lnTo>
                  <a:lnTo>
                    <a:pt x="34" y="1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1" name="Freeform 155"/>
            <p:cNvSpPr>
              <a:spLocks/>
            </p:cNvSpPr>
            <p:nvPr/>
          </p:nvSpPr>
          <p:spPr bwMode="auto">
            <a:xfrm>
              <a:off x="3661" y="3248"/>
              <a:ext cx="16" cy="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2" y="0"/>
                </a:cxn>
                <a:cxn ang="0">
                  <a:pos x="32" y="54"/>
                </a:cxn>
                <a:cxn ang="0">
                  <a:pos x="20" y="50"/>
                </a:cxn>
                <a:cxn ang="0">
                  <a:pos x="11" y="46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3" y="8"/>
                </a:cxn>
                <a:cxn ang="0">
                  <a:pos x="5" y="0"/>
                </a:cxn>
              </a:cxnLst>
              <a:rect l="0" t="0" r="r" b="b"/>
              <a:pathLst>
                <a:path w="32" h="54">
                  <a:moveTo>
                    <a:pt x="5" y="0"/>
                  </a:moveTo>
                  <a:lnTo>
                    <a:pt x="32" y="0"/>
                  </a:lnTo>
                  <a:lnTo>
                    <a:pt x="32" y="54"/>
                  </a:lnTo>
                  <a:lnTo>
                    <a:pt x="20" y="50"/>
                  </a:lnTo>
                  <a:lnTo>
                    <a:pt x="11" y="46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3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2" name="Freeform 156"/>
            <p:cNvSpPr>
              <a:spLocks/>
            </p:cNvSpPr>
            <p:nvPr/>
          </p:nvSpPr>
          <p:spPr bwMode="auto">
            <a:xfrm>
              <a:off x="3588" y="3133"/>
              <a:ext cx="89" cy="115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51" y="231"/>
                </a:cxn>
                <a:cxn ang="0">
                  <a:pos x="158" y="206"/>
                </a:cxn>
                <a:cxn ang="0">
                  <a:pos x="161" y="186"/>
                </a:cxn>
                <a:cxn ang="0">
                  <a:pos x="130" y="189"/>
                </a:cxn>
                <a:cxn ang="0">
                  <a:pos x="98" y="202"/>
                </a:cxn>
                <a:cxn ang="0">
                  <a:pos x="67" y="217"/>
                </a:cxn>
                <a:cxn ang="0">
                  <a:pos x="37" y="231"/>
                </a:cxn>
                <a:cxn ang="0">
                  <a:pos x="4" y="225"/>
                </a:cxn>
                <a:cxn ang="0">
                  <a:pos x="11" y="213"/>
                </a:cxn>
                <a:cxn ang="0">
                  <a:pos x="21" y="201"/>
                </a:cxn>
                <a:cxn ang="0">
                  <a:pos x="30" y="189"/>
                </a:cxn>
                <a:cxn ang="0">
                  <a:pos x="36" y="183"/>
                </a:cxn>
                <a:cxn ang="0">
                  <a:pos x="39" y="183"/>
                </a:cxn>
                <a:cxn ang="0">
                  <a:pos x="44" y="178"/>
                </a:cxn>
                <a:cxn ang="0">
                  <a:pos x="57" y="163"/>
                </a:cxn>
                <a:cxn ang="0">
                  <a:pos x="73" y="148"/>
                </a:cxn>
                <a:cxn ang="0">
                  <a:pos x="84" y="134"/>
                </a:cxn>
                <a:cxn ang="0">
                  <a:pos x="88" y="128"/>
                </a:cxn>
                <a:cxn ang="0">
                  <a:pos x="90" y="128"/>
                </a:cxn>
                <a:cxn ang="0">
                  <a:pos x="91" y="127"/>
                </a:cxn>
                <a:cxn ang="0">
                  <a:pos x="91" y="123"/>
                </a:cxn>
                <a:cxn ang="0">
                  <a:pos x="96" y="120"/>
                </a:cxn>
                <a:cxn ang="0">
                  <a:pos x="108" y="109"/>
                </a:cxn>
                <a:cxn ang="0">
                  <a:pos x="123" y="94"/>
                </a:cxn>
                <a:cxn ang="0">
                  <a:pos x="137" y="80"/>
                </a:cxn>
                <a:cxn ang="0">
                  <a:pos x="144" y="73"/>
                </a:cxn>
                <a:cxn ang="0">
                  <a:pos x="144" y="70"/>
                </a:cxn>
                <a:cxn ang="0">
                  <a:pos x="155" y="64"/>
                </a:cxn>
                <a:cxn ang="0">
                  <a:pos x="161" y="49"/>
                </a:cxn>
                <a:cxn ang="0">
                  <a:pos x="155" y="30"/>
                </a:cxn>
                <a:cxn ang="0">
                  <a:pos x="140" y="9"/>
                </a:cxn>
              </a:cxnLst>
              <a:rect l="0" t="0" r="r" b="b"/>
              <a:pathLst>
                <a:path w="178" h="231">
                  <a:moveTo>
                    <a:pt x="130" y="0"/>
                  </a:moveTo>
                  <a:lnTo>
                    <a:pt x="178" y="0"/>
                  </a:lnTo>
                  <a:lnTo>
                    <a:pt x="178" y="231"/>
                  </a:lnTo>
                  <a:lnTo>
                    <a:pt x="151" y="231"/>
                  </a:lnTo>
                  <a:lnTo>
                    <a:pt x="155" y="218"/>
                  </a:lnTo>
                  <a:lnTo>
                    <a:pt x="158" y="206"/>
                  </a:lnTo>
                  <a:lnTo>
                    <a:pt x="161" y="195"/>
                  </a:lnTo>
                  <a:lnTo>
                    <a:pt x="161" y="186"/>
                  </a:lnTo>
                  <a:lnTo>
                    <a:pt x="145" y="187"/>
                  </a:lnTo>
                  <a:lnTo>
                    <a:pt x="130" y="189"/>
                  </a:lnTo>
                  <a:lnTo>
                    <a:pt x="114" y="195"/>
                  </a:lnTo>
                  <a:lnTo>
                    <a:pt x="98" y="202"/>
                  </a:lnTo>
                  <a:lnTo>
                    <a:pt x="82" y="209"/>
                  </a:lnTo>
                  <a:lnTo>
                    <a:pt x="67" y="217"/>
                  </a:lnTo>
                  <a:lnTo>
                    <a:pt x="52" y="225"/>
                  </a:lnTo>
                  <a:lnTo>
                    <a:pt x="37" y="231"/>
                  </a:lnTo>
                  <a:lnTo>
                    <a:pt x="0" y="231"/>
                  </a:lnTo>
                  <a:lnTo>
                    <a:pt x="4" y="225"/>
                  </a:lnTo>
                  <a:lnTo>
                    <a:pt x="7" y="219"/>
                  </a:lnTo>
                  <a:lnTo>
                    <a:pt x="11" y="213"/>
                  </a:lnTo>
                  <a:lnTo>
                    <a:pt x="16" y="206"/>
                  </a:lnTo>
                  <a:lnTo>
                    <a:pt x="21" y="201"/>
                  </a:lnTo>
                  <a:lnTo>
                    <a:pt x="26" y="195"/>
                  </a:lnTo>
                  <a:lnTo>
                    <a:pt x="30" y="189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8" y="183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50" y="171"/>
                  </a:lnTo>
                  <a:lnTo>
                    <a:pt x="57" y="163"/>
                  </a:lnTo>
                  <a:lnTo>
                    <a:pt x="65" y="156"/>
                  </a:lnTo>
                  <a:lnTo>
                    <a:pt x="73" y="148"/>
                  </a:lnTo>
                  <a:lnTo>
                    <a:pt x="80" y="141"/>
                  </a:lnTo>
                  <a:lnTo>
                    <a:pt x="84" y="134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9" y="128"/>
                  </a:lnTo>
                  <a:lnTo>
                    <a:pt x="90" y="128"/>
                  </a:lnTo>
                  <a:lnTo>
                    <a:pt x="91" y="128"/>
                  </a:lnTo>
                  <a:lnTo>
                    <a:pt x="91" y="127"/>
                  </a:lnTo>
                  <a:lnTo>
                    <a:pt x="91" y="125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6" y="120"/>
                  </a:lnTo>
                  <a:lnTo>
                    <a:pt x="102" y="115"/>
                  </a:lnTo>
                  <a:lnTo>
                    <a:pt x="108" y="109"/>
                  </a:lnTo>
                  <a:lnTo>
                    <a:pt x="117" y="102"/>
                  </a:lnTo>
                  <a:lnTo>
                    <a:pt x="123" y="94"/>
                  </a:lnTo>
                  <a:lnTo>
                    <a:pt x="130" y="85"/>
                  </a:lnTo>
                  <a:lnTo>
                    <a:pt x="137" y="80"/>
                  </a:lnTo>
                  <a:lnTo>
                    <a:pt x="144" y="74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55" y="64"/>
                  </a:lnTo>
                  <a:lnTo>
                    <a:pt x="159" y="57"/>
                  </a:lnTo>
                  <a:lnTo>
                    <a:pt x="161" y="49"/>
                  </a:lnTo>
                  <a:lnTo>
                    <a:pt x="159" y="39"/>
                  </a:lnTo>
                  <a:lnTo>
                    <a:pt x="155" y="30"/>
                  </a:lnTo>
                  <a:lnTo>
                    <a:pt x="148" y="20"/>
                  </a:lnTo>
                  <a:lnTo>
                    <a:pt x="140" y="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3" name="Freeform 157"/>
            <p:cNvSpPr>
              <a:spLocks/>
            </p:cNvSpPr>
            <p:nvPr/>
          </p:nvSpPr>
          <p:spPr bwMode="auto">
            <a:xfrm>
              <a:off x="3562" y="3018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83" y="229"/>
                </a:cxn>
                <a:cxn ang="0">
                  <a:pos x="170" y="216"/>
                </a:cxn>
                <a:cxn ang="0">
                  <a:pos x="157" y="206"/>
                </a:cxn>
                <a:cxn ang="0">
                  <a:pos x="148" y="197"/>
                </a:cxn>
                <a:cxn ang="0">
                  <a:pos x="141" y="191"/>
                </a:cxn>
                <a:cxn ang="0">
                  <a:pos x="142" y="183"/>
                </a:cxn>
                <a:cxn ang="0">
                  <a:pos x="149" y="168"/>
                </a:cxn>
                <a:cxn ang="0">
                  <a:pos x="151" y="168"/>
                </a:cxn>
                <a:cxn ang="0">
                  <a:pos x="155" y="168"/>
                </a:cxn>
                <a:cxn ang="0">
                  <a:pos x="157" y="162"/>
                </a:cxn>
                <a:cxn ang="0">
                  <a:pos x="170" y="146"/>
                </a:cxn>
                <a:cxn ang="0">
                  <a:pos x="172" y="146"/>
                </a:cxn>
                <a:cxn ang="0">
                  <a:pos x="174" y="146"/>
                </a:cxn>
                <a:cxn ang="0">
                  <a:pos x="182" y="135"/>
                </a:cxn>
                <a:cxn ang="0">
                  <a:pos x="193" y="123"/>
                </a:cxn>
                <a:cxn ang="0">
                  <a:pos x="198" y="110"/>
                </a:cxn>
                <a:cxn ang="0">
                  <a:pos x="193" y="98"/>
                </a:cxn>
                <a:cxn ang="0">
                  <a:pos x="152" y="107"/>
                </a:cxn>
                <a:cxn ang="0">
                  <a:pos x="120" y="114"/>
                </a:cxn>
                <a:cxn ang="0">
                  <a:pos x="92" y="120"/>
                </a:cxn>
                <a:cxn ang="0">
                  <a:pos x="69" y="125"/>
                </a:cxn>
                <a:cxn ang="0">
                  <a:pos x="51" y="129"/>
                </a:cxn>
                <a:cxn ang="0">
                  <a:pos x="34" y="132"/>
                </a:cxn>
                <a:cxn ang="0">
                  <a:pos x="16" y="136"/>
                </a:cxn>
                <a:cxn ang="0">
                  <a:pos x="0" y="139"/>
                </a:cxn>
                <a:cxn ang="0">
                  <a:pos x="5" y="99"/>
                </a:cxn>
                <a:cxn ang="0">
                  <a:pos x="14" y="92"/>
                </a:cxn>
                <a:cxn ang="0">
                  <a:pos x="24" y="85"/>
                </a:cxn>
                <a:cxn ang="0">
                  <a:pos x="38" y="76"/>
                </a:cxn>
                <a:cxn ang="0">
                  <a:pos x="45" y="69"/>
                </a:cxn>
                <a:cxn ang="0">
                  <a:pos x="45" y="67"/>
                </a:cxn>
                <a:cxn ang="0">
                  <a:pos x="54" y="60"/>
                </a:cxn>
                <a:cxn ang="0">
                  <a:pos x="80" y="46"/>
                </a:cxn>
                <a:cxn ang="0">
                  <a:pos x="110" y="29"/>
                </a:cxn>
                <a:cxn ang="0">
                  <a:pos x="141" y="10"/>
                </a:cxn>
              </a:cxnLst>
              <a:rect l="0" t="0" r="r" b="b"/>
              <a:pathLst>
                <a:path w="231" h="229">
                  <a:moveTo>
                    <a:pt x="156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83" y="229"/>
                  </a:lnTo>
                  <a:lnTo>
                    <a:pt x="176" y="222"/>
                  </a:lnTo>
                  <a:lnTo>
                    <a:pt x="170" y="216"/>
                  </a:lnTo>
                  <a:lnTo>
                    <a:pt x="164" y="211"/>
                  </a:lnTo>
                  <a:lnTo>
                    <a:pt x="157" y="206"/>
                  </a:lnTo>
                  <a:lnTo>
                    <a:pt x="152" y="202"/>
                  </a:lnTo>
                  <a:lnTo>
                    <a:pt x="148" y="197"/>
                  </a:lnTo>
                  <a:lnTo>
                    <a:pt x="143" y="193"/>
                  </a:lnTo>
                  <a:lnTo>
                    <a:pt x="141" y="191"/>
                  </a:lnTo>
                  <a:lnTo>
                    <a:pt x="141" y="187"/>
                  </a:lnTo>
                  <a:lnTo>
                    <a:pt x="142" y="183"/>
                  </a:lnTo>
                  <a:lnTo>
                    <a:pt x="144" y="177"/>
                  </a:lnTo>
                  <a:lnTo>
                    <a:pt x="149" y="168"/>
                  </a:lnTo>
                  <a:lnTo>
                    <a:pt x="150" y="168"/>
                  </a:lnTo>
                  <a:lnTo>
                    <a:pt x="151" y="168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56" y="165"/>
                  </a:lnTo>
                  <a:lnTo>
                    <a:pt x="157" y="162"/>
                  </a:lnTo>
                  <a:lnTo>
                    <a:pt x="161" y="15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4" y="146"/>
                  </a:lnTo>
                  <a:lnTo>
                    <a:pt x="178" y="140"/>
                  </a:lnTo>
                  <a:lnTo>
                    <a:pt x="182" y="135"/>
                  </a:lnTo>
                  <a:lnTo>
                    <a:pt x="188" y="129"/>
                  </a:lnTo>
                  <a:lnTo>
                    <a:pt x="193" y="123"/>
                  </a:lnTo>
                  <a:lnTo>
                    <a:pt x="197" y="117"/>
                  </a:lnTo>
                  <a:lnTo>
                    <a:pt x="198" y="110"/>
                  </a:lnTo>
                  <a:lnTo>
                    <a:pt x="197" y="105"/>
                  </a:lnTo>
                  <a:lnTo>
                    <a:pt x="193" y="98"/>
                  </a:lnTo>
                  <a:lnTo>
                    <a:pt x="172" y="102"/>
                  </a:lnTo>
                  <a:lnTo>
                    <a:pt x="152" y="107"/>
                  </a:lnTo>
                  <a:lnTo>
                    <a:pt x="135" y="110"/>
                  </a:lnTo>
                  <a:lnTo>
                    <a:pt x="120" y="114"/>
                  </a:lnTo>
                  <a:lnTo>
                    <a:pt x="105" y="117"/>
                  </a:lnTo>
                  <a:lnTo>
                    <a:pt x="92" y="120"/>
                  </a:lnTo>
                  <a:lnTo>
                    <a:pt x="81" y="123"/>
                  </a:lnTo>
                  <a:lnTo>
                    <a:pt x="69" y="125"/>
                  </a:lnTo>
                  <a:lnTo>
                    <a:pt x="60" y="127"/>
                  </a:lnTo>
                  <a:lnTo>
                    <a:pt x="51" y="129"/>
                  </a:lnTo>
                  <a:lnTo>
                    <a:pt x="42" y="131"/>
                  </a:lnTo>
                  <a:lnTo>
                    <a:pt x="34" y="132"/>
                  </a:lnTo>
                  <a:lnTo>
                    <a:pt x="26" y="135"/>
                  </a:lnTo>
                  <a:lnTo>
                    <a:pt x="16" y="136"/>
                  </a:lnTo>
                  <a:lnTo>
                    <a:pt x="8" y="138"/>
                  </a:lnTo>
                  <a:lnTo>
                    <a:pt x="0" y="139"/>
                  </a:lnTo>
                  <a:lnTo>
                    <a:pt x="0" y="102"/>
                  </a:lnTo>
                  <a:lnTo>
                    <a:pt x="5" y="99"/>
                  </a:lnTo>
                  <a:lnTo>
                    <a:pt x="8" y="95"/>
                  </a:lnTo>
                  <a:lnTo>
                    <a:pt x="14" y="92"/>
                  </a:lnTo>
                  <a:lnTo>
                    <a:pt x="19" y="89"/>
                  </a:lnTo>
                  <a:lnTo>
                    <a:pt x="24" y="85"/>
                  </a:lnTo>
                  <a:lnTo>
                    <a:pt x="31" y="81"/>
                  </a:lnTo>
                  <a:lnTo>
                    <a:pt x="38" y="76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5" y="68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54" y="60"/>
                  </a:lnTo>
                  <a:lnTo>
                    <a:pt x="67" y="53"/>
                  </a:lnTo>
                  <a:lnTo>
                    <a:pt x="80" y="46"/>
                  </a:lnTo>
                  <a:lnTo>
                    <a:pt x="95" y="38"/>
                  </a:lnTo>
                  <a:lnTo>
                    <a:pt x="110" y="29"/>
                  </a:lnTo>
                  <a:lnTo>
                    <a:pt x="125" y="19"/>
                  </a:lnTo>
                  <a:lnTo>
                    <a:pt x="141" y="1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4" name="Freeform 158"/>
            <p:cNvSpPr>
              <a:spLocks/>
            </p:cNvSpPr>
            <p:nvPr/>
          </p:nvSpPr>
          <p:spPr bwMode="auto">
            <a:xfrm>
              <a:off x="357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8" y="7"/>
                </a:cxn>
                <a:cxn ang="0">
                  <a:pos x="24" y="14"/>
                </a:cxn>
                <a:cxn ang="0">
                  <a:pos x="22" y="21"/>
                </a:cxn>
                <a:cxn ang="0">
                  <a:pos x="18" y="28"/>
                </a:cxn>
                <a:cxn ang="0">
                  <a:pos x="10" y="27"/>
                </a:cxn>
                <a:cxn ang="0">
                  <a:pos x="5" y="21"/>
                </a:cxn>
                <a:cxn ang="0">
                  <a:pos x="1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8" y="7"/>
                  </a:lnTo>
                  <a:lnTo>
                    <a:pt x="24" y="14"/>
                  </a:lnTo>
                  <a:lnTo>
                    <a:pt x="22" y="21"/>
                  </a:lnTo>
                  <a:lnTo>
                    <a:pt x="18" y="28"/>
                  </a:lnTo>
                  <a:lnTo>
                    <a:pt x="10" y="27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5" name="Freeform 159"/>
            <p:cNvSpPr>
              <a:spLocks/>
            </p:cNvSpPr>
            <p:nvPr/>
          </p:nvSpPr>
          <p:spPr bwMode="auto">
            <a:xfrm>
              <a:off x="3609" y="2904"/>
              <a:ext cx="68" cy="11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36" y="0"/>
                </a:cxn>
                <a:cxn ang="0">
                  <a:pos x="136" y="230"/>
                </a:cxn>
                <a:cxn ang="0">
                  <a:pos x="61" y="230"/>
                </a:cxn>
                <a:cxn ang="0">
                  <a:pos x="72" y="221"/>
                </a:cxn>
                <a:cxn ang="0">
                  <a:pos x="84" y="213"/>
                </a:cxn>
                <a:cxn ang="0">
                  <a:pos x="93" y="203"/>
                </a:cxn>
                <a:cxn ang="0">
                  <a:pos x="102" y="194"/>
                </a:cxn>
                <a:cxn ang="0">
                  <a:pos x="109" y="185"/>
                </a:cxn>
                <a:cxn ang="0">
                  <a:pos x="115" y="176"/>
                </a:cxn>
                <a:cxn ang="0">
                  <a:pos x="117" y="166"/>
                </a:cxn>
                <a:cxn ang="0">
                  <a:pos x="118" y="157"/>
                </a:cxn>
                <a:cxn ang="0">
                  <a:pos x="101" y="141"/>
                </a:cxn>
                <a:cxn ang="0">
                  <a:pos x="90" y="125"/>
                </a:cxn>
                <a:cxn ang="0">
                  <a:pos x="83" y="108"/>
                </a:cxn>
                <a:cxn ang="0">
                  <a:pos x="80" y="92"/>
                </a:cxn>
                <a:cxn ang="0">
                  <a:pos x="83" y="75"/>
                </a:cxn>
                <a:cxn ang="0">
                  <a:pos x="92" y="60"/>
                </a:cxn>
                <a:cxn ang="0">
                  <a:pos x="106" y="47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8" y="26"/>
                </a:cxn>
                <a:cxn ang="0">
                  <a:pos x="128" y="22"/>
                </a:cxn>
                <a:cxn ang="0">
                  <a:pos x="129" y="19"/>
                </a:cxn>
                <a:cxn ang="0">
                  <a:pos x="126" y="17"/>
                </a:cxn>
                <a:cxn ang="0">
                  <a:pos x="125" y="14"/>
                </a:cxn>
                <a:cxn ang="0">
                  <a:pos x="123" y="12"/>
                </a:cxn>
                <a:cxn ang="0">
                  <a:pos x="121" y="10"/>
                </a:cxn>
                <a:cxn ang="0">
                  <a:pos x="104" y="13"/>
                </a:cxn>
                <a:cxn ang="0">
                  <a:pos x="87" y="20"/>
                </a:cxn>
                <a:cxn ang="0">
                  <a:pos x="69" y="30"/>
                </a:cxn>
                <a:cxn ang="0">
                  <a:pos x="52" y="41"/>
                </a:cxn>
                <a:cxn ang="0">
                  <a:pos x="34" y="50"/>
                </a:cxn>
                <a:cxn ang="0">
                  <a:pos x="19" y="56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4" y="43"/>
                </a:cxn>
                <a:cxn ang="0">
                  <a:pos x="9" y="36"/>
                </a:cxn>
                <a:cxn ang="0">
                  <a:pos x="14" y="30"/>
                </a:cxn>
                <a:cxn ang="0">
                  <a:pos x="19" y="25"/>
                </a:cxn>
                <a:cxn ang="0">
                  <a:pos x="24" y="19"/>
                </a:cxn>
                <a:cxn ang="0">
                  <a:pos x="28" y="12"/>
                </a:cxn>
                <a:cxn ang="0">
                  <a:pos x="33" y="6"/>
                </a:cxn>
                <a:cxn ang="0">
                  <a:pos x="38" y="0"/>
                </a:cxn>
              </a:cxnLst>
              <a:rect l="0" t="0" r="r" b="b"/>
              <a:pathLst>
                <a:path w="136" h="230">
                  <a:moveTo>
                    <a:pt x="38" y="0"/>
                  </a:moveTo>
                  <a:lnTo>
                    <a:pt x="136" y="0"/>
                  </a:lnTo>
                  <a:lnTo>
                    <a:pt x="136" y="230"/>
                  </a:lnTo>
                  <a:lnTo>
                    <a:pt x="61" y="230"/>
                  </a:lnTo>
                  <a:lnTo>
                    <a:pt x="72" y="221"/>
                  </a:lnTo>
                  <a:lnTo>
                    <a:pt x="84" y="213"/>
                  </a:lnTo>
                  <a:lnTo>
                    <a:pt x="93" y="203"/>
                  </a:lnTo>
                  <a:lnTo>
                    <a:pt x="102" y="194"/>
                  </a:lnTo>
                  <a:lnTo>
                    <a:pt x="109" y="185"/>
                  </a:lnTo>
                  <a:lnTo>
                    <a:pt x="115" y="176"/>
                  </a:lnTo>
                  <a:lnTo>
                    <a:pt x="117" y="166"/>
                  </a:lnTo>
                  <a:lnTo>
                    <a:pt x="118" y="157"/>
                  </a:lnTo>
                  <a:lnTo>
                    <a:pt x="101" y="141"/>
                  </a:lnTo>
                  <a:lnTo>
                    <a:pt x="90" y="125"/>
                  </a:lnTo>
                  <a:lnTo>
                    <a:pt x="83" y="108"/>
                  </a:lnTo>
                  <a:lnTo>
                    <a:pt x="80" y="92"/>
                  </a:lnTo>
                  <a:lnTo>
                    <a:pt x="83" y="75"/>
                  </a:lnTo>
                  <a:lnTo>
                    <a:pt x="92" y="60"/>
                  </a:lnTo>
                  <a:lnTo>
                    <a:pt x="106" y="47"/>
                  </a:lnTo>
                  <a:lnTo>
                    <a:pt x="126" y="34"/>
                  </a:lnTo>
                  <a:lnTo>
                    <a:pt x="128" y="29"/>
                  </a:lnTo>
                  <a:lnTo>
                    <a:pt x="128" y="26"/>
                  </a:lnTo>
                  <a:lnTo>
                    <a:pt x="128" y="22"/>
                  </a:lnTo>
                  <a:lnTo>
                    <a:pt x="129" y="19"/>
                  </a:lnTo>
                  <a:lnTo>
                    <a:pt x="126" y="17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1" y="10"/>
                  </a:lnTo>
                  <a:lnTo>
                    <a:pt x="104" y="13"/>
                  </a:lnTo>
                  <a:lnTo>
                    <a:pt x="87" y="20"/>
                  </a:lnTo>
                  <a:lnTo>
                    <a:pt x="69" y="30"/>
                  </a:lnTo>
                  <a:lnTo>
                    <a:pt x="52" y="41"/>
                  </a:lnTo>
                  <a:lnTo>
                    <a:pt x="34" y="50"/>
                  </a:lnTo>
                  <a:lnTo>
                    <a:pt x="19" y="56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4" y="43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33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6" name="Freeform 160"/>
            <p:cNvSpPr>
              <a:spLocks/>
            </p:cNvSpPr>
            <p:nvPr/>
          </p:nvSpPr>
          <p:spPr bwMode="auto">
            <a:xfrm>
              <a:off x="3562" y="278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33" y="229"/>
                </a:cxn>
                <a:cxn ang="0">
                  <a:pos x="150" y="208"/>
                </a:cxn>
                <a:cxn ang="0">
                  <a:pos x="168" y="186"/>
                </a:cxn>
                <a:cxn ang="0">
                  <a:pos x="187" y="165"/>
                </a:cxn>
                <a:cxn ang="0">
                  <a:pos x="206" y="143"/>
                </a:cxn>
                <a:cxn ang="0">
                  <a:pos x="209" y="126"/>
                </a:cxn>
                <a:cxn ang="0">
                  <a:pos x="189" y="117"/>
                </a:cxn>
                <a:cxn ang="0">
                  <a:pos x="182" y="111"/>
                </a:cxn>
                <a:cxn ang="0">
                  <a:pos x="175" y="105"/>
                </a:cxn>
                <a:cxn ang="0">
                  <a:pos x="174" y="105"/>
                </a:cxn>
                <a:cxn ang="0">
                  <a:pos x="174" y="104"/>
                </a:cxn>
                <a:cxn ang="0">
                  <a:pos x="170" y="103"/>
                </a:cxn>
                <a:cxn ang="0">
                  <a:pos x="164" y="102"/>
                </a:cxn>
                <a:cxn ang="0">
                  <a:pos x="164" y="102"/>
                </a:cxn>
                <a:cxn ang="0">
                  <a:pos x="163" y="103"/>
                </a:cxn>
                <a:cxn ang="0">
                  <a:pos x="160" y="100"/>
                </a:cxn>
                <a:cxn ang="0">
                  <a:pos x="158" y="99"/>
                </a:cxn>
                <a:cxn ang="0">
                  <a:pos x="152" y="97"/>
                </a:cxn>
                <a:cxn ang="0">
                  <a:pos x="147" y="94"/>
                </a:cxn>
                <a:cxn ang="0">
                  <a:pos x="129" y="83"/>
                </a:cxn>
                <a:cxn ang="0">
                  <a:pos x="115" y="92"/>
                </a:cxn>
                <a:cxn ang="0">
                  <a:pos x="104" y="128"/>
                </a:cxn>
                <a:cxn ang="0">
                  <a:pos x="91" y="163"/>
                </a:cxn>
                <a:cxn ang="0">
                  <a:pos x="79" y="196"/>
                </a:cxn>
                <a:cxn ang="0">
                  <a:pos x="66" y="229"/>
                </a:cxn>
                <a:cxn ang="0">
                  <a:pos x="36" y="205"/>
                </a:cxn>
                <a:cxn ang="0">
                  <a:pos x="34" y="152"/>
                </a:cxn>
                <a:cxn ang="0">
                  <a:pos x="26" y="133"/>
                </a:cxn>
                <a:cxn ang="0">
                  <a:pos x="19" y="130"/>
                </a:cxn>
                <a:cxn ang="0">
                  <a:pos x="13" y="132"/>
                </a:cxn>
                <a:cxn ang="0">
                  <a:pos x="7" y="137"/>
                </a:cxn>
                <a:cxn ang="0">
                  <a:pos x="4" y="150"/>
                </a:cxn>
                <a:cxn ang="0">
                  <a:pos x="3" y="167"/>
                </a:cxn>
                <a:cxn ang="0">
                  <a:pos x="0" y="113"/>
                </a:cxn>
                <a:cxn ang="0">
                  <a:pos x="4" y="112"/>
                </a:cxn>
                <a:cxn ang="0">
                  <a:pos x="6" y="112"/>
                </a:cxn>
                <a:cxn ang="0">
                  <a:pos x="7" y="105"/>
                </a:cxn>
                <a:cxn ang="0">
                  <a:pos x="8" y="99"/>
                </a:cxn>
                <a:cxn ang="0">
                  <a:pos x="5" y="95"/>
                </a:cxn>
                <a:cxn ang="0">
                  <a:pos x="0" y="90"/>
                </a:cxn>
                <a:cxn ang="0">
                  <a:pos x="11" y="30"/>
                </a:cxn>
                <a:cxn ang="0">
                  <a:pos x="33" y="34"/>
                </a:cxn>
                <a:cxn ang="0">
                  <a:pos x="54" y="38"/>
                </a:cxn>
                <a:cxn ang="0">
                  <a:pos x="76" y="43"/>
                </a:cxn>
                <a:cxn ang="0">
                  <a:pos x="98" y="43"/>
                </a:cxn>
                <a:cxn ang="0">
                  <a:pos x="104" y="30"/>
                </a:cxn>
                <a:cxn ang="0">
                  <a:pos x="103" y="13"/>
                </a:cxn>
                <a:cxn ang="0">
                  <a:pos x="103" y="5"/>
                </a:cxn>
              </a:cxnLst>
              <a:rect l="0" t="0" r="r" b="b"/>
              <a:pathLst>
                <a:path w="231" h="229">
                  <a:moveTo>
                    <a:pt x="104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33" y="229"/>
                  </a:lnTo>
                  <a:lnTo>
                    <a:pt x="142" y="219"/>
                  </a:lnTo>
                  <a:lnTo>
                    <a:pt x="150" y="208"/>
                  </a:lnTo>
                  <a:lnTo>
                    <a:pt x="159" y="197"/>
                  </a:lnTo>
                  <a:lnTo>
                    <a:pt x="168" y="186"/>
                  </a:lnTo>
                  <a:lnTo>
                    <a:pt x="176" y="175"/>
                  </a:lnTo>
                  <a:lnTo>
                    <a:pt x="187" y="165"/>
                  </a:lnTo>
                  <a:lnTo>
                    <a:pt x="196" y="153"/>
                  </a:lnTo>
                  <a:lnTo>
                    <a:pt x="206" y="143"/>
                  </a:lnTo>
                  <a:lnTo>
                    <a:pt x="210" y="133"/>
                  </a:lnTo>
                  <a:lnTo>
                    <a:pt x="209" y="126"/>
                  </a:lnTo>
                  <a:lnTo>
                    <a:pt x="202" y="121"/>
                  </a:lnTo>
                  <a:lnTo>
                    <a:pt x="189" y="117"/>
                  </a:lnTo>
                  <a:lnTo>
                    <a:pt x="186" y="114"/>
                  </a:lnTo>
                  <a:lnTo>
                    <a:pt x="182" y="111"/>
                  </a:lnTo>
                  <a:lnTo>
                    <a:pt x="179" y="107"/>
                  </a:lnTo>
                  <a:lnTo>
                    <a:pt x="175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4"/>
                  </a:lnTo>
                  <a:lnTo>
                    <a:pt x="172" y="104"/>
                  </a:lnTo>
                  <a:lnTo>
                    <a:pt x="170" y="103"/>
                  </a:lnTo>
                  <a:lnTo>
                    <a:pt x="166" y="103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3" y="103"/>
                  </a:lnTo>
                  <a:lnTo>
                    <a:pt x="161" y="102"/>
                  </a:lnTo>
                  <a:lnTo>
                    <a:pt x="160" y="100"/>
                  </a:lnTo>
                  <a:lnTo>
                    <a:pt x="159" y="100"/>
                  </a:lnTo>
                  <a:lnTo>
                    <a:pt x="158" y="99"/>
                  </a:lnTo>
                  <a:lnTo>
                    <a:pt x="156" y="98"/>
                  </a:lnTo>
                  <a:lnTo>
                    <a:pt x="152" y="97"/>
                  </a:lnTo>
                  <a:lnTo>
                    <a:pt x="149" y="95"/>
                  </a:lnTo>
                  <a:lnTo>
                    <a:pt x="147" y="94"/>
                  </a:lnTo>
                  <a:lnTo>
                    <a:pt x="137" y="87"/>
                  </a:lnTo>
                  <a:lnTo>
                    <a:pt x="129" y="83"/>
                  </a:lnTo>
                  <a:lnTo>
                    <a:pt x="122" y="85"/>
                  </a:lnTo>
                  <a:lnTo>
                    <a:pt x="115" y="92"/>
                  </a:lnTo>
                  <a:lnTo>
                    <a:pt x="110" y="111"/>
                  </a:lnTo>
                  <a:lnTo>
                    <a:pt x="104" y="128"/>
                  </a:lnTo>
                  <a:lnTo>
                    <a:pt x="98" y="147"/>
                  </a:lnTo>
                  <a:lnTo>
                    <a:pt x="91" y="163"/>
                  </a:lnTo>
                  <a:lnTo>
                    <a:pt x="85" y="180"/>
                  </a:lnTo>
                  <a:lnTo>
                    <a:pt x="79" y="196"/>
                  </a:lnTo>
                  <a:lnTo>
                    <a:pt x="73" y="213"/>
                  </a:lnTo>
                  <a:lnTo>
                    <a:pt x="66" y="229"/>
                  </a:lnTo>
                  <a:lnTo>
                    <a:pt x="36" y="229"/>
                  </a:lnTo>
                  <a:lnTo>
                    <a:pt x="36" y="205"/>
                  </a:lnTo>
                  <a:lnTo>
                    <a:pt x="36" y="178"/>
                  </a:lnTo>
                  <a:lnTo>
                    <a:pt x="34" y="152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2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3" y="132"/>
                  </a:lnTo>
                  <a:lnTo>
                    <a:pt x="11" y="134"/>
                  </a:lnTo>
                  <a:lnTo>
                    <a:pt x="7" y="137"/>
                  </a:lnTo>
                  <a:lnTo>
                    <a:pt x="4" y="140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3" y="167"/>
                  </a:lnTo>
                  <a:lnTo>
                    <a:pt x="0" y="175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8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0" y="28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4"/>
                  </a:lnTo>
                  <a:lnTo>
                    <a:pt x="44" y="36"/>
                  </a:lnTo>
                  <a:lnTo>
                    <a:pt x="54" y="38"/>
                  </a:lnTo>
                  <a:lnTo>
                    <a:pt x="65" y="40"/>
                  </a:lnTo>
                  <a:lnTo>
                    <a:pt x="76" y="43"/>
                  </a:lnTo>
                  <a:lnTo>
                    <a:pt x="87" y="45"/>
                  </a:lnTo>
                  <a:lnTo>
                    <a:pt x="98" y="43"/>
                  </a:lnTo>
                  <a:lnTo>
                    <a:pt x="103" y="38"/>
                  </a:lnTo>
                  <a:lnTo>
                    <a:pt x="104" y="30"/>
                  </a:lnTo>
                  <a:lnTo>
                    <a:pt x="102" y="17"/>
                  </a:lnTo>
                  <a:lnTo>
                    <a:pt x="103" y="13"/>
                  </a:lnTo>
                  <a:lnTo>
                    <a:pt x="103" y="8"/>
                  </a:lnTo>
                  <a:lnTo>
                    <a:pt x="103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7" name="Freeform 161"/>
            <p:cNvSpPr>
              <a:spLocks/>
            </p:cNvSpPr>
            <p:nvPr/>
          </p:nvSpPr>
          <p:spPr bwMode="auto">
            <a:xfrm>
              <a:off x="3562" y="2674"/>
              <a:ext cx="115" cy="11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6" y="32"/>
                </a:cxn>
                <a:cxn ang="0">
                  <a:pos x="109" y="64"/>
                </a:cxn>
                <a:cxn ang="0">
                  <a:pos x="120" y="98"/>
                </a:cxn>
                <a:cxn ang="0">
                  <a:pos x="130" y="132"/>
                </a:cxn>
                <a:cxn ang="0">
                  <a:pos x="138" y="140"/>
                </a:cxn>
                <a:cxn ang="0">
                  <a:pos x="147" y="143"/>
                </a:cxn>
                <a:cxn ang="0">
                  <a:pos x="157" y="132"/>
                </a:cxn>
                <a:cxn ang="0">
                  <a:pos x="171" y="123"/>
                </a:cxn>
                <a:cxn ang="0">
                  <a:pos x="173" y="124"/>
                </a:cxn>
                <a:cxn ang="0">
                  <a:pos x="175" y="125"/>
                </a:cxn>
                <a:cxn ang="0">
                  <a:pos x="176" y="124"/>
                </a:cxn>
                <a:cxn ang="0">
                  <a:pos x="178" y="124"/>
                </a:cxn>
                <a:cxn ang="0">
                  <a:pos x="178" y="122"/>
                </a:cxn>
                <a:cxn ang="0">
                  <a:pos x="178" y="121"/>
                </a:cxn>
                <a:cxn ang="0">
                  <a:pos x="188" y="116"/>
                </a:cxn>
                <a:cxn ang="0">
                  <a:pos x="195" y="113"/>
                </a:cxn>
                <a:cxn ang="0">
                  <a:pos x="203" y="110"/>
                </a:cxn>
                <a:cxn ang="0">
                  <a:pos x="216" y="108"/>
                </a:cxn>
                <a:cxn ang="0">
                  <a:pos x="218" y="105"/>
                </a:cxn>
                <a:cxn ang="0">
                  <a:pos x="217" y="95"/>
                </a:cxn>
                <a:cxn ang="0">
                  <a:pos x="204" y="78"/>
                </a:cxn>
                <a:cxn ang="0">
                  <a:pos x="183" y="56"/>
                </a:cxn>
                <a:cxn ang="0">
                  <a:pos x="164" y="33"/>
                </a:cxn>
                <a:cxn ang="0">
                  <a:pos x="145" y="11"/>
                </a:cxn>
                <a:cxn ang="0">
                  <a:pos x="231" y="0"/>
                </a:cxn>
                <a:cxn ang="0">
                  <a:pos x="104" y="229"/>
                </a:cxn>
                <a:cxn ang="0">
                  <a:pos x="110" y="206"/>
                </a:cxn>
                <a:cxn ang="0">
                  <a:pos x="118" y="187"/>
                </a:cxn>
                <a:cxn ang="0">
                  <a:pos x="112" y="183"/>
                </a:cxn>
                <a:cxn ang="0">
                  <a:pos x="103" y="181"/>
                </a:cxn>
                <a:cxn ang="0">
                  <a:pos x="76" y="187"/>
                </a:cxn>
                <a:cxn ang="0">
                  <a:pos x="51" y="192"/>
                </a:cxn>
                <a:cxn ang="0">
                  <a:pos x="26" y="197"/>
                </a:cxn>
                <a:cxn ang="0">
                  <a:pos x="0" y="200"/>
                </a:cxn>
                <a:cxn ang="0">
                  <a:pos x="8" y="142"/>
                </a:cxn>
                <a:cxn ang="0">
                  <a:pos x="20" y="131"/>
                </a:cxn>
                <a:cxn ang="0">
                  <a:pos x="23" y="123"/>
                </a:cxn>
                <a:cxn ang="0">
                  <a:pos x="22" y="116"/>
                </a:cxn>
                <a:cxn ang="0">
                  <a:pos x="18" y="113"/>
                </a:cxn>
                <a:cxn ang="0">
                  <a:pos x="11" y="109"/>
                </a:cxn>
                <a:cxn ang="0">
                  <a:pos x="6" y="109"/>
                </a:cxn>
                <a:cxn ang="0">
                  <a:pos x="3" y="110"/>
                </a:cxn>
                <a:cxn ang="0">
                  <a:pos x="0" y="23"/>
                </a:cxn>
                <a:cxn ang="0">
                  <a:pos x="15" y="48"/>
                </a:cxn>
                <a:cxn ang="0">
                  <a:pos x="20" y="86"/>
                </a:cxn>
                <a:cxn ang="0">
                  <a:pos x="26" y="91"/>
                </a:cxn>
                <a:cxn ang="0">
                  <a:pos x="31" y="95"/>
                </a:cxn>
                <a:cxn ang="0">
                  <a:pos x="37" y="93"/>
                </a:cxn>
                <a:cxn ang="0">
                  <a:pos x="44" y="92"/>
                </a:cxn>
                <a:cxn ang="0">
                  <a:pos x="51" y="49"/>
                </a:cxn>
                <a:cxn ang="0">
                  <a:pos x="51" y="0"/>
                </a:cxn>
              </a:cxnLst>
              <a:rect l="0" t="0" r="r" b="b"/>
              <a:pathLst>
                <a:path w="231" h="229">
                  <a:moveTo>
                    <a:pt x="51" y="0"/>
                  </a:moveTo>
                  <a:lnTo>
                    <a:pt x="83" y="0"/>
                  </a:lnTo>
                  <a:lnTo>
                    <a:pt x="90" y="16"/>
                  </a:lnTo>
                  <a:lnTo>
                    <a:pt x="96" y="32"/>
                  </a:lnTo>
                  <a:lnTo>
                    <a:pt x="102" y="48"/>
                  </a:lnTo>
                  <a:lnTo>
                    <a:pt x="109" y="64"/>
                  </a:lnTo>
                  <a:lnTo>
                    <a:pt x="114" y="80"/>
                  </a:lnTo>
                  <a:lnTo>
                    <a:pt x="120" y="98"/>
                  </a:lnTo>
                  <a:lnTo>
                    <a:pt x="125" y="115"/>
                  </a:lnTo>
                  <a:lnTo>
                    <a:pt x="130" y="132"/>
                  </a:lnTo>
                  <a:lnTo>
                    <a:pt x="135" y="137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7" y="143"/>
                  </a:lnTo>
                  <a:lnTo>
                    <a:pt x="152" y="137"/>
                  </a:lnTo>
                  <a:lnTo>
                    <a:pt x="157" y="132"/>
                  </a:lnTo>
                  <a:lnTo>
                    <a:pt x="163" y="129"/>
                  </a:lnTo>
                  <a:lnTo>
                    <a:pt x="171" y="123"/>
                  </a:lnTo>
                  <a:lnTo>
                    <a:pt x="172" y="124"/>
                  </a:lnTo>
                  <a:lnTo>
                    <a:pt x="173" y="124"/>
                  </a:lnTo>
                  <a:lnTo>
                    <a:pt x="174" y="124"/>
                  </a:lnTo>
                  <a:lnTo>
                    <a:pt x="175" y="125"/>
                  </a:lnTo>
                  <a:lnTo>
                    <a:pt x="176" y="125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8" y="124"/>
                  </a:lnTo>
                  <a:lnTo>
                    <a:pt x="178" y="123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8" y="121"/>
                  </a:lnTo>
                  <a:lnTo>
                    <a:pt x="183" y="119"/>
                  </a:lnTo>
                  <a:lnTo>
                    <a:pt x="188" y="116"/>
                  </a:lnTo>
                  <a:lnTo>
                    <a:pt x="191" y="114"/>
                  </a:lnTo>
                  <a:lnTo>
                    <a:pt x="195" y="113"/>
                  </a:lnTo>
                  <a:lnTo>
                    <a:pt x="199" y="112"/>
                  </a:lnTo>
                  <a:lnTo>
                    <a:pt x="203" y="110"/>
                  </a:lnTo>
                  <a:lnTo>
                    <a:pt x="209" y="109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7" y="95"/>
                  </a:lnTo>
                  <a:lnTo>
                    <a:pt x="214" y="90"/>
                  </a:lnTo>
                  <a:lnTo>
                    <a:pt x="204" y="78"/>
                  </a:lnTo>
                  <a:lnTo>
                    <a:pt x="194" y="67"/>
                  </a:lnTo>
                  <a:lnTo>
                    <a:pt x="183" y="56"/>
                  </a:lnTo>
                  <a:lnTo>
                    <a:pt x="174" y="45"/>
                  </a:lnTo>
                  <a:lnTo>
                    <a:pt x="164" y="33"/>
                  </a:lnTo>
                  <a:lnTo>
                    <a:pt x="155" y="22"/>
                  </a:lnTo>
                  <a:lnTo>
                    <a:pt x="145" y="11"/>
                  </a:lnTo>
                  <a:lnTo>
                    <a:pt x="136" y="0"/>
                  </a:lnTo>
                  <a:lnTo>
                    <a:pt x="231" y="0"/>
                  </a:lnTo>
                  <a:lnTo>
                    <a:pt x="231" y="229"/>
                  </a:lnTo>
                  <a:lnTo>
                    <a:pt x="104" y="229"/>
                  </a:lnTo>
                  <a:lnTo>
                    <a:pt x="106" y="218"/>
                  </a:lnTo>
                  <a:lnTo>
                    <a:pt x="110" y="206"/>
                  </a:lnTo>
                  <a:lnTo>
                    <a:pt x="113" y="196"/>
                  </a:lnTo>
                  <a:lnTo>
                    <a:pt x="118" y="187"/>
                  </a:lnTo>
                  <a:lnTo>
                    <a:pt x="115" y="184"/>
                  </a:lnTo>
                  <a:lnTo>
                    <a:pt x="112" y="183"/>
                  </a:lnTo>
                  <a:lnTo>
                    <a:pt x="109" y="182"/>
                  </a:lnTo>
                  <a:lnTo>
                    <a:pt x="103" y="181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64" y="190"/>
                  </a:lnTo>
                  <a:lnTo>
                    <a:pt x="51" y="192"/>
                  </a:lnTo>
                  <a:lnTo>
                    <a:pt x="38" y="195"/>
                  </a:lnTo>
                  <a:lnTo>
                    <a:pt x="26" y="197"/>
                  </a:lnTo>
                  <a:lnTo>
                    <a:pt x="13" y="198"/>
                  </a:lnTo>
                  <a:lnTo>
                    <a:pt x="0" y="200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14" y="137"/>
                  </a:lnTo>
                  <a:lnTo>
                    <a:pt x="20" y="131"/>
                  </a:lnTo>
                  <a:lnTo>
                    <a:pt x="24" y="125"/>
                  </a:lnTo>
                  <a:lnTo>
                    <a:pt x="23" y="123"/>
                  </a:lnTo>
                  <a:lnTo>
                    <a:pt x="23" y="120"/>
                  </a:lnTo>
                  <a:lnTo>
                    <a:pt x="22" y="116"/>
                  </a:lnTo>
                  <a:lnTo>
                    <a:pt x="21" y="114"/>
                  </a:lnTo>
                  <a:lnTo>
                    <a:pt x="18" y="113"/>
                  </a:lnTo>
                  <a:lnTo>
                    <a:pt x="14" y="110"/>
                  </a:lnTo>
                  <a:lnTo>
                    <a:pt x="11" y="109"/>
                  </a:lnTo>
                  <a:lnTo>
                    <a:pt x="7" y="108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3" y="110"/>
                  </a:lnTo>
                  <a:lnTo>
                    <a:pt x="0" y="112"/>
                  </a:lnTo>
                  <a:lnTo>
                    <a:pt x="0" y="23"/>
                  </a:lnTo>
                  <a:lnTo>
                    <a:pt x="9" y="34"/>
                  </a:lnTo>
                  <a:lnTo>
                    <a:pt x="15" y="48"/>
                  </a:lnTo>
                  <a:lnTo>
                    <a:pt x="19" y="66"/>
                  </a:lnTo>
                  <a:lnTo>
                    <a:pt x="20" y="86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4" y="94"/>
                  </a:lnTo>
                  <a:lnTo>
                    <a:pt x="37" y="93"/>
                  </a:lnTo>
                  <a:lnTo>
                    <a:pt x="41" y="93"/>
                  </a:lnTo>
                  <a:lnTo>
                    <a:pt x="44" y="92"/>
                  </a:lnTo>
                  <a:lnTo>
                    <a:pt x="50" y="74"/>
                  </a:lnTo>
                  <a:lnTo>
                    <a:pt x="51" y="49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8" name="Freeform 162"/>
            <p:cNvSpPr>
              <a:spLocks/>
            </p:cNvSpPr>
            <p:nvPr/>
          </p:nvSpPr>
          <p:spPr bwMode="auto">
            <a:xfrm>
              <a:off x="3640" y="2559"/>
              <a:ext cx="37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215"/>
                </a:cxn>
                <a:cxn ang="0">
                  <a:pos x="74" y="211"/>
                </a:cxn>
                <a:cxn ang="0">
                  <a:pos x="74" y="208"/>
                </a:cxn>
                <a:cxn ang="0">
                  <a:pos x="72" y="204"/>
                </a:cxn>
                <a:cxn ang="0">
                  <a:pos x="72" y="201"/>
                </a:cxn>
                <a:cxn ang="0">
                  <a:pos x="52" y="188"/>
                </a:cxn>
                <a:cxn ang="0">
                  <a:pos x="38" y="174"/>
                </a:cxn>
                <a:cxn ang="0">
                  <a:pos x="29" y="159"/>
                </a:cxn>
                <a:cxn ang="0">
                  <a:pos x="25" y="143"/>
                </a:cxn>
                <a:cxn ang="0">
                  <a:pos x="28" y="127"/>
                </a:cxn>
                <a:cxn ang="0">
                  <a:pos x="34" y="110"/>
                </a:cxn>
                <a:cxn ang="0">
                  <a:pos x="46" y="94"/>
                </a:cxn>
                <a:cxn ang="0">
                  <a:pos x="63" y="78"/>
                </a:cxn>
                <a:cxn ang="0">
                  <a:pos x="62" y="68"/>
                </a:cxn>
                <a:cxn ang="0">
                  <a:pos x="60" y="58"/>
                </a:cxn>
                <a:cxn ang="0">
                  <a:pos x="54" y="49"/>
                </a:cxn>
                <a:cxn ang="0">
                  <a:pos x="46" y="38"/>
                </a:cxn>
                <a:cxn ang="0">
                  <a:pos x="37" y="29"/>
                </a:cxn>
                <a:cxn ang="0">
                  <a:pos x="25" y="19"/>
                </a:cxn>
                <a:cxn ang="0">
                  <a:pos x="13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4" h="215">
                  <a:moveTo>
                    <a:pt x="0" y="0"/>
                  </a:moveTo>
                  <a:lnTo>
                    <a:pt x="74" y="0"/>
                  </a:lnTo>
                  <a:lnTo>
                    <a:pt x="74" y="215"/>
                  </a:lnTo>
                  <a:lnTo>
                    <a:pt x="74" y="211"/>
                  </a:lnTo>
                  <a:lnTo>
                    <a:pt x="74" y="208"/>
                  </a:lnTo>
                  <a:lnTo>
                    <a:pt x="72" y="204"/>
                  </a:lnTo>
                  <a:lnTo>
                    <a:pt x="72" y="201"/>
                  </a:lnTo>
                  <a:lnTo>
                    <a:pt x="52" y="188"/>
                  </a:lnTo>
                  <a:lnTo>
                    <a:pt x="38" y="174"/>
                  </a:lnTo>
                  <a:lnTo>
                    <a:pt x="29" y="159"/>
                  </a:lnTo>
                  <a:lnTo>
                    <a:pt x="25" y="143"/>
                  </a:lnTo>
                  <a:lnTo>
                    <a:pt x="28" y="127"/>
                  </a:lnTo>
                  <a:lnTo>
                    <a:pt x="34" y="110"/>
                  </a:lnTo>
                  <a:lnTo>
                    <a:pt x="46" y="94"/>
                  </a:lnTo>
                  <a:lnTo>
                    <a:pt x="63" y="78"/>
                  </a:lnTo>
                  <a:lnTo>
                    <a:pt x="62" y="68"/>
                  </a:lnTo>
                  <a:lnTo>
                    <a:pt x="60" y="58"/>
                  </a:lnTo>
                  <a:lnTo>
                    <a:pt x="54" y="49"/>
                  </a:lnTo>
                  <a:lnTo>
                    <a:pt x="46" y="38"/>
                  </a:lnTo>
                  <a:lnTo>
                    <a:pt x="37" y="29"/>
                  </a:lnTo>
                  <a:lnTo>
                    <a:pt x="25" y="19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899" name="Freeform 163"/>
            <p:cNvSpPr>
              <a:spLocks/>
            </p:cNvSpPr>
            <p:nvPr/>
          </p:nvSpPr>
          <p:spPr bwMode="auto">
            <a:xfrm>
              <a:off x="3612" y="2648"/>
              <a:ext cx="65" cy="26"/>
            </a:xfrm>
            <a:custGeom>
              <a:avLst/>
              <a:gdLst/>
              <a:ahLst/>
              <a:cxnLst>
                <a:cxn ang="0">
                  <a:pos x="129" y="38"/>
                </a:cxn>
                <a:cxn ang="0">
                  <a:pos x="126" y="40"/>
                </a:cxn>
                <a:cxn ang="0">
                  <a:pos x="125" y="41"/>
                </a:cxn>
                <a:cxn ang="0">
                  <a:pos x="123" y="44"/>
                </a:cxn>
                <a:cxn ang="0">
                  <a:pos x="121" y="46"/>
                </a:cxn>
                <a:cxn ang="0">
                  <a:pos x="106" y="43"/>
                </a:cxn>
                <a:cxn ang="0">
                  <a:pos x="88" y="36"/>
                </a:cxn>
                <a:cxn ang="0">
                  <a:pos x="70" y="25"/>
                </a:cxn>
                <a:cxn ang="0">
                  <a:pos x="51" y="15"/>
                </a:cxn>
                <a:cxn ang="0">
                  <a:pos x="35" y="6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4" y="13"/>
                </a:cxn>
                <a:cxn ang="0">
                  <a:pos x="9" y="18"/>
                </a:cxn>
                <a:cxn ang="0">
                  <a:pos x="12" y="24"/>
                </a:cxn>
                <a:cxn ang="0">
                  <a:pos x="17" y="29"/>
                </a:cxn>
                <a:cxn ang="0">
                  <a:pos x="21" y="35"/>
                </a:cxn>
                <a:cxn ang="0">
                  <a:pos x="26" y="40"/>
                </a:cxn>
                <a:cxn ang="0">
                  <a:pos x="30" y="46"/>
                </a:cxn>
                <a:cxn ang="0">
                  <a:pos x="34" y="52"/>
                </a:cxn>
                <a:cxn ang="0">
                  <a:pos x="129" y="52"/>
                </a:cxn>
                <a:cxn ang="0">
                  <a:pos x="129" y="38"/>
                </a:cxn>
                <a:cxn ang="0">
                  <a:pos x="129" y="38"/>
                </a:cxn>
              </a:cxnLst>
              <a:rect l="0" t="0" r="r" b="b"/>
              <a:pathLst>
                <a:path w="129" h="52">
                  <a:moveTo>
                    <a:pt x="129" y="38"/>
                  </a:moveTo>
                  <a:lnTo>
                    <a:pt x="126" y="40"/>
                  </a:lnTo>
                  <a:lnTo>
                    <a:pt x="125" y="41"/>
                  </a:lnTo>
                  <a:lnTo>
                    <a:pt x="123" y="44"/>
                  </a:lnTo>
                  <a:lnTo>
                    <a:pt x="121" y="46"/>
                  </a:lnTo>
                  <a:lnTo>
                    <a:pt x="106" y="43"/>
                  </a:lnTo>
                  <a:lnTo>
                    <a:pt x="88" y="36"/>
                  </a:lnTo>
                  <a:lnTo>
                    <a:pt x="70" y="25"/>
                  </a:lnTo>
                  <a:lnTo>
                    <a:pt x="51" y="15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4" y="13"/>
                  </a:lnTo>
                  <a:lnTo>
                    <a:pt x="9" y="18"/>
                  </a:lnTo>
                  <a:lnTo>
                    <a:pt x="12" y="24"/>
                  </a:lnTo>
                  <a:lnTo>
                    <a:pt x="17" y="29"/>
                  </a:lnTo>
                  <a:lnTo>
                    <a:pt x="21" y="35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4" y="52"/>
                  </a:lnTo>
                  <a:lnTo>
                    <a:pt x="129" y="52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0" name="Freeform 164"/>
            <p:cNvSpPr>
              <a:spLocks/>
            </p:cNvSpPr>
            <p:nvPr/>
          </p:nvSpPr>
          <p:spPr bwMode="auto">
            <a:xfrm>
              <a:off x="3587" y="2658"/>
              <a:ext cx="16" cy="16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0" y="32"/>
                </a:cxn>
                <a:cxn ang="0">
                  <a:pos x="1" y="18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8"/>
                </a:cxn>
                <a:cxn ang="0">
                  <a:pos x="25" y="16"/>
                </a:cxn>
                <a:cxn ang="0">
                  <a:pos x="29" y="24"/>
                </a:cxn>
                <a:cxn ang="0">
                  <a:pos x="32" y="32"/>
                </a:cxn>
              </a:cxnLst>
              <a:rect l="0" t="0" r="r" b="b"/>
              <a:pathLst>
                <a:path w="32" h="32">
                  <a:moveTo>
                    <a:pt x="32" y="32"/>
                  </a:moveTo>
                  <a:lnTo>
                    <a:pt x="0" y="32"/>
                  </a:lnTo>
                  <a:lnTo>
                    <a:pt x="1" y="18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8"/>
                  </a:lnTo>
                  <a:lnTo>
                    <a:pt x="25" y="16"/>
                  </a:lnTo>
                  <a:lnTo>
                    <a:pt x="29" y="2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1" name="Freeform 165"/>
            <p:cNvSpPr>
              <a:spLocks/>
            </p:cNvSpPr>
            <p:nvPr/>
          </p:nvSpPr>
          <p:spPr bwMode="auto">
            <a:xfrm>
              <a:off x="3562" y="2444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57" y="230"/>
                </a:cxn>
                <a:cxn ang="0">
                  <a:pos x="128" y="212"/>
                </a:cxn>
                <a:cxn ang="0">
                  <a:pos x="99" y="196"/>
                </a:cxn>
                <a:cxn ang="0">
                  <a:pos x="73" y="181"/>
                </a:cxn>
                <a:cxn ang="0">
                  <a:pos x="52" y="169"/>
                </a:cxn>
                <a:cxn ang="0">
                  <a:pos x="52" y="167"/>
                </a:cxn>
                <a:cxn ang="0">
                  <a:pos x="52" y="165"/>
                </a:cxn>
                <a:cxn ang="0">
                  <a:pos x="35" y="152"/>
                </a:cxn>
                <a:cxn ang="0">
                  <a:pos x="21" y="143"/>
                </a:cxn>
                <a:cxn ang="0">
                  <a:pos x="11" y="135"/>
                </a:cxn>
                <a:cxn ang="0">
                  <a:pos x="0" y="128"/>
                </a:cxn>
                <a:cxn ang="0">
                  <a:pos x="9" y="95"/>
                </a:cxn>
                <a:cxn ang="0">
                  <a:pos x="27" y="99"/>
                </a:cxn>
                <a:cxn ang="0">
                  <a:pos x="44" y="102"/>
                </a:cxn>
                <a:cxn ang="0">
                  <a:pos x="62" y="106"/>
                </a:cxn>
                <a:cxn ang="0">
                  <a:pos x="83" y="110"/>
                </a:cxn>
                <a:cxn ang="0">
                  <a:pos x="109" y="116"/>
                </a:cxn>
                <a:cxn ang="0">
                  <a:pos x="140" y="123"/>
                </a:cxn>
                <a:cxn ang="0">
                  <a:pos x="178" y="132"/>
                </a:cxn>
                <a:cxn ang="0">
                  <a:pos x="204" y="130"/>
                </a:cxn>
                <a:cxn ang="0">
                  <a:pos x="204" y="117"/>
                </a:cxn>
                <a:cxn ang="0">
                  <a:pos x="196" y="105"/>
                </a:cxn>
                <a:cxn ang="0">
                  <a:pos x="186" y="94"/>
                </a:cxn>
                <a:cxn ang="0">
                  <a:pos x="181" y="89"/>
                </a:cxn>
                <a:cxn ang="0">
                  <a:pos x="179" y="89"/>
                </a:cxn>
                <a:cxn ang="0">
                  <a:pos x="168" y="78"/>
                </a:cxn>
                <a:cxn ang="0">
                  <a:pos x="163" y="69"/>
                </a:cxn>
                <a:cxn ang="0">
                  <a:pos x="160" y="66"/>
                </a:cxn>
                <a:cxn ang="0">
                  <a:pos x="158" y="66"/>
                </a:cxn>
                <a:cxn ang="0">
                  <a:pos x="151" y="56"/>
                </a:cxn>
                <a:cxn ang="0">
                  <a:pos x="148" y="47"/>
                </a:cxn>
                <a:cxn ang="0">
                  <a:pos x="151" y="40"/>
                </a:cxn>
                <a:cxn ang="0">
                  <a:pos x="160" y="32"/>
                </a:cxn>
                <a:cxn ang="0">
                  <a:pos x="174" y="21"/>
                </a:cxn>
                <a:cxn ang="0">
                  <a:pos x="188" y="7"/>
                </a:cxn>
              </a:cxnLst>
              <a:rect l="0" t="0" r="r" b="b"/>
              <a:pathLst>
                <a:path w="231" h="230">
                  <a:moveTo>
                    <a:pt x="195" y="0"/>
                  </a:moveTo>
                  <a:lnTo>
                    <a:pt x="231" y="0"/>
                  </a:lnTo>
                  <a:lnTo>
                    <a:pt x="231" y="230"/>
                  </a:lnTo>
                  <a:lnTo>
                    <a:pt x="157" y="230"/>
                  </a:lnTo>
                  <a:lnTo>
                    <a:pt x="142" y="221"/>
                  </a:lnTo>
                  <a:lnTo>
                    <a:pt x="128" y="212"/>
                  </a:lnTo>
                  <a:lnTo>
                    <a:pt x="113" y="204"/>
                  </a:lnTo>
                  <a:lnTo>
                    <a:pt x="99" y="196"/>
                  </a:lnTo>
                  <a:lnTo>
                    <a:pt x="85" y="188"/>
                  </a:lnTo>
                  <a:lnTo>
                    <a:pt x="73" y="181"/>
                  </a:lnTo>
                  <a:lnTo>
                    <a:pt x="61" y="175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2" y="165"/>
                  </a:lnTo>
                  <a:lnTo>
                    <a:pt x="43" y="158"/>
                  </a:lnTo>
                  <a:lnTo>
                    <a:pt x="35" y="152"/>
                  </a:lnTo>
                  <a:lnTo>
                    <a:pt x="28" y="147"/>
                  </a:lnTo>
                  <a:lnTo>
                    <a:pt x="21" y="143"/>
                  </a:lnTo>
                  <a:lnTo>
                    <a:pt x="15" y="138"/>
                  </a:lnTo>
                  <a:lnTo>
                    <a:pt x="11" y="135"/>
                  </a:lnTo>
                  <a:lnTo>
                    <a:pt x="5" y="131"/>
                  </a:lnTo>
                  <a:lnTo>
                    <a:pt x="0" y="128"/>
                  </a:lnTo>
                  <a:lnTo>
                    <a:pt x="0" y="93"/>
                  </a:lnTo>
                  <a:lnTo>
                    <a:pt x="9" y="95"/>
                  </a:lnTo>
                  <a:lnTo>
                    <a:pt x="19" y="97"/>
                  </a:lnTo>
                  <a:lnTo>
                    <a:pt x="27" y="99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3" y="105"/>
                  </a:lnTo>
                  <a:lnTo>
                    <a:pt x="62" y="106"/>
                  </a:lnTo>
                  <a:lnTo>
                    <a:pt x="73" y="108"/>
                  </a:lnTo>
                  <a:lnTo>
                    <a:pt x="83" y="110"/>
                  </a:lnTo>
                  <a:lnTo>
                    <a:pt x="96" y="114"/>
                  </a:lnTo>
                  <a:lnTo>
                    <a:pt x="109" y="116"/>
                  </a:lnTo>
                  <a:lnTo>
                    <a:pt x="123" y="120"/>
                  </a:lnTo>
                  <a:lnTo>
                    <a:pt x="140" y="123"/>
                  </a:lnTo>
                  <a:lnTo>
                    <a:pt x="158" y="128"/>
                  </a:lnTo>
                  <a:lnTo>
                    <a:pt x="178" y="132"/>
                  </a:lnTo>
                  <a:lnTo>
                    <a:pt x="199" y="137"/>
                  </a:lnTo>
                  <a:lnTo>
                    <a:pt x="204" y="130"/>
                  </a:lnTo>
                  <a:lnTo>
                    <a:pt x="206" y="123"/>
                  </a:lnTo>
                  <a:lnTo>
                    <a:pt x="204" y="117"/>
                  </a:lnTo>
                  <a:lnTo>
                    <a:pt x="201" y="110"/>
                  </a:lnTo>
                  <a:lnTo>
                    <a:pt x="196" y="105"/>
                  </a:lnTo>
                  <a:lnTo>
                    <a:pt x="190" y="99"/>
                  </a:lnTo>
                  <a:lnTo>
                    <a:pt x="186" y="94"/>
                  </a:lnTo>
                  <a:lnTo>
                    <a:pt x="182" y="89"/>
                  </a:lnTo>
                  <a:lnTo>
                    <a:pt x="181" y="89"/>
                  </a:lnTo>
                  <a:lnTo>
                    <a:pt x="180" y="89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68" y="78"/>
                  </a:lnTo>
                  <a:lnTo>
                    <a:pt x="165" y="71"/>
                  </a:lnTo>
                  <a:lnTo>
                    <a:pt x="163" y="69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59" y="66"/>
                  </a:lnTo>
                  <a:lnTo>
                    <a:pt x="158" y="66"/>
                  </a:lnTo>
                  <a:lnTo>
                    <a:pt x="157" y="66"/>
                  </a:lnTo>
                  <a:lnTo>
                    <a:pt x="151" y="56"/>
                  </a:lnTo>
                  <a:lnTo>
                    <a:pt x="149" y="52"/>
                  </a:lnTo>
                  <a:lnTo>
                    <a:pt x="148" y="47"/>
                  </a:lnTo>
                  <a:lnTo>
                    <a:pt x="148" y="42"/>
                  </a:lnTo>
                  <a:lnTo>
                    <a:pt x="151" y="40"/>
                  </a:lnTo>
                  <a:lnTo>
                    <a:pt x="156" y="36"/>
                  </a:lnTo>
                  <a:lnTo>
                    <a:pt x="160" y="32"/>
                  </a:lnTo>
                  <a:lnTo>
                    <a:pt x="167" y="26"/>
                  </a:lnTo>
                  <a:lnTo>
                    <a:pt x="174" y="21"/>
                  </a:lnTo>
                  <a:lnTo>
                    <a:pt x="181" y="14"/>
                  </a:lnTo>
                  <a:lnTo>
                    <a:pt x="188" y="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2" name="Freeform 166"/>
            <p:cNvSpPr>
              <a:spLocks/>
            </p:cNvSpPr>
            <p:nvPr/>
          </p:nvSpPr>
          <p:spPr bwMode="auto">
            <a:xfrm>
              <a:off x="3591" y="2329"/>
              <a:ext cx="86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8" y="13"/>
                </a:cxn>
                <a:cxn ang="0">
                  <a:pos x="92" y="29"/>
                </a:cxn>
                <a:cxn ang="0">
                  <a:pos x="128" y="44"/>
                </a:cxn>
                <a:cxn ang="0">
                  <a:pos x="162" y="49"/>
                </a:cxn>
                <a:cxn ang="0">
                  <a:pos x="160" y="26"/>
                </a:cxn>
                <a:cxn ang="0">
                  <a:pos x="151" y="0"/>
                </a:cxn>
                <a:cxn ang="0">
                  <a:pos x="172" y="230"/>
                </a:cxn>
                <a:cxn ang="0">
                  <a:pos x="145" y="221"/>
                </a:cxn>
                <a:cxn ang="0">
                  <a:pos x="158" y="202"/>
                </a:cxn>
                <a:cxn ang="0">
                  <a:pos x="164" y="185"/>
                </a:cxn>
                <a:cxn ang="0">
                  <a:pos x="155" y="170"/>
                </a:cxn>
                <a:cxn ang="0">
                  <a:pos x="146" y="164"/>
                </a:cxn>
                <a:cxn ang="0">
                  <a:pos x="146" y="162"/>
                </a:cxn>
                <a:cxn ang="0">
                  <a:pos x="139" y="155"/>
                </a:cxn>
                <a:cxn ang="0">
                  <a:pos x="126" y="141"/>
                </a:cxn>
                <a:cxn ang="0">
                  <a:pos x="111" y="126"/>
                </a:cxn>
                <a:cxn ang="0">
                  <a:pos x="98" y="115"/>
                </a:cxn>
                <a:cxn ang="0">
                  <a:pos x="92" y="111"/>
                </a:cxn>
                <a:cxn ang="0">
                  <a:pos x="92" y="108"/>
                </a:cxn>
                <a:cxn ang="0">
                  <a:pos x="91" y="107"/>
                </a:cxn>
                <a:cxn ang="0">
                  <a:pos x="89" y="107"/>
                </a:cxn>
                <a:cxn ang="0">
                  <a:pos x="85" y="101"/>
                </a:cxn>
                <a:cxn ang="0">
                  <a:pos x="74" y="87"/>
                </a:cxn>
                <a:cxn ang="0">
                  <a:pos x="58" y="72"/>
                </a:cxn>
                <a:cxn ang="0">
                  <a:pos x="45" y="57"/>
                </a:cxn>
                <a:cxn ang="0">
                  <a:pos x="40" y="51"/>
                </a:cxn>
                <a:cxn ang="0">
                  <a:pos x="38" y="51"/>
                </a:cxn>
                <a:cxn ang="0">
                  <a:pos x="31" y="44"/>
                </a:cxn>
                <a:cxn ang="0">
                  <a:pos x="21" y="32"/>
                </a:cxn>
                <a:cxn ang="0">
                  <a:pos x="10" y="19"/>
                </a:cxn>
                <a:cxn ang="0">
                  <a:pos x="2" y="6"/>
                </a:cxn>
              </a:cxnLst>
              <a:rect l="0" t="0" r="r" b="b"/>
              <a:pathLst>
                <a:path w="172" h="230">
                  <a:moveTo>
                    <a:pt x="0" y="0"/>
                  </a:moveTo>
                  <a:lnTo>
                    <a:pt x="25" y="0"/>
                  </a:lnTo>
                  <a:lnTo>
                    <a:pt x="41" y="5"/>
                  </a:lnTo>
                  <a:lnTo>
                    <a:pt x="58" y="13"/>
                  </a:lnTo>
                  <a:lnTo>
                    <a:pt x="75" y="21"/>
                  </a:lnTo>
                  <a:lnTo>
                    <a:pt x="92" y="29"/>
                  </a:lnTo>
                  <a:lnTo>
                    <a:pt x="109" y="37"/>
                  </a:lnTo>
                  <a:lnTo>
                    <a:pt x="128" y="44"/>
                  </a:lnTo>
                  <a:lnTo>
                    <a:pt x="145" y="48"/>
                  </a:lnTo>
                  <a:lnTo>
                    <a:pt x="162" y="49"/>
                  </a:lnTo>
                  <a:lnTo>
                    <a:pt x="162" y="39"/>
                  </a:lnTo>
                  <a:lnTo>
                    <a:pt x="160" y="26"/>
                  </a:lnTo>
                  <a:lnTo>
                    <a:pt x="155" y="13"/>
                  </a:lnTo>
                  <a:lnTo>
                    <a:pt x="151" y="0"/>
                  </a:lnTo>
                  <a:lnTo>
                    <a:pt x="172" y="0"/>
                  </a:lnTo>
                  <a:lnTo>
                    <a:pt x="172" y="230"/>
                  </a:lnTo>
                  <a:lnTo>
                    <a:pt x="136" y="230"/>
                  </a:lnTo>
                  <a:lnTo>
                    <a:pt x="145" y="221"/>
                  </a:lnTo>
                  <a:lnTo>
                    <a:pt x="152" y="211"/>
                  </a:lnTo>
                  <a:lnTo>
                    <a:pt x="158" y="202"/>
                  </a:lnTo>
                  <a:lnTo>
                    <a:pt x="162" y="193"/>
                  </a:lnTo>
                  <a:lnTo>
                    <a:pt x="164" y="185"/>
                  </a:lnTo>
                  <a:lnTo>
                    <a:pt x="161" y="177"/>
                  </a:lnTo>
                  <a:lnTo>
                    <a:pt x="155" y="170"/>
                  </a:lnTo>
                  <a:lnTo>
                    <a:pt x="146" y="165"/>
                  </a:lnTo>
                  <a:lnTo>
                    <a:pt x="146" y="164"/>
                  </a:lnTo>
                  <a:lnTo>
                    <a:pt x="146" y="163"/>
                  </a:lnTo>
                  <a:lnTo>
                    <a:pt x="146" y="162"/>
                  </a:lnTo>
                  <a:lnTo>
                    <a:pt x="146" y="161"/>
                  </a:lnTo>
                  <a:lnTo>
                    <a:pt x="139" y="155"/>
                  </a:lnTo>
                  <a:lnTo>
                    <a:pt x="132" y="148"/>
                  </a:lnTo>
                  <a:lnTo>
                    <a:pt x="126" y="141"/>
                  </a:lnTo>
                  <a:lnTo>
                    <a:pt x="117" y="133"/>
                  </a:lnTo>
                  <a:lnTo>
                    <a:pt x="111" y="126"/>
                  </a:lnTo>
                  <a:lnTo>
                    <a:pt x="104" y="119"/>
                  </a:lnTo>
                  <a:lnTo>
                    <a:pt x="98" y="115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7"/>
                  </a:lnTo>
                  <a:lnTo>
                    <a:pt x="89" y="107"/>
                  </a:lnTo>
                  <a:lnTo>
                    <a:pt x="88" y="107"/>
                  </a:lnTo>
                  <a:lnTo>
                    <a:pt x="85" y="101"/>
                  </a:lnTo>
                  <a:lnTo>
                    <a:pt x="81" y="94"/>
                  </a:lnTo>
                  <a:lnTo>
                    <a:pt x="74" y="87"/>
                  </a:lnTo>
                  <a:lnTo>
                    <a:pt x="66" y="79"/>
                  </a:lnTo>
                  <a:lnTo>
                    <a:pt x="58" y="72"/>
                  </a:lnTo>
                  <a:lnTo>
                    <a:pt x="51" y="64"/>
                  </a:lnTo>
                  <a:lnTo>
                    <a:pt x="45" y="57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1" y="44"/>
                  </a:lnTo>
                  <a:lnTo>
                    <a:pt x="26" y="39"/>
                  </a:lnTo>
                  <a:lnTo>
                    <a:pt x="21" y="32"/>
                  </a:lnTo>
                  <a:lnTo>
                    <a:pt x="15" y="26"/>
                  </a:lnTo>
                  <a:lnTo>
                    <a:pt x="10" y="19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3" name="Freeform 167"/>
            <p:cNvSpPr>
              <a:spLocks/>
            </p:cNvSpPr>
            <p:nvPr/>
          </p:nvSpPr>
          <p:spPr bwMode="auto">
            <a:xfrm>
              <a:off x="3665" y="2305"/>
              <a:ext cx="12" cy="2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8"/>
                </a:cxn>
                <a:cxn ang="0">
                  <a:pos x="4" y="48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8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48">
                  <a:moveTo>
                    <a:pt x="25" y="0"/>
                  </a:moveTo>
                  <a:lnTo>
                    <a:pt x="25" y="48"/>
                  </a:lnTo>
                  <a:lnTo>
                    <a:pt x="4" y="48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4" name="Freeform 168"/>
            <p:cNvSpPr>
              <a:spLocks/>
            </p:cNvSpPr>
            <p:nvPr/>
          </p:nvSpPr>
          <p:spPr bwMode="auto">
            <a:xfrm>
              <a:off x="3591" y="2328"/>
              <a:ext cx="13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25" y="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5" name="Freeform 169"/>
            <p:cNvSpPr>
              <a:spLocks/>
            </p:cNvSpPr>
            <p:nvPr/>
          </p:nvSpPr>
          <p:spPr bwMode="auto">
            <a:xfrm>
              <a:off x="3467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6" y="23"/>
                </a:cxn>
                <a:cxn ang="0">
                  <a:pos x="44" y="42"/>
                </a:cxn>
                <a:cxn ang="0">
                  <a:pos x="42" y="62"/>
                </a:cxn>
                <a:cxn ang="0">
                  <a:pos x="37" y="89"/>
                </a:cxn>
                <a:cxn ang="0">
                  <a:pos x="36" y="90"/>
                </a:cxn>
                <a:cxn ang="0">
                  <a:pos x="34" y="90"/>
                </a:cxn>
                <a:cxn ang="0">
                  <a:pos x="32" y="90"/>
                </a:cxn>
                <a:cxn ang="0">
                  <a:pos x="30" y="91"/>
                </a:cxn>
                <a:cxn ang="0">
                  <a:pos x="21" y="63"/>
                </a:cxn>
                <a:cxn ang="0">
                  <a:pos x="14" y="40"/>
                </a:cxn>
                <a:cxn ang="0">
                  <a:pos x="7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6" y="23"/>
                  </a:lnTo>
                  <a:lnTo>
                    <a:pt x="44" y="42"/>
                  </a:lnTo>
                  <a:lnTo>
                    <a:pt x="42" y="62"/>
                  </a:lnTo>
                  <a:lnTo>
                    <a:pt x="37" y="89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0" y="91"/>
                  </a:lnTo>
                  <a:lnTo>
                    <a:pt x="21" y="63"/>
                  </a:lnTo>
                  <a:lnTo>
                    <a:pt x="14" y="40"/>
                  </a:lnTo>
                  <a:lnTo>
                    <a:pt x="7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6" name="Freeform 170"/>
            <p:cNvSpPr>
              <a:spLocks/>
            </p:cNvSpPr>
            <p:nvPr/>
          </p:nvSpPr>
          <p:spPr bwMode="auto">
            <a:xfrm>
              <a:off x="3535" y="3070"/>
              <a:ext cx="27" cy="2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37"/>
                </a:cxn>
                <a:cxn ang="0">
                  <a:pos x="48" y="38"/>
                </a:cxn>
                <a:cxn ang="0">
                  <a:pos x="43" y="40"/>
                </a:cxn>
                <a:cxn ang="0">
                  <a:pos x="36" y="41"/>
                </a:cxn>
                <a:cxn ang="0">
                  <a:pos x="30" y="42"/>
                </a:cxn>
                <a:cxn ang="0">
                  <a:pos x="23" y="43"/>
                </a:cxn>
                <a:cxn ang="0">
                  <a:pos x="16" y="44"/>
                </a:cxn>
                <a:cxn ang="0">
                  <a:pos x="10" y="46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10" y="34"/>
                </a:cxn>
                <a:cxn ang="0">
                  <a:pos x="18" y="28"/>
                </a:cxn>
                <a:cxn ang="0">
                  <a:pos x="24" y="22"/>
                </a:cxn>
                <a:cxn ang="0">
                  <a:pos x="30" y="18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8" y="5"/>
                </a:cxn>
                <a:cxn ang="0">
                  <a:pos x="53" y="0"/>
                </a:cxn>
              </a:cxnLst>
              <a:rect l="0" t="0" r="r" b="b"/>
              <a:pathLst>
                <a:path w="53" h="48">
                  <a:moveTo>
                    <a:pt x="53" y="0"/>
                  </a:moveTo>
                  <a:lnTo>
                    <a:pt x="53" y="37"/>
                  </a:lnTo>
                  <a:lnTo>
                    <a:pt x="48" y="38"/>
                  </a:lnTo>
                  <a:lnTo>
                    <a:pt x="43" y="40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16" y="44"/>
                  </a:lnTo>
                  <a:lnTo>
                    <a:pt x="10" y="46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0" y="34"/>
                  </a:lnTo>
                  <a:lnTo>
                    <a:pt x="18" y="28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8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7" name="Freeform 171"/>
            <p:cNvSpPr>
              <a:spLocks/>
            </p:cNvSpPr>
            <p:nvPr/>
          </p:nvSpPr>
          <p:spPr bwMode="auto">
            <a:xfrm>
              <a:off x="3446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0"/>
                </a:cxn>
                <a:cxn ang="0">
                  <a:pos x="100" y="44"/>
                </a:cxn>
                <a:cxn ang="0">
                  <a:pos x="96" y="98"/>
                </a:cxn>
                <a:cxn ang="0">
                  <a:pos x="96" y="153"/>
                </a:cxn>
                <a:cxn ang="0">
                  <a:pos x="96" y="194"/>
                </a:cxn>
                <a:cxn ang="0">
                  <a:pos x="94" y="195"/>
                </a:cxn>
                <a:cxn ang="0">
                  <a:pos x="94" y="195"/>
                </a:cxn>
                <a:cxn ang="0">
                  <a:pos x="93" y="196"/>
                </a:cxn>
                <a:cxn ang="0">
                  <a:pos x="92" y="196"/>
                </a:cxn>
                <a:cxn ang="0">
                  <a:pos x="91" y="207"/>
                </a:cxn>
                <a:cxn ang="0">
                  <a:pos x="90" y="215"/>
                </a:cxn>
                <a:cxn ang="0">
                  <a:pos x="90" y="223"/>
                </a:cxn>
                <a:cxn ang="0">
                  <a:pos x="89" y="230"/>
                </a:cxn>
                <a:cxn ang="0">
                  <a:pos x="40" y="230"/>
                </a:cxn>
                <a:cxn ang="0">
                  <a:pos x="37" y="219"/>
                </a:cxn>
                <a:cxn ang="0">
                  <a:pos x="33" y="208"/>
                </a:cxn>
                <a:cxn ang="0">
                  <a:pos x="29" y="195"/>
                </a:cxn>
                <a:cxn ang="0">
                  <a:pos x="24" y="180"/>
                </a:cxn>
                <a:cxn ang="0">
                  <a:pos x="20" y="164"/>
                </a:cxn>
                <a:cxn ang="0">
                  <a:pos x="14" y="146"/>
                </a:cxn>
                <a:cxn ang="0">
                  <a:pos x="7" y="125"/>
                </a:cxn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w="113" h="230">
                  <a:moveTo>
                    <a:pt x="0" y="0"/>
                  </a:moveTo>
                  <a:lnTo>
                    <a:pt x="113" y="0"/>
                  </a:lnTo>
                  <a:lnTo>
                    <a:pt x="100" y="44"/>
                  </a:lnTo>
                  <a:lnTo>
                    <a:pt x="96" y="98"/>
                  </a:lnTo>
                  <a:lnTo>
                    <a:pt x="96" y="153"/>
                  </a:lnTo>
                  <a:lnTo>
                    <a:pt x="96" y="194"/>
                  </a:lnTo>
                  <a:lnTo>
                    <a:pt x="94" y="195"/>
                  </a:lnTo>
                  <a:lnTo>
                    <a:pt x="94" y="195"/>
                  </a:lnTo>
                  <a:lnTo>
                    <a:pt x="93" y="196"/>
                  </a:lnTo>
                  <a:lnTo>
                    <a:pt x="92" y="196"/>
                  </a:lnTo>
                  <a:lnTo>
                    <a:pt x="91" y="207"/>
                  </a:lnTo>
                  <a:lnTo>
                    <a:pt x="90" y="215"/>
                  </a:lnTo>
                  <a:lnTo>
                    <a:pt x="90" y="223"/>
                  </a:lnTo>
                  <a:lnTo>
                    <a:pt x="89" y="230"/>
                  </a:lnTo>
                  <a:lnTo>
                    <a:pt x="40" y="230"/>
                  </a:lnTo>
                  <a:lnTo>
                    <a:pt x="37" y="219"/>
                  </a:lnTo>
                  <a:lnTo>
                    <a:pt x="33" y="208"/>
                  </a:lnTo>
                  <a:lnTo>
                    <a:pt x="29" y="195"/>
                  </a:lnTo>
                  <a:lnTo>
                    <a:pt x="24" y="180"/>
                  </a:lnTo>
                  <a:lnTo>
                    <a:pt x="20" y="164"/>
                  </a:lnTo>
                  <a:lnTo>
                    <a:pt x="14" y="146"/>
                  </a:lnTo>
                  <a:lnTo>
                    <a:pt x="7" y="125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8" name="Freeform 172"/>
            <p:cNvSpPr>
              <a:spLocks/>
            </p:cNvSpPr>
            <p:nvPr/>
          </p:nvSpPr>
          <p:spPr bwMode="auto">
            <a:xfrm>
              <a:off x="3518" y="2797"/>
              <a:ext cx="44" cy="37"/>
            </a:xfrm>
            <a:custGeom>
              <a:avLst/>
              <a:gdLst/>
              <a:ahLst/>
              <a:cxnLst>
                <a:cxn ang="0">
                  <a:pos x="87" y="13"/>
                </a:cxn>
                <a:cxn ang="0">
                  <a:pos x="87" y="75"/>
                </a:cxn>
                <a:cxn ang="0">
                  <a:pos x="75" y="65"/>
                </a:cxn>
                <a:cxn ang="0">
                  <a:pos x="60" y="55"/>
                </a:cxn>
                <a:cxn ang="0">
                  <a:pos x="42" y="46"/>
                </a:cxn>
                <a:cxn ang="0">
                  <a:pos x="27" y="37"/>
                </a:cxn>
                <a:cxn ang="0">
                  <a:pos x="14" y="28"/>
                </a:cxn>
                <a:cxn ang="0">
                  <a:pos x="3" y="19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12" y="1"/>
                </a:cxn>
                <a:cxn ang="0">
                  <a:pos x="24" y="4"/>
                </a:cxn>
                <a:cxn ang="0">
                  <a:pos x="34" y="5"/>
                </a:cxn>
                <a:cxn ang="0">
                  <a:pos x="45" y="6"/>
                </a:cxn>
                <a:cxn ang="0">
                  <a:pos x="55" y="8"/>
                </a:cxn>
                <a:cxn ang="0">
                  <a:pos x="65" y="9"/>
                </a:cxn>
                <a:cxn ang="0">
                  <a:pos x="77" y="12"/>
                </a:cxn>
                <a:cxn ang="0">
                  <a:pos x="87" y="13"/>
                </a:cxn>
                <a:cxn ang="0">
                  <a:pos x="87" y="13"/>
                </a:cxn>
              </a:cxnLst>
              <a:rect l="0" t="0" r="r" b="b"/>
              <a:pathLst>
                <a:path w="87" h="75">
                  <a:moveTo>
                    <a:pt x="87" y="13"/>
                  </a:moveTo>
                  <a:lnTo>
                    <a:pt x="87" y="75"/>
                  </a:lnTo>
                  <a:lnTo>
                    <a:pt x="75" y="65"/>
                  </a:lnTo>
                  <a:lnTo>
                    <a:pt x="60" y="55"/>
                  </a:lnTo>
                  <a:lnTo>
                    <a:pt x="42" y="46"/>
                  </a:lnTo>
                  <a:lnTo>
                    <a:pt x="27" y="37"/>
                  </a:lnTo>
                  <a:lnTo>
                    <a:pt x="14" y="28"/>
                  </a:lnTo>
                  <a:lnTo>
                    <a:pt x="3" y="1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2" y="1"/>
                  </a:lnTo>
                  <a:lnTo>
                    <a:pt x="24" y="4"/>
                  </a:lnTo>
                  <a:lnTo>
                    <a:pt x="34" y="5"/>
                  </a:lnTo>
                  <a:lnTo>
                    <a:pt x="45" y="6"/>
                  </a:lnTo>
                  <a:lnTo>
                    <a:pt x="55" y="8"/>
                  </a:lnTo>
                  <a:lnTo>
                    <a:pt x="65" y="9"/>
                  </a:lnTo>
                  <a:lnTo>
                    <a:pt x="77" y="12"/>
                  </a:lnTo>
                  <a:lnTo>
                    <a:pt x="87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09" name="Freeform 173"/>
            <p:cNvSpPr>
              <a:spLocks/>
            </p:cNvSpPr>
            <p:nvPr/>
          </p:nvSpPr>
          <p:spPr bwMode="auto">
            <a:xfrm>
              <a:off x="3446" y="2839"/>
              <a:ext cx="116" cy="65"/>
            </a:xfrm>
            <a:custGeom>
              <a:avLst/>
              <a:gdLst/>
              <a:ahLst/>
              <a:cxnLst>
                <a:cxn ang="0">
                  <a:pos x="230" y="13"/>
                </a:cxn>
                <a:cxn ang="0">
                  <a:pos x="228" y="14"/>
                </a:cxn>
                <a:cxn ang="0">
                  <a:pos x="226" y="14"/>
                </a:cxn>
                <a:cxn ang="0">
                  <a:pos x="223" y="15"/>
                </a:cxn>
                <a:cxn ang="0">
                  <a:pos x="221" y="17"/>
                </a:cxn>
                <a:cxn ang="0">
                  <a:pos x="200" y="6"/>
                </a:cxn>
                <a:cxn ang="0">
                  <a:pos x="181" y="0"/>
                </a:cxn>
                <a:cxn ang="0">
                  <a:pos x="163" y="0"/>
                </a:cxn>
                <a:cxn ang="0">
                  <a:pos x="148" y="5"/>
                </a:cxn>
                <a:cxn ang="0">
                  <a:pos x="135" y="15"/>
                </a:cxn>
                <a:cxn ang="0">
                  <a:pos x="124" y="30"/>
                </a:cxn>
                <a:cxn ang="0">
                  <a:pos x="116" y="49"/>
                </a:cxn>
                <a:cxn ang="0">
                  <a:pos x="110" y="71"/>
                </a:cxn>
                <a:cxn ang="0">
                  <a:pos x="101" y="75"/>
                </a:cxn>
                <a:cxn ang="0">
                  <a:pos x="90" y="78"/>
                </a:cxn>
                <a:cxn ang="0">
                  <a:pos x="77" y="76"/>
                </a:cxn>
                <a:cxn ang="0">
                  <a:pos x="62" y="74"/>
                </a:cxn>
                <a:cxn ang="0">
                  <a:pos x="47" y="70"/>
                </a:cxn>
                <a:cxn ang="0">
                  <a:pos x="32" y="64"/>
                </a:cxn>
                <a:cxn ang="0">
                  <a:pos x="16" y="57"/>
                </a:cxn>
                <a:cxn ang="0">
                  <a:pos x="0" y="49"/>
                </a:cxn>
                <a:cxn ang="0">
                  <a:pos x="0" y="129"/>
                </a:cxn>
                <a:cxn ang="0">
                  <a:pos x="113" y="129"/>
                </a:cxn>
                <a:cxn ang="0">
                  <a:pos x="116" y="123"/>
                </a:cxn>
                <a:cxn ang="0">
                  <a:pos x="121" y="117"/>
                </a:cxn>
                <a:cxn ang="0">
                  <a:pos x="125" y="112"/>
                </a:cxn>
                <a:cxn ang="0">
                  <a:pos x="131" y="109"/>
                </a:cxn>
                <a:cxn ang="0">
                  <a:pos x="150" y="115"/>
                </a:cxn>
                <a:cxn ang="0">
                  <a:pos x="166" y="117"/>
                </a:cxn>
                <a:cxn ang="0">
                  <a:pos x="181" y="117"/>
                </a:cxn>
                <a:cxn ang="0">
                  <a:pos x="195" y="115"/>
                </a:cxn>
                <a:cxn ang="0">
                  <a:pos x="207" y="109"/>
                </a:cxn>
                <a:cxn ang="0">
                  <a:pos x="216" y="101"/>
                </a:cxn>
                <a:cxn ang="0">
                  <a:pos x="225" y="89"/>
                </a:cxn>
                <a:cxn ang="0">
                  <a:pos x="230" y="75"/>
                </a:cxn>
                <a:cxn ang="0">
                  <a:pos x="230" y="13"/>
                </a:cxn>
              </a:cxnLst>
              <a:rect l="0" t="0" r="r" b="b"/>
              <a:pathLst>
                <a:path w="230" h="129">
                  <a:moveTo>
                    <a:pt x="230" y="13"/>
                  </a:moveTo>
                  <a:lnTo>
                    <a:pt x="228" y="14"/>
                  </a:lnTo>
                  <a:lnTo>
                    <a:pt x="226" y="14"/>
                  </a:lnTo>
                  <a:lnTo>
                    <a:pt x="223" y="15"/>
                  </a:lnTo>
                  <a:lnTo>
                    <a:pt x="221" y="17"/>
                  </a:lnTo>
                  <a:lnTo>
                    <a:pt x="200" y="6"/>
                  </a:lnTo>
                  <a:lnTo>
                    <a:pt x="181" y="0"/>
                  </a:lnTo>
                  <a:lnTo>
                    <a:pt x="163" y="0"/>
                  </a:lnTo>
                  <a:lnTo>
                    <a:pt x="148" y="5"/>
                  </a:lnTo>
                  <a:lnTo>
                    <a:pt x="135" y="15"/>
                  </a:lnTo>
                  <a:lnTo>
                    <a:pt x="124" y="30"/>
                  </a:lnTo>
                  <a:lnTo>
                    <a:pt x="116" y="49"/>
                  </a:lnTo>
                  <a:lnTo>
                    <a:pt x="110" y="71"/>
                  </a:lnTo>
                  <a:lnTo>
                    <a:pt x="101" y="75"/>
                  </a:lnTo>
                  <a:lnTo>
                    <a:pt x="90" y="78"/>
                  </a:lnTo>
                  <a:lnTo>
                    <a:pt x="77" y="76"/>
                  </a:lnTo>
                  <a:lnTo>
                    <a:pt x="62" y="74"/>
                  </a:lnTo>
                  <a:lnTo>
                    <a:pt x="47" y="70"/>
                  </a:lnTo>
                  <a:lnTo>
                    <a:pt x="32" y="64"/>
                  </a:lnTo>
                  <a:lnTo>
                    <a:pt x="16" y="57"/>
                  </a:lnTo>
                  <a:lnTo>
                    <a:pt x="0" y="49"/>
                  </a:lnTo>
                  <a:lnTo>
                    <a:pt x="0" y="129"/>
                  </a:lnTo>
                  <a:lnTo>
                    <a:pt x="113" y="129"/>
                  </a:lnTo>
                  <a:lnTo>
                    <a:pt x="116" y="123"/>
                  </a:lnTo>
                  <a:lnTo>
                    <a:pt x="121" y="117"/>
                  </a:lnTo>
                  <a:lnTo>
                    <a:pt x="125" y="112"/>
                  </a:lnTo>
                  <a:lnTo>
                    <a:pt x="131" y="109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1" y="117"/>
                  </a:lnTo>
                  <a:lnTo>
                    <a:pt x="195" y="115"/>
                  </a:lnTo>
                  <a:lnTo>
                    <a:pt x="207" y="109"/>
                  </a:lnTo>
                  <a:lnTo>
                    <a:pt x="216" y="101"/>
                  </a:lnTo>
                  <a:lnTo>
                    <a:pt x="225" y="89"/>
                  </a:lnTo>
                  <a:lnTo>
                    <a:pt x="230" y="75"/>
                  </a:lnTo>
                  <a:lnTo>
                    <a:pt x="230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0" name="Freeform 174"/>
            <p:cNvSpPr>
              <a:spLocks/>
            </p:cNvSpPr>
            <p:nvPr/>
          </p:nvSpPr>
          <p:spPr bwMode="auto">
            <a:xfrm>
              <a:off x="3446" y="2674"/>
              <a:ext cx="116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34" y="4"/>
                </a:cxn>
                <a:cxn ang="0">
                  <a:pos x="138" y="10"/>
                </a:cxn>
                <a:cxn ang="0">
                  <a:pos x="143" y="14"/>
                </a:cxn>
                <a:cxn ang="0">
                  <a:pos x="147" y="17"/>
                </a:cxn>
                <a:cxn ang="0">
                  <a:pos x="160" y="12"/>
                </a:cxn>
                <a:cxn ang="0">
                  <a:pos x="173" y="10"/>
                </a:cxn>
                <a:cxn ang="0">
                  <a:pos x="184" y="8"/>
                </a:cxn>
                <a:cxn ang="0">
                  <a:pos x="196" y="8"/>
                </a:cxn>
                <a:cxn ang="0">
                  <a:pos x="206" y="10"/>
                </a:cxn>
                <a:cxn ang="0">
                  <a:pos x="215" y="12"/>
                </a:cxn>
                <a:cxn ang="0">
                  <a:pos x="223" y="17"/>
                </a:cxn>
                <a:cxn ang="0">
                  <a:pos x="230" y="23"/>
                </a:cxn>
                <a:cxn ang="0">
                  <a:pos x="230" y="112"/>
                </a:cxn>
                <a:cxn ang="0">
                  <a:pos x="211" y="121"/>
                </a:cxn>
                <a:cxn ang="0">
                  <a:pos x="192" y="125"/>
                </a:cxn>
                <a:cxn ang="0">
                  <a:pos x="176" y="124"/>
                </a:cxn>
                <a:cxn ang="0">
                  <a:pos x="161" y="119"/>
                </a:cxn>
                <a:cxn ang="0">
                  <a:pos x="150" y="108"/>
                </a:cxn>
                <a:cxn ang="0">
                  <a:pos x="139" y="94"/>
                </a:cxn>
                <a:cxn ang="0">
                  <a:pos x="131" y="76"/>
                </a:cxn>
                <a:cxn ang="0">
                  <a:pos x="125" y="54"/>
                </a:cxn>
                <a:cxn ang="0">
                  <a:pos x="115" y="49"/>
                </a:cxn>
                <a:cxn ang="0">
                  <a:pos x="101" y="48"/>
                </a:cxn>
                <a:cxn ang="0">
                  <a:pos x="87" y="49"/>
                </a:cxn>
                <a:cxn ang="0">
                  <a:pos x="71" y="53"/>
                </a:cxn>
                <a:cxn ang="0">
                  <a:pos x="54" y="59"/>
                </a:cxn>
                <a:cxn ang="0">
                  <a:pos x="36" y="67"/>
                </a:cxn>
                <a:cxn ang="0">
                  <a:pos x="18" y="75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0" h="125">
                  <a:moveTo>
                    <a:pt x="0" y="0"/>
                  </a:moveTo>
                  <a:lnTo>
                    <a:pt x="130" y="0"/>
                  </a:lnTo>
                  <a:lnTo>
                    <a:pt x="134" y="4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7" y="17"/>
                  </a:lnTo>
                  <a:lnTo>
                    <a:pt x="160" y="12"/>
                  </a:lnTo>
                  <a:lnTo>
                    <a:pt x="173" y="10"/>
                  </a:lnTo>
                  <a:lnTo>
                    <a:pt x="184" y="8"/>
                  </a:lnTo>
                  <a:lnTo>
                    <a:pt x="196" y="8"/>
                  </a:lnTo>
                  <a:lnTo>
                    <a:pt x="206" y="10"/>
                  </a:lnTo>
                  <a:lnTo>
                    <a:pt x="215" y="12"/>
                  </a:lnTo>
                  <a:lnTo>
                    <a:pt x="223" y="17"/>
                  </a:lnTo>
                  <a:lnTo>
                    <a:pt x="230" y="23"/>
                  </a:lnTo>
                  <a:lnTo>
                    <a:pt x="230" y="112"/>
                  </a:lnTo>
                  <a:lnTo>
                    <a:pt x="211" y="121"/>
                  </a:lnTo>
                  <a:lnTo>
                    <a:pt x="192" y="125"/>
                  </a:lnTo>
                  <a:lnTo>
                    <a:pt x="176" y="124"/>
                  </a:lnTo>
                  <a:lnTo>
                    <a:pt x="161" y="119"/>
                  </a:lnTo>
                  <a:lnTo>
                    <a:pt x="150" y="108"/>
                  </a:lnTo>
                  <a:lnTo>
                    <a:pt x="139" y="94"/>
                  </a:lnTo>
                  <a:lnTo>
                    <a:pt x="131" y="76"/>
                  </a:lnTo>
                  <a:lnTo>
                    <a:pt x="125" y="54"/>
                  </a:lnTo>
                  <a:lnTo>
                    <a:pt x="115" y="49"/>
                  </a:lnTo>
                  <a:lnTo>
                    <a:pt x="101" y="48"/>
                  </a:lnTo>
                  <a:lnTo>
                    <a:pt x="87" y="49"/>
                  </a:lnTo>
                  <a:lnTo>
                    <a:pt x="71" y="53"/>
                  </a:lnTo>
                  <a:lnTo>
                    <a:pt x="54" y="59"/>
                  </a:lnTo>
                  <a:lnTo>
                    <a:pt x="36" y="67"/>
                  </a:lnTo>
                  <a:lnTo>
                    <a:pt x="18" y="7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1" name="Freeform 175"/>
            <p:cNvSpPr>
              <a:spLocks/>
            </p:cNvSpPr>
            <p:nvPr/>
          </p:nvSpPr>
          <p:spPr bwMode="auto">
            <a:xfrm>
              <a:off x="3525" y="2748"/>
              <a:ext cx="37" cy="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53"/>
                </a:cxn>
                <a:cxn ang="0">
                  <a:pos x="63" y="54"/>
                </a:cxn>
                <a:cxn ang="0">
                  <a:pos x="55" y="57"/>
                </a:cxn>
                <a:cxn ang="0">
                  <a:pos x="46" y="58"/>
                </a:cxn>
                <a:cxn ang="0">
                  <a:pos x="38" y="59"/>
                </a:cxn>
                <a:cxn ang="0">
                  <a:pos x="29" y="60"/>
                </a:cxn>
                <a:cxn ang="0">
                  <a:pos x="19" y="61"/>
                </a:cxn>
                <a:cxn ang="0">
                  <a:pos x="11" y="63"/>
                </a:cxn>
                <a:cxn ang="0">
                  <a:pos x="2" y="64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9" y="41"/>
                </a:cxn>
                <a:cxn ang="0">
                  <a:pos x="19" y="33"/>
                </a:cxn>
                <a:cxn ang="0">
                  <a:pos x="32" y="25"/>
                </a:cxn>
                <a:cxn ang="0">
                  <a:pos x="45" y="16"/>
                </a:cxn>
                <a:cxn ang="0">
                  <a:pos x="60" y="8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72" y="53"/>
                  </a:lnTo>
                  <a:lnTo>
                    <a:pt x="63" y="54"/>
                  </a:lnTo>
                  <a:lnTo>
                    <a:pt x="55" y="57"/>
                  </a:lnTo>
                  <a:lnTo>
                    <a:pt x="46" y="58"/>
                  </a:lnTo>
                  <a:lnTo>
                    <a:pt x="38" y="59"/>
                  </a:lnTo>
                  <a:lnTo>
                    <a:pt x="29" y="60"/>
                  </a:lnTo>
                  <a:lnTo>
                    <a:pt x="19" y="61"/>
                  </a:lnTo>
                  <a:lnTo>
                    <a:pt x="11" y="6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32" y="25"/>
                  </a:lnTo>
                  <a:lnTo>
                    <a:pt x="45" y="16"/>
                  </a:lnTo>
                  <a:lnTo>
                    <a:pt x="6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2" name="Freeform 176"/>
            <p:cNvSpPr>
              <a:spLocks/>
            </p:cNvSpPr>
            <p:nvPr/>
          </p:nvSpPr>
          <p:spPr bwMode="auto">
            <a:xfrm>
              <a:off x="3446" y="2559"/>
              <a:ext cx="66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04" y="0"/>
                </a:cxn>
                <a:cxn ang="0">
                  <a:pos x="105" y="7"/>
                </a:cxn>
                <a:cxn ang="0">
                  <a:pos x="106" y="14"/>
                </a:cxn>
                <a:cxn ang="0">
                  <a:pos x="106" y="22"/>
                </a:cxn>
                <a:cxn ang="0">
                  <a:pos x="107" y="30"/>
                </a:cxn>
                <a:cxn ang="0">
                  <a:pos x="108" y="31"/>
                </a:cxn>
                <a:cxn ang="0">
                  <a:pos x="109" y="31"/>
                </a:cxn>
                <a:cxn ang="0">
                  <a:pos x="110" y="31"/>
                </a:cxn>
                <a:cxn ang="0">
                  <a:pos x="112" y="33"/>
                </a:cxn>
                <a:cxn ang="0">
                  <a:pos x="110" y="75"/>
                </a:cxn>
                <a:cxn ang="0">
                  <a:pos x="110" y="131"/>
                </a:cxn>
                <a:cxn ang="0">
                  <a:pos x="116" y="187"/>
                </a:cxn>
                <a:cxn ang="0">
                  <a:pos x="130" y="231"/>
                </a:cxn>
                <a:cxn ang="0">
                  <a:pos x="0" y="231"/>
                </a:cxn>
                <a:cxn ang="0">
                  <a:pos x="0" y="146"/>
                </a:cxn>
                <a:cxn ang="0">
                  <a:pos x="2" y="146"/>
                </a:cxn>
                <a:cxn ang="0">
                  <a:pos x="5" y="146"/>
                </a:cxn>
                <a:cxn ang="0">
                  <a:pos x="7" y="146"/>
                </a:cxn>
                <a:cxn ang="0">
                  <a:pos x="10" y="144"/>
                </a:cxn>
                <a:cxn ang="0">
                  <a:pos x="18" y="118"/>
                </a:cxn>
                <a:cxn ang="0">
                  <a:pos x="25" y="94"/>
                </a:cxn>
                <a:cxn ang="0">
                  <a:pos x="32" y="73"/>
                </a:cxn>
                <a:cxn ang="0">
                  <a:pos x="38" y="54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51" y="12"/>
                </a:cxn>
                <a:cxn ang="0">
                  <a:pos x="54" y="0"/>
                </a:cxn>
              </a:cxnLst>
              <a:rect l="0" t="0" r="r" b="b"/>
              <a:pathLst>
                <a:path w="130" h="231">
                  <a:moveTo>
                    <a:pt x="54" y="0"/>
                  </a:moveTo>
                  <a:lnTo>
                    <a:pt x="104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6" y="22"/>
                  </a:lnTo>
                  <a:lnTo>
                    <a:pt x="107" y="30"/>
                  </a:lnTo>
                  <a:lnTo>
                    <a:pt x="108" y="31"/>
                  </a:lnTo>
                  <a:lnTo>
                    <a:pt x="109" y="31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0" y="75"/>
                  </a:lnTo>
                  <a:lnTo>
                    <a:pt x="110" y="131"/>
                  </a:lnTo>
                  <a:lnTo>
                    <a:pt x="116" y="187"/>
                  </a:lnTo>
                  <a:lnTo>
                    <a:pt x="130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8" y="118"/>
                  </a:lnTo>
                  <a:lnTo>
                    <a:pt x="25" y="94"/>
                  </a:lnTo>
                  <a:lnTo>
                    <a:pt x="32" y="73"/>
                  </a:lnTo>
                  <a:lnTo>
                    <a:pt x="38" y="54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51" y="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3" name="Freeform 177"/>
            <p:cNvSpPr>
              <a:spLocks/>
            </p:cNvSpPr>
            <p:nvPr/>
          </p:nvSpPr>
          <p:spPr bwMode="auto">
            <a:xfrm>
              <a:off x="3539" y="2486"/>
              <a:ext cx="23" cy="22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44"/>
                </a:cxn>
                <a:cxn ang="0">
                  <a:pos x="42" y="40"/>
                </a:cxn>
                <a:cxn ang="0">
                  <a:pos x="37" y="36"/>
                </a:cxn>
                <a:cxn ang="0">
                  <a:pos x="32" y="32"/>
                </a:cxn>
                <a:cxn ang="0">
                  <a:pos x="27" y="29"/>
                </a:cxn>
                <a:cxn ang="0">
                  <a:pos x="22" y="24"/>
                </a:cxn>
                <a:cxn ang="0">
                  <a:pos x="15" y="18"/>
                </a:cxn>
                <a:cxn ang="0">
                  <a:pos x="8" y="14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5" y="2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31" y="6"/>
                </a:cxn>
                <a:cxn ang="0">
                  <a:pos x="37" y="7"/>
                </a:cxn>
                <a:cxn ang="0">
                  <a:pos x="42" y="8"/>
                </a:cxn>
                <a:cxn ang="0">
                  <a:pos x="46" y="9"/>
                </a:cxn>
                <a:cxn ang="0">
                  <a:pos x="46" y="9"/>
                </a:cxn>
              </a:cxnLst>
              <a:rect l="0" t="0" r="r" b="b"/>
              <a:pathLst>
                <a:path w="46" h="44">
                  <a:moveTo>
                    <a:pt x="46" y="9"/>
                  </a:moveTo>
                  <a:lnTo>
                    <a:pt x="46" y="44"/>
                  </a:lnTo>
                  <a:lnTo>
                    <a:pt x="42" y="40"/>
                  </a:lnTo>
                  <a:lnTo>
                    <a:pt x="37" y="36"/>
                  </a:lnTo>
                  <a:lnTo>
                    <a:pt x="32" y="32"/>
                  </a:lnTo>
                  <a:lnTo>
                    <a:pt x="27" y="29"/>
                  </a:lnTo>
                  <a:lnTo>
                    <a:pt x="22" y="24"/>
                  </a:lnTo>
                  <a:lnTo>
                    <a:pt x="15" y="18"/>
                  </a:lnTo>
                  <a:lnTo>
                    <a:pt x="8" y="14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7" y="7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4" name="Freeform 178"/>
            <p:cNvSpPr>
              <a:spLocks/>
            </p:cNvSpPr>
            <p:nvPr/>
          </p:nvSpPr>
          <p:spPr bwMode="auto">
            <a:xfrm>
              <a:off x="3474" y="2512"/>
              <a:ext cx="24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7" y="73"/>
                </a:cxn>
                <a:cxn ang="0">
                  <a:pos x="15" y="52"/>
                </a:cxn>
                <a:cxn ang="0">
                  <a:pos x="22" y="29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43" y="29"/>
                </a:cxn>
                <a:cxn ang="0">
                  <a:pos x="45" y="50"/>
                </a:cxn>
                <a:cxn ang="0">
                  <a:pos x="47" y="69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7" y="73"/>
                  </a:lnTo>
                  <a:lnTo>
                    <a:pt x="15" y="52"/>
                  </a:lnTo>
                  <a:lnTo>
                    <a:pt x="22" y="29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3" y="29"/>
                  </a:lnTo>
                  <a:lnTo>
                    <a:pt x="45" y="50"/>
                  </a:lnTo>
                  <a:lnTo>
                    <a:pt x="47" y="69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5" name="Freeform 179"/>
            <p:cNvSpPr>
              <a:spLocks/>
            </p:cNvSpPr>
            <p:nvPr/>
          </p:nvSpPr>
          <p:spPr bwMode="auto">
            <a:xfrm>
              <a:off x="3331" y="3018"/>
              <a:ext cx="16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7"/>
                </a:cxn>
                <a:cxn ang="0">
                  <a:pos x="27" y="14"/>
                </a:cxn>
                <a:cxn ang="0">
                  <a:pos x="27" y="18"/>
                </a:cxn>
                <a:cxn ang="0">
                  <a:pos x="27" y="22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4" y="25"/>
                </a:cxn>
                <a:cxn ang="0">
                  <a:pos x="25" y="26"/>
                </a:cxn>
                <a:cxn ang="0">
                  <a:pos x="25" y="27"/>
                </a:cxn>
                <a:cxn ang="0">
                  <a:pos x="26" y="29"/>
                </a:cxn>
                <a:cxn ang="0">
                  <a:pos x="18" y="40"/>
                </a:cxn>
                <a:cxn ang="0">
                  <a:pos x="13" y="61"/>
                </a:cxn>
                <a:cxn ang="0">
                  <a:pos x="8" y="83"/>
                </a:cxn>
                <a:cxn ang="0">
                  <a:pos x="1" y="97"/>
                </a:cxn>
                <a:cxn ang="0">
                  <a:pos x="2" y="98"/>
                </a:cxn>
                <a:cxn ang="0">
                  <a:pos x="2" y="99"/>
                </a:cxn>
                <a:cxn ang="0">
                  <a:pos x="2" y="100"/>
                </a:cxn>
                <a:cxn ang="0">
                  <a:pos x="3" y="101"/>
                </a:cxn>
                <a:cxn ang="0">
                  <a:pos x="2" y="104"/>
                </a:cxn>
                <a:cxn ang="0">
                  <a:pos x="2" y="105"/>
                </a:cxn>
                <a:cxn ang="0">
                  <a:pos x="1" y="107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31" h="109">
                  <a:moveTo>
                    <a:pt x="0" y="0"/>
                  </a:moveTo>
                  <a:lnTo>
                    <a:pt x="31" y="0"/>
                  </a:lnTo>
                  <a:lnTo>
                    <a:pt x="30" y="7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6" y="29"/>
                  </a:lnTo>
                  <a:lnTo>
                    <a:pt x="18" y="40"/>
                  </a:lnTo>
                  <a:lnTo>
                    <a:pt x="13" y="61"/>
                  </a:lnTo>
                  <a:lnTo>
                    <a:pt x="8" y="83"/>
                  </a:lnTo>
                  <a:lnTo>
                    <a:pt x="1" y="97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3" y="101"/>
                  </a:lnTo>
                  <a:lnTo>
                    <a:pt x="2" y="104"/>
                  </a:lnTo>
                  <a:lnTo>
                    <a:pt x="2" y="105"/>
                  </a:lnTo>
                  <a:lnTo>
                    <a:pt x="1" y="107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6" name="Freeform 180"/>
            <p:cNvSpPr>
              <a:spLocks/>
            </p:cNvSpPr>
            <p:nvPr/>
          </p:nvSpPr>
          <p:spPr bwMode="auto">
            <a:xfrm>
              <a:off x="3331" y="2904"/>
              <a:ext cx="115" cy="114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9" y="96"/>
                </a:cxn>
                <a:cxn ang="0">
                  <a:pos x="225" y="87"/>
                </a:cxn>
                <a:cxn ang="0">
                  <a:pos x="209" y="83"/>
                </a:cxn>
                <a:cxn ang="0">
                  <a:pos x="197" y="110"/>
                </a:cxn>
                <a:cxn ang="0">
                  <a:pos x="192" y="124"/>
                </a:cxn>
                <a:cxn ang="0">
                  <a:pos x="192" y="126"/>
                </a:cxn>
                <a:cxn ang="0">
                  <a:pos x="188" y="139"/>
                </a:cxn>
                <a:cxn ang="0">
                  <a:pos x="184" y="149"/>
                </a:cxn>
                <a:cxn ang="0">
                  <a:pos x="182" y="153"/>
                </a:cxn>
                <a:cxn ang="0">
                  <a:pos x="183" y="155"/>
                </a:cxn>
                <a:cxn ang="0">
                  <a:pos x="178" y="165"/>
                </a:cxn>
                <a:cxn ang="0">
                  <a:pos x="172" y="172"/>
                </a:cxn>
                <a:cxn ang="0">
                  <a:pos x="157" y="172"/>
                </a:cxn>
                <a:cxn ang="0">
                  <a:pos x="118" y="158"/>
                </a:cxn>
                <a:cxn ang="0">
                  <a:pos x="76" y="150"/>
                </a:cxn>
                <a:cxn ang="0">
                  <a:pos x="49" y="162"/>
                </a:cxn>
                <a:cxn ang="0">
                  <a:pos x="46" y="180"/>
                </a:cxn>
                <a:cxn ang="0">
                  <a:pos x="43" y="180"/>
                </a:cxn>
                <a:cxn ang="0">
                  <a:pos x="41" y="192"/>
                </a:cxn>
                <a:cxn ang="0">
                  <a:pos x="34" y="217"/>
                </a:cxn>
                <a:cxn ang="0">
                  <a:pos x="0" y="230"/>
                </a:cxn>
                <a:cxn ang="0">
                  <a:pos x="1" y="116"/>
                </a:cxn>
                <a:cxn ang="0">
                  <a:pos x="4" y="117"/>
                </a:cxn>
                <a:cxn ang="0">
                  <a:pos x="7" y="117"/>
                </a:cxn>
                <a:cxn ang="0">
                  <a:pos x="9" y="116"/>
                </a:cxn>
                <a:cxn ang="0">
                  <a:pos x="26" y="121"/>
                </a:cxn>
                <a:cxn ang="0">
                  <a:pos x="49" y="104"/>
                </a:cxn>
                <a:cxn ang="0">
                  <a:pos x="64" y="63"/>
                </a:cxn>
                <a:cxn ang="0">
                  <a:pos x="72" y="24"/>
                </a:cxn>
                <a:cxn ang="0">
                  <a:pos x="78" y="10"/>
                </a:cxn>
                <a:cxn ang="0">
                  <a:pos x="88" y="9"/>
                </a:cxn>
                <a:cxn ang="0">
                  <a:pos x="99" y="10"/>
                </a:cxn>
                <a:cxn ang="0">
                  <a:pos x="100" y="12"/>
                </a:cxn>
                <a:cxn ang="0">
                  <a:pos x="104" y="12"/>
                </a:cxn>
                <a:cxn ang="0">
                  <a:pos x="115" y="12"/>
                </a:cxn>
                <a:cxn ang="0">
                  <a:pos x="129" y="15"/>
                </a:cxn>
                <a:cxn ang="0">
                  <a:pos x="130" y="18"/>
                </a:cxn>
                <a:cxn ang="0">
                  <a:pos x="138" y="19"/>
                </a:cxn>
                <a:cxn ang="0">
                  <a:pos x="153" y="22"/>
                </a:cxn>
                <a:cxn ang="0">
                  <a:pos x="168" y="24"/>
                </a:cxn>
                <a:cxn ang="0">
                  <a:pos x="179" y="18"/>
                </a:cxn>
                <a:cxn ang="0">
                  <a:pos x="180" y="7"/>
                </a:cxn>
                <a:cxn ang="0">
                  <a:pos x="176" y="3"/>
                </a:cxn>
              </a:cxnLst>
              <a:rect l="0" t="0" r="r" b="b"/>
              <a:pathLst>
                <a:path w="230" h="230">
                  <a:moveTo>
                    <a:pt x="174" y="0"/>
                  </a:moveTo>
                  <a:lnTo>
                    <a:pt x="230" y="0"/>
                  </a:lnTo>
                  <a:lnTo>
                    <a:pt x="230" y="101"/>
                  </a:lnTo>
                  <a:lnTo>
                    <a:pt x="229" y="96"/>
                  </a:lnTo>
                  <a:lnTo>
                    <a:pt x="228" y="92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09" y="83"/>
                  </a:lnTo>
                  <a:lnTo>
                    <a:pt x="201" y="95"/>
                  </a:lnTo>
                  <a:lnTo>
                    <a:pt x="197" y="110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2" y="125"/>
                  </a:lnTo>
                  <a:lnTo>
                    <a:pt x="192" y="126"/>
                  </a:lnTo>
                  <a:lnTo>
                    <a:pt x="193" y="127"/>
                  </a:lnTo>
                  <a:lnTo>
                    <a:pt x="188" y="139"/>
                  </a:lnTo>
                  <a:lnTo>
                    <a:pt x="186" y="146"/>
                  </a:lnTo>
                  <a:lnTo>
                    <a:pt x="184" y="149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3" y="154"/>
                  </a:lnTo>
                  <a:lnTo>
                    <a:pt x="183" y="155"/>
                  </a:lnTo>
                  <a:lnTo>
                    <a:pt x="184" y="156"/>
                  </a:lnTo>
                  <a:lnTo>
                    <a:pt x="178" y="165"/>
                  </a:lnTo>
                  <a:lnTo>
                    <a:pt x="175" y="170"/>
                  </a:lnTo>
                  <a:lnTo>
                    <a:pt x="172" y="172"/>
                  </a:lnTo>
                  <a:lnTo>
                    <a:pt x="169" y="176"/>
                  </a:lnTo>
                  <a:lnTo>
                    <a:pt x="157" y="172"/>
                  </a:lnTo>
                  <a:lnTo>
                    <a:pt x="140" y="165"/>
                  </a:lnTo>
                  <a:lnTo>
                    <a:pt x="118" y="158"/>
                  </a:lnTo>
                  <a:lnTo>
                    <a:pt x="96" y="153"/>
                  </a:lnTo>
                  <a:lnTo>
                    <a:pt x="76" y="150"/>
                  </a:lnTo>
                  <a:lnTo>
                    <a:pt x="60" y="153"/>
                  </a:lnTo>
                  <a:lnTo>
                    <a:pt x="49" y="162"/>
                  </a:lnTo>
                  <a:lnTo>
                    <a:pt x="47" y="179"/>
                  </a:lnTo>
                  <a:lnTo>
                    <a:pt x="46" y="180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2" y="181"/>
                  </a:lnTo>
                  <a:lnTo>
                    <a:pt x="41" y="192"/>
                  </a:lnTo>
                  <a:lnTo>
                    <a:pt x="38" y="204"/>
                  </a:lnTo>
                  <a:lnTo>
                    <a:pt x="34" y="217"/>
                  </a:lnTo>
                  <a:lnTo>
                    <a:pt x="31" y="230"/>
                  </a:lnTo>
                  <a:lnTo>
                    <a:pt x="0" y="230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5" y="118"/>
                  </a:lnTo>
                  <a:lnTo>
                    <a:pt x="7" y="117"/>
                  </a:lnTo>
                  <a:lnTo>
                    <a:pt x="8" y="116"/>
                  </a:lnTo>
                  <a:lnTo>
                    <a:pt x="9" y="116"/>
                  </a:lnTo>
                  <a:lnTo>
                    <a:pt x="10" y="115"/>
                  </a:lnTo>
                  <a:lnTo>
                    <a:pt x="26" y="121"/>
                  </a:lnTo>
                  <a:lnTo>
                    <a:pt x="39" y="117"/>
                  </a:lnTo>
                  <a:lnTo>
                    <a:pt x="49" y="104"/>
                  </a:lnTo>
                  <a:lnTo>
                    <a:pt x="57" y="85"/>
                  </a:lnTo>
                  <a:lnTo>
                    <a:pt x="64" y="63"/>
                  </a:lnTo>
                  <a:lnTo>
                    <a:pt x="69" y="42"/>
                  </a:lnTo>
                  <a:lnTo>
                    <a:pt x="72" y="2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1" y="9"/>
                  </a:lnTo>
                  <a:lnTo>
                    <a:pt x="88" y="9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5" y="12"/>
                  </a:lnTo>
                  <a:lnTo>
                    <a:pt x="129" y="14"/>
                  </a:lnTo>
                  <a:lnTo>
                    <a:pt x="129" y="15"/>
                  </a:lnTo>
                  <a:lnTo>
                    <a:pt x="130" y="17"/>
                  </a:lnTo>
                  <a:lnTo>
                    <a:pt x="130" y="18"/>
                  </a:lnTo>
                  <a:lnTo>
                    <a:pt x="131" y="19"/>
                  </a:lnTo>
                  <a:lnTo>
                    <a:pt x="138" y="19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61" y="24"/>
                  </a:lnTo>
                  <a:lnTo>
                    <a:pt x="168" y="24"/>
                  </a:lnTo>
                  <a:lnTo>
                    <a:pt x="174" y="21"/>
                  </a:lnTo>
                  <a:lnTo>
                    <a:pt x="179" y="18"/>
                  </a:lnTo>
                  <a:lnTo>
                    <a:pt x="183" y="10"/>
                  </a:lnTo>
                  <a:lnTo>
                    <a:pt x="180" y="7"/>
                  </a:lnTo>
                  <a:lnTo>
                    <a:pt x="178" y="5"/>
                  </a:lnTo>
                  <a:lnTo>
                    <a:pt x="176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7" name="Freeform 181"/>
            <p:cNvSpPr>
              <a:spLocks/>
            </p:cNvSpPr>
            <p:nvPr/>
          </p:nvSpPr>
          <p:spPr bwMode="auto">
            <a:xfrm>
              <a:off x="3339" y="2814"/>
              <a:ext cx="107" cy="90"/>
            </a:xfrm>
            <a:custGeom>
              <a:avLst/>
              <a:gdLst/>
              <a:ahLst/>
              <a:cxnLst>
                <a:cxn ang="0">
                  <a:pos x="215" y="98"/>
                </a:cxn>
                <a:cxn ang="0">
                  <a:pos x="215" y="178"/>
                </a:cxn>
                <a:cxn ang="0">
                  <a:pos x="159" y="178"/>
                </a:cxn>
                <a:cxn ang="0">
                  <a:pos x="125" y="143"/>
                </a:cxn>
                <a:cxn ang="0">
                  <a:pos x="100" y="115"/>
                </a:cxn>
                <a:cxn ang="0">
                  <a:pos x="80" y="93"/>
                </a:cxn>
                <a:cxn ang="0">
                  <a:pos x="64" y="76"/>
                </a:cxn>
                <a:cxn ang="0">
                  <a:pos x="49" y="60"/>
                </a:cxn>
                <a:cxn ang="0">
                  <a:pos x="35" y="44"/>
                </a:cxn>
                <a:cxn ang="0">
                  <a:pos x="19" y="2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21" y="7"/>
                </a:cxn>
                <a:cxn ang="0">
                  <a:pos x="34" y="11"/>
                </a:cxn>
                <a:cxn ang="0">
                  <a:pos x="46" y="16"/>
                </a:cxn>
                <a:cxn ang="0">
                  <a:pos x="56" y="21"/>
                </a:cxn>
                <a:cxn ang="0">
                  <a:pos x="68" y="25"/>
                </a:cxn>
                <a:cxn ang="0">
                  <a:pos x="80" y="30"/>
                </a:cxn>
                <a:cxn ang="0">
                  <a:pos x="96" y="37"/>
                </a:cxn>
                <a:cxn ang="0">
                  <a:pos x="117" y="46"/>
                </a:cxn>
                <a:cxn ang="0">
                  <a:pos x="118" y="46"/>
                </a:cxn>
                <a:cxn ang="0">
                  <a:pos x="119" y="45"/>
                </a:cxn>
                <a:cxn ang="0">
                  <a:pos x="121" y="45"/>
                </a:cxn>
                <a:cxn ang="0">
                  <a:pos x="122" y="44"/>
                </a:cxn>
                <a:cxn ang="0">
                  <a:pos x="130" y="48"/>
                </a:cxn>
                <a:cxn ang="0">
                  <a:pos x="140" y="54"/>
                </a:cxn>
                <a:cxn ang="0">
                  <a:pos x="150" y="61"/>
                </a:cxn>
                <a:cxn ang="0">
                  <a:pos x="162" y="68"/>
                </a:cxn>
                <a:cxn ang="0">
                  <a:pos x="175" y="76"/>
                </a:cxn>
                <a:cxn ang="0">
                  <a:pos x="187" y="83"/>
                </a:cxn>
                <a:cxn ang="0">
                  <a:pos x="201" y="91"/>
                </a:cxn>
                <a:cxn ang="0">
                  <a:pos x="215" y="98"/>
                </a:cxn>
              </a:cxnLst>
              <a:rect l="0" t="0" r="r" b="b"/>
              <a:pathLst>
                <a:path w="215" h="178">
                  <a:moveTo>
                    <a:pt x="215" y="98"/>
                  </a:moveTo>
                  <a:lnTo>
                    <a:pt x="215" y="178"/>
                  </a:lnTo>
                  <a:lnTo>
                    <a:pt x="159" y="178"/>
                  </a:lnTo>
                  <a:lnTo>
                    <a:pt x="125" y="143"/>
                  </a:lnTo>
                  <a:lnTo>
                    <a:pt x="100" y="115"/>
                  </a:lnTo>
                  <a:lnTo>
                    <a:pt x="80" y="93"/>
                  </a:lnTo>
                  <a:lnTo>
                    <a:pt x="64" y="76"/>
                  </a:lnTo>
                  <a:lnTo>
                    <a:pt x="49" y="60"/>
                  </a:lnTo>
                  <a:lnTo>
                    <a:pt x="35" y="44"/>
                  </a:lnTo>
                  <a:lnTo>
                    <a:pt x="19" y="2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1" y="7"/>
                  </a:lnTo>
                  <a:lnTo>
                    <a:pt x="34" y="11"/>
                  </a:lnTo>
                  <a:lnTo>
                    <a:pt x="46" y="16"/>
                  </a:lnTo>
                  <a:lnTo>
                    <a:pt x="56" y="21"/>
                  </a:lnTo>
                  <a:lnTo>
                    <a:pt x="68" y="25"/>
                  </a:lnTo>
                  <a:lnTo>
                    <a:pt x="80" y="30"/>
                  </a:lnTo>
                  <a:lnTo>
                    <a:pt x="96" y="3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9" y="45"/>
                  </a:lnTo>
                  <a:lnTo>
                    <a:pt x="121" y="45"/>
                  </a:lnTo>
                  <a:lnTo>
                    <a:pt x="122" y="44"/>
                  </a:lnTo>
                  <a:lnTo>
                    <a:pt x="130" y="48"/>
                  </a:lnTo>
                  <a:lnTo>
                    <a:pt x="140" y="54"/>
                  </a:lnTo>
                  <a:lnTo>
                    <a:pt x="150" y="61"/>
                  </a:lnTo>
                  <a:lnTo>
                    <a:pt x="162" y="68"/>
                  </a:lnTo>
                  <a:lnTo>
                    <a:pt x="175" y="76"/>
                  </a:lnTo>
                  <a:lnTo>
                    <a:pt x="187" y="83"/>
                  </a:lnTo>
                  <a:lnTo>
                    <a:pt x="201" y="91"/>
                  </a:lnTo>
                  <a:lnTo>
                    <a:pt x="215" y="9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8" name="Freeform 182"/>
            <p:cNvSpPr>
              <a:spLocks/>
            </p:cNvSpPr>
            <p:nvPr/>
          </p:nvSpPr>
          <p:spPr bwMode="auto">
            <a:xfrm>
              <a:off x="3346" y="2674"/>
              <a:ext cx="100" cy="89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200" y="0"/>
                </a:cxn>
                <a:cxn ang="0">
                  <a:pos x="200" y="84"/>
                </a:cxn>
                <a:cxn ang="0">
                  <a:pos x="188" y="91"/>
                </a:cxn>
                <a:cxn ang="0">
                  <a:pos x="177" y="97"/>
                </a:cxn>
                <a:cxn ang="0">
                  <a:pos x="167" y="104"/>
                </a:cxn>
                <a:cxn ang="0">
                  <a:pos x="156" y="110"/>
                </a:cxn>
                <a:cxn ang="0">
                  <a:pos x="146" y="116"/>
                </a:cxn>
                <a:cxn ang="0">
                  <a:pos x="138" y="121"/>
                </a:cxn>
                <a:cxn ang="0">
                  <a:pos x="129" y="127"/>
                </a:cxn>
                <a:cxn ang="0">
                  <a:pos x="122" y="130"/>
                </a:cxn>
                <a:cxn ang="0">
                  <a:pos x="120" y="129"/>
                </a:cxn>
                <a:cxn ang="0">
                  <a:pos x="119" y="129"/>
                </a:cxn>
                <a:cxn ang="0">
                  <a:pos x="118" y="129"/>
                </a:cxn>
                <a:cxn ang="0">
                  <a:pos x="117" y="128"/>
                </a:cxn>
                <a:cxn ang="0">
                  <a:pos x="96" y="137"/>
                </a:cxn>
                <a:cxn ang="0">
                  <a:pos x="80" y="145"/>
                </a:cxn>
                <a:cxn ang="0">
                  <a:pos x="68" y="151"/>
                </a:cxn>
                <a:cxn ang="0">
                  <a:pos x="56" y="155"/>
                </a:cxn>
                <a:cxn ang="0">
                  <a:pos x="46" y="160"/>
                </a:cxn>
                <a:cxn ang="0">
                  <a:pos x="34" y="165"/>
                </a:cxn>
                <a:cxn ang="0">
                  <a:pos x="21" y="169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2" y="174"/>
                </a:cxn>
                <a:cxn ang="0">
                  <a:pos x="1" y="173"/>
                </a:cxn>
                <a:cxn ang="0">
                  <a:pos x="0" y="172"/>
                </a:cxn>
                <a:cxn ang="0">
                  <a:pos x="19" y="150"/>
                </a:cxn>
                <a:cxn ang="0">
                  <a:pos x="35" y="131"/>
                </a:cxn>
                <a:cxn ang="0">
                  <a:pos x="49" y="116"/>
                </a:cxn>
                <a:cxn ang="0">
                  <a:pos x="63" y="100"/>
                </a:cxn>
                <a:cxn ang="0">
                  <a:pos x="79" y="83"/>
                </a:cxn>
                <a:cxn ang="0">
                  <a:pos x="99" y="61"/>
                </a:cxn>
                <a:cxn ang="0">
                  <a:pos x="124" y="34"/>
                </a:cxn>
                <a:cxn ang="0">
                  <a:pos x="156" y="0"/>
                </a:cxn>
              </a:cxnLst>
              <a:rect l="0" t="0" r="r" b="b"/>
              <a:pathLst>
                <a:path w="200" h="176">
                  <a:moveTo>
                    <a:pt x="156" y="0"/>
                  </a:moveTo>
                  <a:lnTo>
                    <a:pt x="200" y="0"/>
                  </a:lnTo>
                  <a:lnTo>
                    <a:pt x="200" y="84"/>
                  </a:lnTo>
                  <a:lnTo>
                    <a:pt x="188" y="91"/>
                  </a:lnTo>
                  <a:lnTo>
                    <a:pt x="177" y="97"/>
                  </a:lnTo>
                  <a:lnTo>
                    <a:pt x="167" y="104"/>
                  </a:lnTo>
                  <a:lnTo>
                    <a:pt x="156" y="110"/>
                  </a:lnTo>
                  <a:lnTo>
                    <a:pt x="146" y="116"/>
                  </a:lnTo>
                  <a:lnTo>
                    <a:pt x="138" y="121"/>
                  </a:lnTo>
                  <a:lnTo>
                    <a:pt x="129" y="127"/>
                  </a:lnTo>
                  <a:lnTo>
                    <a:pt x="122" y="130"/>
                  </a:lnTo>
                  <a:lnTo>
                    <a:pt x="120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8"/>
                  </a:lnTo>
                  <a:lnTo>
                    <a:pt x="96" y="137"/>
                  </a:lnTo>
                  <a:lnTo>
                    <a:pt x="80" y="145"/>
                  </a:lnTo>
                  <a:lnTo>
                    <a:pt x="68" y="151"/>
                  </a:lnTo>
                  <a:lnTo>
                    <a:pt x="56" y="155"/>
                  </a:lnTo>
                  <a:lnTo>
                    <a:pt x="46" y="160"/>
                  </a:lnTo>
                  <a:lnTo>
                    <a:pt x="34" y="165"/>
                  </a:lnTo>
                  <a:lnTo>
                    <a:pt x="21" y="169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2" y="174"/>
                  </a:lnTo>
                  <a:lnTo>
                    <a:pt x="1" y="173"/>
                  </a:lnTo>
                  <a:lnTo>
                    <a:pt x="0" y="172"/>
                  </a:lnTo>
                  <a:lnTo>
                    <a:pt x="19" y="150"/>
                  </a:lnTo>
                  <a:lnTo>
                    <a:pt x="35" y="131"/>
                  </a:lnTo>
                  <a:lnTo>
                    <a:pt x="49" y="116"/>
                  </a:lnTo>
                  <a:lnTo>
                    <a:pt x="63" y="100"/>
                  </a:lnTo>
                  <a:lnTo>
                    <a:pt x="79" y="83"/>
                  </a:lnTo>
                  <a:lnTo>
                    <a:pt x="99" y="61"/>
                  </a:lnTo>
                  <a:lnTo>
                    <a:pt x="124" y="3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19" name="Freeform 183"/>
            <p:cNvSpPr>
              <a:spLocks/>
            </p:cNvSpPr>
            <p:nvPr/>
          </p:nvSpPr>
          <p:spPr bwMode="auto">
            <a:xfrm>
              <a:off x="3331" y="2559"/>
              <a:ext cx="115" cy="1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4" y="25"/>
                </a:cxn>
                <a:cxn ang="0">
                  <a:pos x="58" y="45"/>
                </a:cxn>
                <a:cxn ang="0">
                  <a:pos x="61" y="46"/>
                </a:cxn>
                <a:cxn ang="0">
                  <a:pos x="63" y="49"/>
                </a:cxn>
                <a:cxn ang="0">
                  <a:pos x="74" y="74"/>
                </a:cxn>
                <a:cxn ang="0">
                  <a:pos x="112" y="74"/>
                </a:cxn>
                <a:cxn ang="0">
                  <a:pos x="155" y="63"/>
                </a:cxn>
                <a:cxn ang="0">
                  <a:pos x="184" y="52"/>
                </a:cxn>
                <a:cxn ang="0">
                  <a:pos x="191" y="57"/>
                </a:cxn>
                <a:cxn ang="0">
                  <a:pos x="199" y="71"/>
                </a:cxn>
                <a:cxn ang="0">
                  <a:pos x="198" y="73"/>
                </a:cxn>
                <a:cxn ang="0">
                  <a:pos x="197" y="75"/>
                </a:cxn>
                <a:cxn ang="0">
                  <a:pos x="201" y="81"/>
                </a:cxn>
                <a:cxn ang="0">
                  <a:pos x="208" y="101"/>
                </a:cxn>
                <a:cxn ang="0">
                  <a:pos x="207" y="102"/>
                </a:cxn>
                <a:cxn ang="0">
                  <a:pos x="206" y="104"/>
                </a:cxn>
                <a:cxn ang="0">
                  <a:pos x="215" y="128"/>
                </a:cxn>
                <a:cxn ang="0">
                  <a:pos x="230" y="146"/>
                </a:cxn>
                <a:cxn ang="0">
                  <a:pos x="186" y="231"/>
                </a:cxn>
                <a:cxn ang="0">
                  <a:pos x="192" y="224"/>
                </a:cxn>
                <a:cxn ang="0">
                  <a:pos x="198" y="218"/>
                </a:cxn>
                <a:cxn ang="0">
                  <a:pos x="188" y="205"/>
                </a:cxn>
                <a:cxn ang="0">
                  <a:pos x="176" y="204"/>
                </a:cxn>
                <a:cxn ang="0">
                  <a:pos x="160" y="207"/>
                </a:cxn>
                <a:cxn ang="0">
                  <a:pos x="146" y="209"/>
                </a:cxn>
                <a:cxn ang="0">
                  <a:pos x="145" y="210"/>
                </a:cxn>
                <a:cxn ang="0">
                  <a:pos x="144" y="212"/>
                </a:cxn>
                <a:cxn ang="0">
                  <a:pos x="124" y="215"/>
                </a:cxn>
                <a:cxn ang="0">
                  <a:pos x="116" y="215"/>
                </a:cxn>
                <a:cxn ang="0">
                  <a:pos x="115" y="217"/>
                </a:cxn>
                <a:cxn ang="0">
                  <a:pos x="114" y="219"/>
                </a:cxn>
                <a:cxn ang="0">
                  <a:pos x="98" y="219"/>
                </a:cxn>
                <a:cxn ang="0">
                  <a:pos x="89" y="216"/>
                </a:cxn>
                <a:cxn ang="0">
                  <a:pos x="84" y="186"/>
                </a:cxn>
                <a:cxn ang="0">
                  <a:pos x="73" y="142"/>
                </a:cxn>
                <a:cxn ang="0">
                  <a:pos x="54" y="110"/>
                </a:cxn>
                <a:cxn ang="0">
                  <a:pos x="26" y="112"/>
                </a:cxn>
                <a:cxn ang="0">
                  <a:pos x="24" y="111"/>
                </a:cxn>
                <a:cxn ang="0">
                  <a:pos x="22" y="110"/>
                </a:cxn>
                <a:cxn ang="0">
                  <a:pos x="11" y="113"/>
                </a:cxn>
                <a:cxn ang="0">
                  <a:pos x="0" y="117"/>
                </a:cxn>
              </a:cxnLst>
              <a:rect l="0" t="0" r="r" b="b"/>
              <a:pathLst>
                <a:path w="230" h="231">
                  <a:moveTo>
                    <a:pt x="0" y="0"/>
                  </a:moveTo>
                  <a:lnTo>
                    <a:pt x="47" y="0"/>
                  </a:lnTo>
                  <a:lnTo>
                    <a:pt x="50" y="12"/>
                  </a:lnTo>
                  <a:lnTo>
                    <a:pt x="54" y="25"/>
                  </a:lnTo>
                  <a:lnTo>
                    <a:pt x="57" y="36"/>
                  </a:lnTo>
                  <a:lnTo>
                    <a:pt x="58" y="45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8"/>
                  </a:lnTo>
                  <a:lnTo>
                    <a:pt x="63" y="49"/>
                  </a:lnTo>
                  <a:lnTo>
                    <a:pt x="64" y="66"/>
                  </a:lnTo>
                  <a:lnTo>
                    <a:pt x="74" y="74"/>
                  </a:lnTo>
                  <a:lnTo>
                    <a:pt x="92" y="76"/>
                  </a:lnTo>
                  <a:lnTo>
                    <a:pt x="112" y="74"/>
                  </a:lnTo>
                  <a:lnTo>
                    <a:pt x="134" y="68"/>
                  </a:lnTo>
                  <a:lnTo>
                    <a:pt x="155" y="63"/>
                  </a:lnTo>
                  <a:lnTo>
                    <a:pt x="172" y="56"/>
                  </a:lnTo>
                  <a:lnTo>
                    <a:pt x="184" y="52"/>
                  </a:lnTo>
                  <a:lnTo>
                    <a:pt x="188" y="54"/>
                  </a:lnTo>
                  <a:lnTo>
                    <a:pt x="191" y="57"/>
                  </a:lnTo>
                  <a:lnTo>
                    <a:pt x="194" y="61"/>
                  </a:lnTo>
                  <a:lnTo>
                    <a:pt x="199" y="71"/>
                  </a:lnTo>
                  <a:lnTo>
                    <a:pt x="199" y="72"/>
                  </a:lnTo>
                  <a:lnTo>
                    <a:pt x="198" y="73"/>
                  </a:lnTo>
                  <a:lnTo>
                    <a:pt x="198" y="74"/>
                  </a:lnTo>
                  <a:lnTo>
                    <a:pt x="197" y="75"/>
                  </a:lnTo>
                  <a:lnTo>
                    <a:pt x="199" y="78"/>
                  </a:lnTo>
                  <a:lnTo>
                    <a:pt x="201" y="81"/>
                  </a:lnTo>
                  <a:lnTo>
                    <a:pt x="203" y="88"/>
                  </a:lnTo>
                  <a:lnTo>
                    <a:pt x="208" y="101"/>
                  </a:lnTo>
                  <a:lnTo>
                    <a:pt x="208" y="102"/>
                  </a:lnTo>
                  <a:lnTo>
                    <a:pt x="207" y="102"/>
                  </a:lnTo>
                  <a:lnTo>
                    <a:pt x="207" y="103"/>
                  </a:lnTo>
                  <a:lnTo>
                    <a:pt x="206" y="104"/>
                  </a:lnTo>
                  <a:lnTo>
                    <a:pt x="210" y="114"/>
                  </a:lnTo>
                  <a:lnTo>
                    <a:pt x="215" y="128"/>
                  </a:lnTo>
                  <a:lnTo>
                    <a:pt x="221" y="140"/>
                  </a:lnTo>
                  <a:lnTo>
                    <a:pt x="230" y="146"/>
                  </a:lnTo>
                  <a:lnTo>
                    <a:pt x="230" y="231"/>
                  </a:lnTo>
                  <a:lnTo>
                    <a:pt x="186" y="231"/>
                  </a:lnTo>
                  <a:lnTo>
                    <a:pt x="188" y="227"/>
                  </a:lnTo>
                  <a:lnTo>
                    <a:pt x="192" y="224"/>
                  </a:lnTo>
                  <a:lnTo>
                    <a:pt x="194" y="220"/>
                  </a:lnTo>
                  <a:lnTo>
                    <a:pt x="198" y="218"/>
                  </a:lnTo>
                  <a:lnTo>
                    <a:pt x="194" y="210"/>
                  </a:lnTo>
                  <a:lnTo>
                    <a:pt x="188" y="205"/>
                  </a:lnTo>
                  <a:lnTo>
                    <a:pt x="183" y="204"/>
                  </a:lnTo>
                  <a:lnTo>
                    <a:pt x="176" y="204"/>
                  </a:lnTo>
                  <a:lnTo>
                    <a:pt x="168" y="205"/>
                  </a:lnTo>
                  <a:lnTo>
                    <a:pt x="160" y="207"/>
                  </a:lnTo>
                  <a:lnTo>
                    <a:pt x="153" y="209"/>
                  </a:lnTo>
                  <a:lnTo>
                    <a:pt x="146" y="209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1"/>
                  </a:lnTo>
                  <a:lnTo>
                    <a:pt x="144" y="212"/>
                  </a:lnTo>
                  <a:lnTo>
                    <a:pt x="131" y="215"/>
                  </a:lnTo>
                  <a:lnTo>
                    <a:pt x="124" y="215"/>
                  </a:lnTo>
                  <a:lnTo>
                    <a:pt x="119" y="216"/>
                  </a:lnTo>
                  <a:lnTo>
                    <a:pt x="116" y="215"/>
                  </a:lnTo>
                  <a:lnTo>
                    <a:pt x="115" y="216"/>
                  </a:lnTo>
                  <a:lnTo>
                    <a:pt x="115" y="217"/>
                  </a:lnTo>
                  <a:lnTo>
                    <a:pt x="115" y="218"/>
                  </a:lnTo>
                  <a:lnTo>
                    <a:pt x="114" y="219"/>
                  </a:lnTo>
                  <a:lnTo>
                    <a:pt x="103" y="219"/>
                  </a:lnTo>
                  <a:lnTo>
                    <a:pt x="98" y="219"/>
                  </a:lnTo>
                  <a:lnTo>
                    <a:pt x="94" y="218"/>
                  </a:lnTo>
                  <a:lnTo>
                    <a:pt x="89" y="216"/>
                  </a:lnTo>
                  <a:lnTo>
                    <a:pt x="87" y="204"/>
                  </a:lnTo>
                  <a:lnTo>
                    <a:pt x="84" y="186"/>
                  </a:lnTo>
                  <a:lnTo>
                    <a:pt x="79" y="164"/>
                  </a:lnTo>
                  <a:lnTo>
                    <a:pt x="73" y="142"/>
                  </a:lnTo>
                  <a:lnTo>
                    <a:pt x="64" y="124"/>
                  </a:lnTo>
                  <a:lnTo>
                    <a:pt x="54" y="110"/>
                  </a:lnTo>
                  <a:lnTo>
                    <a:pt x="41" y="105"/>
                  </a:lnTo>
                  <a:lnTo>
                    <a:pt x="26" y="112"/>
                  </a:lnTo>
                  <a:lnTo>
                    <a:pt x="25" y="111"/>
                  </a:lnTo>
                  <a:lnTo>
                    <a:pt x="24" y="111"/>
                  </a:lnTo>
                  <a:lnTo>
                    <a:pt x="23" y="110"/>
                  </a:lnTo>
                  <a:lnTo>
                    <a:pt x="22" y="110"/>
                  </a:lnTo>
                  <a:lnTo>
                    <a:pt x="17" y="111"/>
                  </a:lnTo>
                  <a:lnTo>
                    <a:pt x="11" y="113"/>
                  </a:lnTo>
                  <a:lnTo>
                    <a:pt x="5" y="114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0" name="Freeform 184"/>
            <p:cNvSpPr>
              <a:spLocks/>
            </p:cNvSpPr>
            <p:nvPr/>
          </p:nvSpPr>
          <p:spPr bwMode="auto">
            <a:xfrm>
              <a:off x="3331" y="2484"/>
              <a:ext cx="24" cy="75"/>
            </a:xfrm>
            <a:custGeom>
              <a:avLst/>
              <a:gdLst/>
              <a:ahLst/>
              <a:cxnLst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10" y="21"/>
                </a:cxn>
                <a:cxn ang="0">
                  <a:pos x="13" y="33"/>
                </a:cxn>
                <a:cxn ang="0">
                  <a:pos x="18" y="46"/>
                </a:cxn>
                <a:cxn ang="0">
                  <a:pos x="17" y="47"/>
                </a:cxn>
                <a:cxn ang="0">
                  <a:pos x="17" y="48"/>
                </a:cxn>
                <a:cxn ang="0">
                  <a:pos x="17" y="49"/>
                </a:cxn>
                <a:cxn ang="0">
                  <a:pos x="16" y="50"/>
                </a:cxn>
                <a:cxn ang="0">
                  <a:pos x="23" y="64"/>
                </a:cxn>
                <a:cxn ang="0">
                  <a:pos x="28" y="85"/>
                </a:cxn>
                <a:cxn ang="0">
                  <a:pos x="33" y="106"/>
                </a:cxn>
                <a:cxn ang="0">
                  <a:pos x="41" y="117"/>
                </a:cxn>
                <a:cxn ang="0">
                  <a:pos x="40" y="118"/>
                </a:cxn>
                <a:cxn ang="0">
                  <a:pos x="40" y="119"/>
                </a:cxn>
                <a:cxn ang="0">
                  <a:pos x="40" y="121"/>
                </a:cxn>
                <a:cxn ang="0">
                  <a:pos x="39" y="122"/>
                </a:cxn>
                <a:cxn ang="0">
                  <a:pos x="40" y="123"/>
                </a:cxn>
                <a:cxn ang="0">
                  <a:pos x="41" y="123"/>
                </a:cxn>
                <a:cxn ang="0">
                  <a:pos x="42" y="123"/>
                </a:cxn>
                <a:cxn ang="0">
                  <a:pos x="43" y="124"/>
                </a:cxn>
                <a:cxn ang="0">
                  <a:pos x="42" y="129"/>
                </a:cxn>
                <a:cxn ang="0">
                  <a:pos x="43" y="134"/>
                </a:cxn>
                <a:cxn ang="0">
                  <a:pos x="45" y="141"/>
                </a:cxn>
                <a:cxn ang="0">
                  <a:pos x="47" y="149"/>
                </a:cxn>
              </a:cxnLst>
              <a:rect l="0" t="0" r="r" b="b"/>
              <a:pathLst>
                <a:path w="47" h="149">
                  <a:moveTo>
                    <a:pt x="47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1"/>
                  </a:lnTo>
                  <a:lnTo>
                    <a:pt x="13" y="33"/>
                  </a:lnTo>
                  <a:lnTo>
                    <a:pt x="18" y="46"/>
                  </a:lnTo>
                  <a:lnTo>
                    <a:pt x="17" y="47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6" y="50"/>
                  </a:lnTo>
                  <a:lnTo>
                    <a:pt x="23" y="64"/>
                  </a:lnTo>
                  <a:lnTo>
                    <a:pt x="28" y="85"/>
                  </a:lnTo>
                  <a:lnTo>
                    <a:pt x="33" y="106"/>
                  </a:lnTo>
                  <a:lnTo>
                    <a:pt x="41" y="117"/>
                  </a:lnTo>
                  <a:lnTo>
                    <a:pt x="40" y="118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2" y="129"/>
                  </a:lnTo>
                  <a:lnTo>
                    <a:pt x="43" y="134"/>
                  </a:lnTo>
                  <a:lnTo>
                    <a:pt x="45" y="141"/>
                  </a:lnTo>
                  <a:lnTo>
                    <a:pt x="47" y="14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1" name="Freeform 185"/>
            <p:cNvSpPr>
              <a:spLocks/>
            </p:cNvSpPr>
            <p:nvPr/>
          </p:nvSpPr>
          <p:spPr bwMode="auto">
            <a:xfrm>
              <a:off x="3250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81" y="9"/>
                </a:cxn>
                <a:cxn ang="0">
                  <a:pos x="72" y="19"/>
                </a:cxn>
                <a:cxn ang="0">
                  <a:pos x="62" y="29"/>
                </a:cxn>
                <a:cxn ang="0">
                  <a:pos x="53" y="37"/>
                </a:cxn>
                <a:cxn ang="0">
                  <a:pos x="43" y="42"/>
                </a:cxn>
                <a:cxn ang="0">
                  <a:pos x="31" y="44"/>
                </a:cxn>
                <a:cxn ang="0">
                  <a:pos x="19" y="39"/>
                </a:cxn>
                <a:cxn ang="0">
                  <a:pos x="6" y="26"/>
                </a:cxn>
                <a:cxn ang="0">
                  <a:pos x="5" y="26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24"/>
                </a:cxn>
                <a:cxn ang="0">
                  <a:pos x="5" y="24"/>
                </a:cxn>
                <a:cxn ang="0">
                  <a:pos x="3" y="17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81" y="9"/>
                  </a:lnTo>
                  <a:lnTo>
                    <a:pt x="72" y="19"/>
                  </a:lnTo>
                  <a:lnTo>
                    <a:pt x="62" y="29"/>
                  </a:lnTo>
                  <a:lnTo>
                    <a:pt x="53" y="37"/>
                  </a:lnTo>
                  <a:lnTo>
                    <a:pt x="43" y="42"/>
                  </a:lnTo>
                  <a:lnTo>
                    <a:pt x="31" y="44"/>
                  </a:lnTo>
                  <a:lnTo>
                    <a:pt x="19" y="39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3" y="17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2" name="Freeform 186"/>
            <p:cNvSpPr>
              <a:spLocks/>
            </p:cNvSpPr>
            <p:nvPr/>
          </p:nvSpPr>
          <p:spPr bwMode="auto">
            <a:xfrm>
              <a:off x="3303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53" y="123"/>
                </a:cxn>
                <a:cxn ang="0">
                  <a:pos x="47" y="136"/>
                </a:cxn>
                <a:cxn ang="0">
                  <a:pos x="42" y="148"/>
                </a:cxn>
                <a:cxn ang="0">
                  <a:pos x="33" y="159"/>
                </a:cxn>
                <a:cxn ang="0">
                  <a:pos x="21" y="127"/>
                </a:cxn>
                <a:cxn ang="0">
                  <a:pos x="16" y="85"/>
                </a:cxn>
                <a:cxn ang="0">
                  <a:pos x="13" y="40"/>
                </a:cxn>
                <a:cxn ang="0">
                  <a:pos x="0" y="0"/>
                </a:cxn>
              </a:cxnLst>
              <a:rect l="0" t="0" r="r" b="b"/>
              <a:pathLst>
                <a:path w="58" h="159">
                  <a:moveTo>
                    <a:pt x="0" y="0"/>
                  </a:moveTo>
                  <a:lnTo>
                    <a:pt x="58" y="0"/>
                  </a:lnTo>
                  <a:lnTo>
                    <a:pt x="58" y="109"/>
                  </a:lnTo>
                  <a:lnTo>
                    <a:pt x="53" y="123"/>
                  </a:lnTo>
                  <a:lnTo>
                    <a:pt x="47" y="136"/>
                  </a:lnTo>
                  <a:lnTo>
                    <a:pt x="42" y="148"/>
                  </a:lnTo>
                  <a:lnTo>
                    <a:pt x="33" y="159"/>
                  </a:lnTo>
                  <a:lnTo>
                    <a:pt x="21" y="127"/>
                  </a:lnTo>
                  <a:lnTo>
                    <a:pt x="16" y="85"/>
                  </a:lnTo>
                  <a:lnTo>
                    <a:pt x="1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3" name="Freeform 187"/>
            <p:cNvSpPr>
              <a:spLocks/>
            </p:cNvSpPr>
            <p:nvPr/>
          </p:nvSpPr>
          <p:spPr bwMode="auto">
            <a:xfrm>
              <a:off x="3228" y="2938"/>
              <a:ext cx="103" cy="80"/>
            </a:xfrm>
            <a:custGeom>
              <a:avLst/>
              <a:gdLst/>
              <a:ahLst/>
              <a:cxnLst>
                <a:cxn ang="0">
                  <a:pos x="208" y="160"/>
                </a:cxn>
                <a:cxn ang="0">
                  <a:pos x="149" y="158"/>
                </a:cxn>
                <a:cxn ang="0">
                  <a:pos x="147" y="154"/>
                </a:cxn>
                <a:cxn ang="0">
                  <a:pos x="143" y="154"/>
                </a:cxn>
                <a:cxn ang="0">
                  <a:pos x="137" y="158"/>
                </a:cxn>
                <a:cxn ang="0">
                  <a:pos x="45" y="160"/>
                </a:cxn>
                <a:cxn ang="0">
                  <a:pos x="57" y="141"/>
                </a:cxn>
                <a:cxn ang="0">
                  <a:pos x="80" y="132"/>
                </a:cxn>
                <a:cxn ang="0">
                  <a:pos x="105" y="126"/>
                </a:cxn>
                <a:cxn ang="0">
                  <a:pos x="125" y="118"/>
                </a:cxn>
                <a:cxn ang="0">
                  <a:pos x="97" y="85"/>
                </a:cxn>
                <a:cxn ang="0">
                  <a:pos x="59" y="56"/>
                </a:cxn>
                <a:cxn ang="0">
                  <a:pos x="23" y="31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30" y="1"/>
                </a:cxn>
                <a:cxn ang="0">
                  <a:pos x="48" y="4"/>
                </a:cxn>
                <a:cxn ang="0">
                  <a:pos x="65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83" y="13"/>
                </a:cxn>
                <a:cxn ang="0">
                  <a:pos x="104" y="19"/>
                </a:cxn>
                <a:cxn ang="0">
                  <a:pos x="125" y="24"/>
                </a:cxn>
                <a:cxn ang="0">
                  <a:pos x="139" y="24"/>
                </a:cxn>
                <a:cxn ang="0">
                  <a:pos x="140" y="26"/>
                </a:cxn>
                <a:cxn ang="0">
                  <a:pos x="141" y="28"/>
                </a:cxn>
                <a:cxn ang="0">
                  <a:pos x="143" y="26"/>
                </a:cxn>
                <a:cxn ang="0">
                  <a:pos x="145" y="25"/>
                </a:cxn>
                <a:cxn ang="0">
                  <a:pos x="156" y="31"/>
                </a:cxn>
                <a:cxn ang="0">
                  <a:pos x="172" y="35"/>
                </a:cxn>
                <a:cxn ang="0">
                  <a:pos x="190" y="40"/>
                </a:cxn>
                <a:cxn ang="0">
                  <a:pos x="208" y="46"/>
                </a:cxn>
              </a:cxnLst>
              <a:rect l="0" t="0" r="r" b="b"/>
              <a:pathLst>
                <a:path w="208" h="160">
                  <a:moveTo>
                    <a:pt x="208" y="46"/>
                  </a:moveTo>
                  <a:lnTo>
                    <a:pt x="208" y="160"/>
                  </a:lnTo>
                  <a:lnTo>
                    <a:pt x="150" y="160"/>
                  </a:lnTo>
                  <a:lnTo>
                    <a:pt x="149" y="158"/>
                  </a:lnTo>
                  <a:lnTo>
                    <a:pt x="148" y="156"/>
                  </a:lnTo>
                  <a:lnTo>
                    <a:pt x="147" y="154"/>
                  </a:lnTo>
                  <a:lnTo>
                    <a:pt x="145" y="153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7" y="158"/>
                  </a:lnTo>
                  <a:lnTo>
                    <a:pt x="135" y="160"/>
                  </a:lnTo>
                  <a:lnTo>
                    <a:pt x="45" y="160"/>
                  </a:lnTo>
                  <a:lnTo>
                    <a:pt x="49" y="148"/>
                  </a:lnTo>
                  <a:lnTo>
                    <a:pt x="57" y="141"/>
                  </a:lnTo>
                  <a:lnTo>
                    <a:pt x="67" y="136"/>
                  </a:lnTo>
                  <a:lnTo>
                    <a:pt x="80" y="132"/>
                  </a:lnTo>
                  <a:lnTo>
                    <a:pt x="92" y="130"/>
                  </a:lnTo>
                  <a:lnTo>
                    <a:pt x="105" y="126"/>
                  </a:lnTo>
                  <a:lnTo>
                    <a:pt x="117" y="123"/>
                  </a:lnTo>
                  <a:lnTo>
                    <a:pt x="125" y="118"/>
                  </a:lnTo>
                  <a:lnTo>
                    <a:pt x="113" y="101"/>
                  </a:lnTo>
                  <a:lnTo>
                    <a:pt x="97" y="85"/>
                  </a:lnTo>
                  <a:lnTo>
                    <a:pt x="79" y="70"/>
                  </a:lnTo>
                  <a:lnTo>
                    <a:pt x="59" y="56"/>
                  </a:lnTo>
                  <a:lnTo>
                    <a:pt x="41" y="43"/>
                  </a:lnTo>
                  <a:lnTo>
                    <a:pt x="23" y="31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8" y="3"/>
                  </a:lnTo>
                  <a:lnTo>
                    <a:pt x="48" y="4"/>
                  </a:lnTo>
                  <a:lnTo>
                    <a:pt x="56" y="7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4" y="12"/>
                  </a:lnTo>
                  <a:lnTo>
                    <a:pt x="83" y="13"/>
                  </a:lnTo>
                  <a:lnTo>
                    <a:pt x="92" y="16"/>
                  </a:lnTo>
                  <a:lnTo>
                    <a:pt x="104" y="19"/>
                  </a:lnTo>
                  <a:lnTo>
                    <a:pt x="114" y="22"/>
                  </a:lnTo>
                  <a:lnTo>
                    <a:pt x="125" y="24"/>
                  </a:lnTo>
                  <a:lnTo>
                    <a:pt x="133" y="25"/>
                  </a:lnTo>
                  <a:lnTo>
                    <a:pt x="139" y="24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7"/>
                  </a:lnTo>
                  <a:lnTo>
                    <a:pt x="141" y="28"/>
                  </a:lnTo>
                  <a:lnTo>
                    <a:pt x="142" y="27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9" y="27"/>
                  </a:lnTo>
                  <a:lnTo>
                    <a:pt x="156" y="31"/>
                  </a:lnTo>
                  <a:lnTo>
                    <a:pt x="163" y="33"/>
                  </a:lnTo>
                  <a:lnTo>
                    <a:pt x="172" y="35"/>
                  </a:lnTo>
                  <a:lnTo>
                    <a:pt x="181" y="38"/>
                  </a:lnTo>
                  <a:lnTo>
                    <a:pt x="190" y="40"/>
                  </a:lnTo>
                  <a:lnTo>
                    <a:pt x="200" y="43"/>
                  </a:lnTo>
                  <a:lnTo>
                    <a:pt x="208" y="46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4" name="Freeform 188"/>
            <p:cNvSpPr>
              <a:spLocks/>
            </p:cNvSpPr>
            <p:nvPr/>
          </p:nvSpPr>
          <p:spPr bwMode="auto">
            <a:xfrm>
              <a:off x="3235" y="2559"/>
              <a:ext cx="96" cy="7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3" y="1"/>
                </a:cxn>
                <a:cxn ang="0">
                  <a:pos x="147" y="4"/>
                </a:cxn>
                <a:cxn ang="0">
                  <a:pos x="148" y="1"/>
                </a:cxn>
                <a:cxn ang="0">
                  <a:pos x="149" y="0"/>
                </a:cxn>
                <a:cxn ang="0">
                  <a:pos x="193" y="117"/>
                </a:cxn>
                <a:cxn ang="0">
                  <a:pos x="179" y="120"/>
                </a:cxn>
                <a:cxn ang="0">
                  <a:pos x="164" y="124"/>
                </a:cxn>
                <a:cxn ang="0">
                  <a:pos x="152" y="127"/>
                </a:cxn>
                <a:cxn ang="0">
                  <a:pos x="145" y="132"/>
                </a:cxn>
                <a:cxn ang="0">
                  <a:pos x="143" y="131"/>
                </a:cxn>
                <a:cxn ang="0">
                  <a:pos x="141" y="129"/>
                </a:cxn>
                <a:cxn ang="0">
                  <a:pos x="140" y="132"/>
                </a:cxn>
                <a:cxn ang="0">
                  <a:pos x="139" y="134"/>
                </a:cxn>
                <a:cxn ang="0">
                  <a:pos x="125" y="134"/>
                </a:cxn>
                <a:cxn ang="0">
                  <a:pos x="104" y="139"/>
                </a:cxn>
                <a:cxn ang="0">
                  <a:pos x="83" y="144"/>
                </a:cxn>
                <a:cxn ang="0">
                  <a:pos x="67" y="146"/>
                </a:cxn>
                <a:cxn ang="0">
                  <a:pos x="66" y="148"/>
                </a:cxn>
                <a:cxn ang="0">
                  <a:pos x="65" y="150"/>
                </a:cxn>
                <a:cxn ang="0">
                  <a:pos x="48" y="152"/>
                </a:cxn>
                <a:cxn ang="0">
                  <a:pos x="31" y="156"/>
                </a:cxn>
                <a:cxn ang="0">
                  <a:pos x="14" y="157"/>
                </a:cxn>
                <a:cxn ang="0">
                  <a:pos x="0" y="155"/>
                </a:cxn>
                <a:cxn ang="0">
                  <a:pos x="23" y="126"/>
                </a:cxn>
                <a:cxn ang="0">
                  <a:pos x="60" y="101"/>
                </a:cxn>
                <a:cxn ang="0">
                  <a:pos x="98" y="73"/>
                </a:cxn>
                <a:cxn ang="0">
                  <a:pos x="126" y="40"/>
                </a:cxn>
                <a:cxn ang="0">
                  <a:pos x="106" y="31"/>
                </a:cxn>
                <a:cxn ang="0">
                  <a:pos x="81" y="26"/>
                </a:cxn>
                <a:cxn ang="0">
                  <a:pos x="59" y="18"/>
                </a:cxn>
                <a:cxn ang="0">
                  <a:pos x="46" y="0"/>
                </a:cxn>
              </a:cxnLst>
              <a:rect l="0" t="0" r="r" b="b"/>
              <a:pathLst>
                <a:path w="193" h="157">
                  <a:moveTo>
                    <a:pt x="46" y="0"/>
                  </a:moveTo>
                  <a:lnTo>
                    <a:pt x="140" y="0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5" y="3"/>
                  </a:lnTo>
                  <a:lnTo>
                    <a:pt x="147" y="4"/>
                  </a:lnTo>
                  <a:lnTo>
                    <a:pt x="147" y="3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9" y="0"/>
                  </a:lnTo>
                  <a:lnTo>
                    <a:pt x="193" y="0"/>
                  </a:lnTo>
                  <a:lnTo>
                    <a:pt x="193" y="117"/>
                  </a:lnTo>
                  <a:lnTo>
                    <a:pt x="186" y="119"/>
                  </a:lnTo>
                  <a:lnTo>
                    <a:pt x="179" y="120"/>
                  </a:lnTo>
                  <a:lnTo>
                    <a:pt x="171" y="122"/>
                  </a:lnTo>
                  <a:lnTo>
                    <a:pt x="164" y="124"/>
                  </a:lnTo>
                  <a:lnTo>
                    <a:pt x="158" y="126"/>
                  </a:lnTo>
                  <a:lnTo>
                    <a:pt x="152" y="127"/>
                  </a:lnTo>
                  <a:lnTo>
                    <a:pt x="149" y="129"/>
                  </a:lnTo>
                  <a:lnTo>
                    <a:pt x="145" y="132"/>
                  </a:lnTo>
                  <a:lnTo>
                    <a:pt x="144" y="131"/>
                  </a:lnTo>
                  <a:lnTo>
                    <a:pt x="143" y="131"/>
                  </a:lnTo>
                  <a:lnTo>
                    <a:pt x="142" y="131"/>
                  </a:lnTo>
                  <a:lnTo>
                    <a:pt x="141" y="129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39" y="134"/>
                  </a:lnTo>
                  <a:lnTo>
                    <a:pt x="133" y="133"/>
                  </a:lnTo>
                  <a:lnTo>
                    <a:pt x="125" y="134"/>
                  </a:lnTo>
                  <a:lnTo>
                    <a:pt x="114" y="136"/>
                  </a:lnTo>
                  <a:lnTo>
                    <a:pt x="104" y="139"/>
                  </a:lnTo>
                  <a:lnTo>
                    <a:pt x="94" y="142"/>
                  </a:lnTo>
                  <a:lnTo>
                    <a:pt x="83" y="144"/>
                  </a:lnTo>
                  <a:lnTo>
                    <a:pt x="74" y="146"/>
                  </a:lnTo>
                  <a:lnTo>
                    <a:pt x="67" y="146"/>
                  </a:lnTo>
                  <a:lnTo>
                    <a:pt x="67" y="147"/>
                  </a:lnTo>
                  <a:lnTo>
                    <a:pt x="66" y="148"/>
                  </a:lnTo>
                  <a:lnTo>
                    <a:pt x="66" y="149"/>
                  </a:lnTo>
                  <a:lnTo>
                    <a:pt x="65" y="150"/>
                  </a:lnTo>
                  <a:lnTo>
                    <a:pt x="57" y="151"/>
                  </a:lnTo>
                  <a:lnTo>
                    <a:pt x="48" y="152"/>
                  </a:lnTo>
                  <a:lnTo>
                    <a:pt x="39" y="154"/>
                  </a:lnTo>
                  <a:lnTo>
                    <a:pt x="31" y="156"/>
                  </a:lnTo>
                  <a:lnTo>
                    <a:pt x="22" y="156"/>
                  </a:lnTo>
                  <a:lnTo>
                    <a:pt x="14" y="157"/>
                  </a:lnTo>
                  <a:lnTo>
                    <a:pt x="7" y="156"/>
                  </a:lnTo>
                  <a:lnTo>
                    <a:pt x="0" y="155"/>
                  </a:lnTo>
                  <a:lnTo>
                    <a:pt x="10" y="140"/>
                  </a:lnTo>
                  <a:lnTo>
                    <a:pt x="23" y="126"/>
                  </a:lnTo>
                  <a:lnTo>
                    <a:pt x="41" y="113"/>
                  </a:lnTo>
                  <a:lnTo>
                    <a:pt x="60" y="101"/>
                  </a:lnTo>
                  <a:lnTo>
                    <a:pt x="80" y="87"/>
                  </a:lnTo>
                  <a:lnTo>
                    <a:pt x="98" y="73"/>
                  </a:lnTo>
                  <a:lnTo>
                    <a:pt x="114" y="57"/>
                  </a:lnTo>
                  <a:lnTo>
                    <a:pt x="126" y="40"/>
                  </a:lnTo>
                  <a:lnTo>
                    <a:pt x="118" y="35"/>
                  </a:lnTo>
                  <a:lnTo>
                    <a:pt x="106" y="31"/>
                  </a:lnTo>
                  <a:lnTo>
                    <a:pt x="94" y="28"/>
                  </a:lnTo>
                  <a:lnTo>
                    <a:pt x="81" y="26"/>
                  </a:lnTo>
                  <a:lnTo>
                    <a:pt x="69" y="22"/>
                  </a:lnTo>
                  <a:lnTo>
                    <a:pt x="59" y="18"/>
                  </a:lnTo>
                  <a:lnTo>
                    <a:pt x="51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5" name="Freeform 189"/>
            <p:cNvSpPr>
              <a:spLocks/>
            </p:cNvSpPr>
            <p:nvPr/>
          </p:nvSpPr>
          <p:spPr bwMode="auto">
            <a:xfrm>
              <a:off x="3309" y="2478"/>
              <a:ext cx="22" cy="81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44" y="162"/>
                </a:cxn>
                <a:cxn ang="0">
                  <a:pos x="0" y="162"/>
                </a:cxn>
                <a:cxn ang="0">
                  <a:pos x="8" y="143"/>
                </a:cxn>
                <a:cxn ang="0">
                  <a:pos x="14" y="122"/>
                </a:cxn>
                <a:cxn ang="0">
                  <a:pos x="16" y="99"/>
                </a:cxn>
                <a:cxn ang="0">
                  <a:pos x="17" y="76"/>
                </a:cxn>
                <a:cxn ang="0">
                  <a:pos x="19" y="54"/>
                </a:cxn>
                <a:cxn ang="0">
                  <a:pos x="22" y="33"/>
                </a:cxn>
                <a:cxn ang="0">
                  <a:pos x="26" y="15"/>
                </a:cxn>
                <a:cxn ang="0">
                  <a:pos x="34" y="0"/>
                </a:cxn>
                <a:cxn ang="0">
                  <a:pos x="37" y="2"/>
                </a:cxn>
                <a:cxn ang="0">
                  <a:pos x="39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4" y="13"/>
                </a:cxn>
              </a:cxnLst>
              <a:rect l="0" t="0" r="r" b="b"/>
              <a:pathLst>
                <a:path w="44" h="162">
                  <a:moveTo>
                    <a:pt x="44" y="13"/>
                  </a:moveTo>
                  <a:lnTo>
                    <a:pt x="44" y="162"/>
                  </a:lnTo>
                  <a:lnTo>
                    <a:pt x="0" y="162"/>
                  </a:lnTo>
                  <a:lnTo>
                    <a:pt x="8" y="143"/>
                  </a:lnTo>
                  <a:lnTo>
                    <a:pt x="14" y="122"/>
                  </a:lnTo>
                  <a:lnTo>
                    <a:pt x="16" y="99"/>
                  </a:lnTo>
                  <a:lnTo>
                    <a:pt x="17" y="76"/>
                  </a:lnTo>
                  <a:lnTo>
                    <a:pt x="19" y="54"/>
                  </a:lnTo>
                  <a:lnTo>
                    <a:pt x="22" y="33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926" name="Freeform 190"/>
            <p:cNvSpPr>
              <a:spLocks/>
            </p:cNvSpPr>
            <p:nvPr/>
          </p:nvSpPr>
          <p:spPr bwMode="auto">
            <a:xfrm>
              <a:off x="3258" y="2536"/>
              <a:ext cx="47" cy="23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1" y="36"/>
                </a:cxn>
                <a:cxn ang="0">
                  <a:pos x="3" y="29"/>
                </a:cxn>
                <a:cxn ang="0">
                  <a:pos x="5" y="21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20" y="6"/>
                </a:cxn>
                <a:cxn ang="0">
                  <a:pos x="32" y="0"/>
                </a:cxn>
                <a:cxn ang="0">
                  <a:pos x="45" y="2"/>
                </a:cxn>
                <a:cxn ang="0">
                  <a:pos x="56" y="8"/>
                </a:cxn>
                <a:cxn ang="0">
                  <a:pos x="66" y="19"/>
                </a:cxn>
                <a:cxn ang="0">
                  <a:pos x="75" y="29"/>
                </a:cxn>
                <a:cxn ang="0">
                  <a:pos x="85" y="39"/>
                </a:cxn>
                <a:cxn ang="0">
                  <a:pos x="95" y="47"/>
                </a:cxn>
              </a:cxnLst>
              <a:rect l="0" t="0" r="r" b="b"/>
              <a:pathLst>
                <a:path w="95" h="47">
                  <a:moveTo>
                    <a:pt x="95" y="47"/>
                  </a:moveTo>
                  <a:lnTo>
                    <a:pt x="1" y="47"/>
                  </a:lnTo>
                  <a:lnTo>
                    <a:pt x="0" y="42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0" y="6"/>
                  </a:lnTo>
                  <a:lnTo>
                    <a:pt x="32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6" y="19"/>
                  </a:lnTo>
                  <a:lnTo>
                    <a:pt x="75" y="29"/>
                  </a:lnTo>
                  <a:lnTo>
                    <a:pt x="85" y="39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1905000" y="3276600"/>
            <a:ext cx="2057400" cy="2019300"/>
            <a:chOff x="1584" y="2424"/>
            <a:chExt cx="1536" cy="1354"/>
          </a:xfrm>
        </p:grpSpPr>
        <p:sp>
          <p:nvSpPr>
            <p:cNvPr id="116928" name="Freeform 192" descr="Орех"/>
            <p:cNvSpPr>
              <a:spLocks/>
            </p:cNvSpPr>
            <p:nvPr/>
          </p:nvSpPr>
          <p:spPr bwMode="auto">
            <a:xfrm>
              <a:off x="1680" y="2448"/>
              <a:ext cx="1264" cy="1160"/>
            </a:xfrm>
            <a:custGeom>
              <a:avLst/>
              <a:gdLst/>
              <a:ahLst/>
              <a:cxnLst>
                <a:cxn ang="0">
                  <a:pos x="64" y="1104"/>
                </a:cxn>
                <a:cxn ang="0">
                  <a:pos x="1312" y="1096"/>
                </a:cxn>
                <a:cxn ang="0">
                  <a:pos x="1328" y="360"/>
                </a:cxn>
                <a:cxn ang="0">
                  <a:pos x="128" y="376"/>
                </a:cxn>
                <a:cxn ang="0">
                  <a:pos x="208" y="1160"/>
                </a:cxn>
                <a:cxn ang="0">
                  <a:pos x="0" y="1080"/>
                </a:cxn>
                <a:cxn ang="0">
                  <a:pos x="16" y="312"/>
                </a:cxn>
                <a:cxn ang="0">
                  <a:pos x="448" y="96"/>
                </a:cxn>
                <a:cxn ang="0">
                  <a:pos x="688" y="0"/>
                </a:cxn>
                <a:cxn ang="0">
                  <a:pos x="928" y="96"/>
                </a:cxn>
                <a:cxn ang="0">
                  <a:pos x="1228" y="321"/>
                </a:cxn>
                <a:cxn ang="0">
                  <a:pos x="1228" y="321"/>
                </a:cxn>
              </a:cxnLst>
              <a:rect l="0" t="0" r="r" b="b"/>
              <a:pathLst>
                <a:path w="1328" h="1160">
                  <a:moveTo>
                    <a:pt x="64" y="1104"/>
                  </a:moveTo>
                  <a:lnTo>
                    <a:pt x="1312" y="1096"/>
                  </a:lnTo>
                  <a:lnTo>
                    <a:pt x="1328" y="360"/>
                  </a:lnTo>
                  <a:lnTo>
                    <a:pt x="128" y="376"/>
                  </a:lnTo>
                  <a:lnTo>
                    <a:pt x="208" y="1160"/>
                  </a:lnTo>
                  <a:lnTo>
                    <a:pt x="0" y="1080"/>
                  </a:lnTo>
                  <a:lnTo>
                    <a:pt x="16" y="312"/>
                  </a:lnTo>
                  <a:lnTo>
                    <a:pt x="448" y="96"/>
                  </a:lnTo>
                  <a:lnTo>
                    <a:pt x="688" y="0"/>
                  </a:lnTo>
                  <a:lnTo>
                    <a:pt x="928" y="96"/>
                  </a:lnTo>
                  <a:lnTo>
                    <a:pt x="1228" y="321"/>
                  </a:lnTo>
                  <a:lnTo>
                    <a:pt x="1228" y="321"/>
                  </a:lnTo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grpSp>
          <p:nvGrpSpPr>
            <p:cNvPr id="7" name="Group 193"/>
            <p:cNvGrpSpPr>
              <a:grpSpLocks/>
            </p:cNvGrpSpPr>
            <p:nvPr/>
          </p:nvGrpSpPr>
          <p:grpSpPr bwMode="auto">
            <a:xfrm rot="1058693">
              <a:off x="1632" y="2942"/>
              <a:ext cx="1383" cy="514"/>
              <a:chOff x="672" y="997"/>
              <a:chExt cx="2952" cy="2163"/>
            </a:xfrm>
          </p:grpSpPr>
          <p:sp>
            <p:nvSpPr>
              <p:cNvPr id="116930" name="Freeform 19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31" name="Oval 19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32" name="Oval 19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33" name="Oval 19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34" name="Oval 19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199"/>
            <p:cNvGrpSpPr>
              <a:grpSpLocks/>
            </p:cNvGrpSpPr>
            <p:nvPr/>
          </p:nvGrpSpPr>
          <p:grpSpPr bwMode="auto">
            <a:xfrm rot="1058693">
              <a:off x="1632" y="2832"/>
              <a:ext cx="1383" cy="514"/>
              <a:chOff x="672" y="997"/>
              <a:chExt cx="2952" cy="2163"/>
            </a:xfrm>
          </p:grpSpPr>
          <p:sp>
            <p:nvSpPr>
              <p:cNvPr id="116936" name="Freeform 20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37" name="Oval 20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38" name="Oval 20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39" name="Oval 20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40" name="Oval 20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6941" name="Freeform 205" descr="Дуб"/>
            <p:cNvSpPr>
              <a:spLocks/>
            </p:cNvSpPr>
            <p:nvPr/>
          </p:nvSpPr>
          <p:spPr bwMode="auto">
            <a:xfrm>
              <a:off x="1599" y="2865"/>
              <a:ext cx="1441" cy="184"/>
            </a:xfrm>
            <a:custGeom>
              <a:avLst/>
              <a:gdLst/>
              <a:ahLst/>
              <a:cxnLst>
                <a:cxn ang="0">
                  <a:pos x="176" y="67"/>
                </a:cxn>
                <a:cxn ang="0">
                  <a:pos x="1099" y="9"/>
                </a:cxn>
                <a:cxn ang="0">
                  <a:pos x="1255" y="12"/>
                </a:cxn>
                <a:cxn ang="0">
                  <a:pos x="1345" y="27"/>
                </a:cxn>
                <a:cxn ang="0">
                  <a:pos x="1383" y="56"/>
                </a:cxn>
                <a:cxn ang="0">
                  <a:pos x="1390" y="82"/>
                </a:cxn>
                <a:cxn ang="0">
                  <a:pos x="1257" y="144"/>
                </a:cxn>
                <a:cxn ang="0">
                  <a:pos x="285" y="180"/>
                </a:cxn>
                <a:cxn ang="0">
                  <a:pos x="278" y="168"/>
                </a:cxn>
                <a:cxn ang="0">
                  <a:pos x="299" y="126"/>
                </a:cxn>
                <a:cxn ang="0">
                  <a:pos x="176" y="67"/>
                </a:cxn>
              </a:cxnLst>
              <a:rect l="0" t="0" r="r" b="b"/>
              <a:pathLst>
                <a:path w="1441" h="184">
                  <a:moveTo>
                    <a:pt x="176" y="67"/>
                  </a:moveTo>
                  <a:cubicBezTo>
                    <a:pt x="310" y="48"/>
                    <a:pt x="919" y="19"/>
                    <a:pt x="1099" y="9"/>
                  </a:cubicBezTo>
                  <a:cubicBezTo>
                    <a:pt x="1279" y="0"/>
                    <a:pt x="1214" y="8"/>
                    <a:pt x="1255" y="12"/>
                  </a:cubicBezTo>
                  <a:cubicBezTo>
                    <a:pt x="1296" y="14"/>
                    <a:pt x="1324" y="21"/>
                    <a:pt x="1345" y="27"/>
                  </a:cubicBezTo>
                  <a:cubicBezTo>
                    <a:pt x="1366" y="35"/>
                    <a:pt x="1375" y="47"/>
                    <a:pt x="1383" y="56"/>
                  </a:cubicBezTo>
                  <a:cubicBezTo>
                    <a:pt x="1390" y="65"/>
                    <a:pt x="1411" y="67"/>
                    <a:pt x="1390" y="82"/>
                  </a:cubicBezTo>
                  <a:cubicBezTo>
                    <a:pt x="1369" y="97"/>
                    <a:pt x="1441" y="128"/>
                    <a:pt x="1257" y="144"/>
                  </a:cubicBezTo>
                  <a:cubicBezTo>
                    <a:pt x="1073" y="160"/>
                    <a:pt x="448" y="176"/>
                    <a:pt x="285" y="180"/>
                  </a:cubicBezTo>
                  <a:cubicBezTo>
                    <a:pt x="122" y="184"/>
                    <a:pt x="276" y="177"/>
                    <a:pt x="278" y="168"/>
                  </a:cubicBezTo>
                  <a:cubicBezTo>
                    <a:pt x="280" y="159"/>
                    <a:pt x="315" y="143"/>
                    <a:pt x="299" y="126"/>
                  </a:cubicBezTo>
                  <a:cubicBezTo>
                    <a:pt x="282" y="109"/>
                    <a:pt x="0" y="88"/>
                    <a:pt x="176" y="67"/>
                  </a:cubicBezTo>
                  <a:close/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942" name="Oval 206" descr="Дуб"/>
            <p:cNvSpPr>
              <a:spLocks noChangeArrowheads="1"/>
            </p:cNvSpPr>
            <p:nvPr/>
          </p:nvSpPr>
          <p:spPr bwMode="auto">
            <a:xfrm rot="1058693">
              <a:off x="1715" y="2939"/>
              <a:ext cx="203" cy="95"/>
            </a:xfrm>
            <a:prstGeom prst="ellipse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943" name="Oval 207"/>
            <p:cNvSpPr>
              <a:spLocks noChangeArrowheads="1"/>
            </p:cNvSpPr>
            <p:nvPr/>
          </p:nvSpPr>
          <p:spPr bwMode="auto">
            <a:xfrm rot="1058693">
              <a:off x="1745" y="2953"/>
              <a:ext cx="128" cy="6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944" name="Oval 208"/>
            <p:cNvSpPr>
              <a:spLocks noChangeArrowheads="1"/>
            </p:cNvSpPr>
            <p:nvPr/>
          </p:nvSpPr>
          <p:spPr bwMode="auto">
            <a:xfrm rot="1058693">
              <a:off x="1768" y="2961"/>
              <a:ext cx="90" cy="5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945" name="Oval 209"/>
            <p:cNvSpPr>
              <a:spLocks noChangeArrowheads="1"/>
            </p:cNvSpPr>
            <p:nvPr/>
          </p:nvSpPr>
          <p:spPr bwMode="auto">
            <a:xfrm rot="1058693">
              <a:off x="1791" y="2970"/>
              <a:ext cx="53" cy="3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210"/>
            <p:cNvGrpSpPr>
              <a:grpSpLocks/>
            </p:cNvGrpSpPr>
            <p:nvPr/>
          </p:nvGrpSpPr>
          <p:grpSpPr bwMode="auto">
            <a:xfrm rot="1201705">
              <a:off x="1632" y="2592"/>
              <a:ext cx="1382" cy="514"/>
              <a:chOff x="672" y="997"/>
              <a:chExt cx="2952" cy="2163"/>
            </a:xfrm>
          </p:grpSpPr>
          <p:sp>
            <p:nvSpPr>
              <p:cNvPr id="116947" name="Freeform 211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48" name="Oval 212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49" name="Oval 213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50" name="Oval 214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51" name="Oval 215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216"/>
            <p:cNvGrpSpPr>
              <a:grpSpLocks/>
            </p:cNvGrpSpPr>
            <p:nvPr/>
          </p:nvGrpSpPr>
          <p:grpSpPr bwMode="auto">
            <a:xfrm rot="1058693">
              <a:off x="1584" y="3038"/>
              <a:ext cx="1383" cy="514"/>
              <a:chOff x="672" y="997"/>
              <a:chExt cx="2952" cy="2163"/>
            </a:xfrm>
          </p:grpSpPr>
          <p:sp>
            <p:nvSpPr>
              <p:cNvPr id="116953" name="Freeform 217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54" name="Oval 218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55" name="Oval 219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56" name="Oval 220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57" name="Oval 221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222"/>
            <p:cNvGrpSpPr>
              <a:grpSpLocks/>
            </p:cNvGrpSpPr>
            <p:nvPr/>
          </p:nvGrpSpPr>
          <p:grpSpPr bwMode="auto">
            <a:xfrm rot="1058693">
              <a:off x="1593" y="3134"/>
              <a:ext cx="1383" cy="514"/>
              <a:chOff x="672" y="997"/>
              <a:chExt cx="2952" cy="2163"/>
            </a:xfrm>
          </p:grpSpPr>
          <p:sp>
            <p:nvSpPr>
              <p:cNvPr id="116959" name="Freeform 223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60" name="Oval 224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61" name="Oval 225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62" name="Oval 226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63" name="Oval 227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228"/>
            <p:cNvGrpSpPr>
              <a:grpSpLocks/>
            </p:cNvGrpSpPr>
            <p:nvPr/>
          </p:nvGrpSpPr>
          <p:grpSpPr bwMode="auto">
            <a:xfrm rot="1058693">
              <a:off x="1584" y="3264"/>
              <a:ext cx="1383" cy="514"/>
              <a:chOff x="672" y="997"/>
              <a:chExt cx="2952" cy="2163"/>
            </a:xfrm>
          </p:grpSpPr>
          <p:sp>
            <p:nvSpPr>
              <p:cNvPr id="116965" name="Freeform 229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66" name="Oval 230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67" name="Oval 231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68" name="Oval 232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69" name="Oval 233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234"/>
            <p:cNvGrpSpPr>
              <a:grpSpLocks/>
            </p:cNvGrpSpPr>
            <p:nvPr/>
          </p:nvGrpSpPr>
          <p:grpSpPr bwMode="auto">
            <a:xfrm>
              <a:off x="1968" y="2928"/>
              <a:ext cx="240" cy="384"/>
              <a:chOff x="3936" y="2304"/>
              <a:chExt cx="240" cy="384"/>
            </a:xfrm>
          </p:grpSpPr>
          <p:sp>
            <p:nvSpPr>
              <p:cNvPr id="116971" name="Rectangle 235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72" name="Line 236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73" name="Freeform 237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38"/>
            <p:cNvGrpSpPr>
              <a:grpSpLocks/>
            </p:cNvGrpSpPr>
            <p:nvPr/>
          </p:nvGrpSpPr>
          <p:grpSpPr bwMode="auto">
            <a:xfrm>
              <a:off x="2304" y="2928"/>
              <a:ext cx="240" cy="384"/>
              <a:chOff x="3936" y="2304"/>
              <a:chExt cx="240" cy="384"/>
            </a:xfrm>
          </p:grpSpPr>
          <p:sp>
            <p:nvSpPr>
              <p:cNvPr id="116975" name="Rectangle 239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76" name="Line 240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77" name="Freeform 241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42"/>
            <p:cNvGrpSpPr>
              <a:grpSpLocks/>
            </p:cNvGrpSpPr>
            <p:nvPr/>
          </p:nvGrpSpPr>
          <p:grpSpPr bwMode="auto">
            <a:xfrm>
              <a:off x="2640" y="2928"/>
              <a:ext cx="240" cy="384"/>
              <a:chOff x="3936" y="2304"/>
              <a:chExt cx="240" cy="384"/>
            </a:xfrm>
          </p:grpSpPr>
          <p:sp>
            <p:nvSpPr>
              <p:cNvPr id="116979" name="Rectangle 243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80" name="Line 244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981" name="Freeform 245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6982" name="Freeform 246" descr="Орех"/>
            <p:cNvSpPr>
              <a:spLocks/>
            </p:cNvSpPr>
            <p:nvPr/>
          </p:nvSpPr>
          <p:spPr bwMode="auto">
            <a:xfrm>
              <a:off x="2560" y="2424"/>
              <a:ext cx="560" cy="1104"/>
            </a:xfrm>
            <a:custGeom>
              <a:avLst/>
              <a:gdLst/>
              <a:ahLst/>
              <a:cxnLst>
                <a:cxn ang="0">
                  <a:pos x="416" y="384"/>
                </a:cxn>
                <a:cxn ang="0">
                  <a:pos x="560" y="312"/>
                </a:cxn>
                <a:cxn ang="0">
                  <a:pos x="416" y="408"/>
                </a:cxn>
                <a:cxn ang="0">
                  <a:pos x="0" y="112"/>
                </a:cxn>
                <a:cxn ang="0">
                  <a:pos x="80" y="0"/>
                </a:cxn>
                <a:cxn ang="0">
                  <a:pos x="560" y="312"/>
                </a:cxn>
                <a:cxn ang="0">
                  <a:pos x="560" y="984"/>
                </a:cxn>
                <a:cxn ang="0">
                  <a:pos x="352" y="1104"/>
                </a:cxn>
                <a:cxn ang="0">
                  <a:pos x="416" y="408"/>
                </a:cxn>
                <a:cxn ang="0">
                  <a:pos x="320" y="360"/>
                </a:cxn>
              </a:cxnLst>
              <a:rect l="0" t="0" r="r" b="b"/>
              <a:pathLst>
                <a:path w="560" h="1104">
                  <a:moveTo>
                    <a:pt x="416" y="384"/>
                  </a:moveTo>
                  <a:lnTo>
                    <a:pt x="560" y="312"/>
                  </a:lnTo>
                  <a:lnTo>
                    <a:pt x="416" y="408"/>
                  </a:lnTo>
                  <a:lnTo>
                    <a:pt x="0" y="112"/>
                  </a:lnTo>
                  <a:lnTo>
                    <a:pt x="80" y="0"/>
                  </a:lnTo>
                  <a:lnTo>
                    <a:pt x="560" y="312"/>
                  </a:lnTo>
                  <a:lnTo>
                    <a:pt x="560" y="984"/>
                  </a:lnTo>
                  <a:lnTo>
                    <a:pt x="352" y="1104"/>
                  </a:lnTo>
                  <a:lnTo>
                    <a:pt x="416" y="408"/>
                  </a:lnTo>
                  <a:lnTo>
                    <a:pt x="320" y="360"/>
                  </a:lnTo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47"/>
          <p:cNvGrpSpPr>
            <a:grpSpLocks/>
          </p:cNvGrpSpPr>
          <p:nvPr/>
        </p:nvGrpSpPr>
        <p:grpSpPr bwMode="auto">
          <a:xfrm rot="21395801" flipH="1">
            <a:off x="6781800" y="3962400"/>
            <a:ext cx="8458200" cy="1066800"/>
            <a:chOff x="96" y="3024"/>
            <a:chExt cx="6240" cy="816"/>
          </a:xfrm>
        </p:grpSpPr>
        <p:grpSp>
          <p:nvGrpSpPr>
            <p:cNvPr id="17" name="Group 248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18" name="Group 249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19" name="Group 250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16987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6988" name="Freeform 25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253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1699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6991" name="Freeform 255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256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2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3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4" name="Group 2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16996" name="Oval 2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6997" name="Oval 2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5" name="Group 2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16999" name="Oval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000" name="Oval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6" name="Group 2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002" name="Freeform 2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03" name="Freeform 2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7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8" name="Group 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9" name="Group 2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17007" name="Oval 2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008" name="Oval 2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" name="Group 2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17010" name="Oval 2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011" name="Oval 2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1" name="Group 2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013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14" name="Freeform 2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025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028" name="Group 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17017" name="Oval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18" name="Oval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031" name="Group 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020" name="Oval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21" name="Oval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034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02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2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37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026" name="Oval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27" name="Oval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40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029" name="Oval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30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41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032" name="Oval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33" name="Oval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44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035" name="Oval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36" name="Oval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4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038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39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50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053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042" name="Oval 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43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056" name="Group 3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045" name="Oval 3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46" name="Oval 3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059" name="Group 31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048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49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62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051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52" name="Oval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66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054" name="Oval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55" name="Oval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70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057" name="Oval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58" name="Oval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79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060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61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84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063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64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065" name="Freeform 329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089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17067" name="Line 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68" name="Freeform 3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069" name="Freeform 333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090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17071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2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3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4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5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6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7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78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091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080" name="Oval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81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082" name="Freeform 346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083" name="Freeform 347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092" name="Group 348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085" name="Oval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086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087" name="Freeform 351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088" name="Freeform 352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095" name="Group 353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17098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101" name="Group 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17102" name="Group 3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17093" name="Oval 3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094" name="Oval 3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7103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17096" name="Oval 3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097" name="Oval 3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17106" name="Group 3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099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00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109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112" name="Group 3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17113" name="Group 3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17104" name="Oval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105" name="Oval 3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7116" name="Group 3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17107" name="Oval 3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108" name="Oval 3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17119" name="Group 3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110" name="Freeform 3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11" name="Freeform 3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122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125" name="Group 3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17114" name="Oval 3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15" name="Oval 3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128" name="Group 3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117" name="Oval 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18" name="Oval 3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131" name="Group 38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120" name="Freeform 38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21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34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123" name="Oval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24" name="Oval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37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126" name="Oval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27" name="Oval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38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129" name="Oval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30" name="Oval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41" name="Group 39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132" name="Oval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33" name="Oval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44" name="Group 39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135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36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47" name="Group 40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150" name="Group 4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139" name="Oval 4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40" name="Oval 4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153" name="Group 4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142" name="Oval 4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43" name="Oval 4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156" name="Group 40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145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46" name="Freeform 41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59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148" name="Oval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49" name="Oval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63" name="Group 41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151" name="Oval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52" name="Oval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67" name="Group 41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154" name="Oval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55" name="Oval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7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157" name="Oval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58" name="Oval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81" name="Group 42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160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61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162" name="Freeform 426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186" name="Group 427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17164" name="Line 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65" name="Freeform 42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166" name="Freeform 430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189" name="Group 431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17168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69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1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2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3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5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190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177" name="Oval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7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179" name="Freeform 443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180" name="Freeform 444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193" name="Group 445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182" name="Oval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183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184" name="Freeform 448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185" name="Freeform 449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196" name="Group 450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17187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188" name="Freeform 45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7197" name="Group 453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117198" name="Group 454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17191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192" name="Freeform 456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199" name="Group 457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17194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195" name="Freeform 45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202" name="Group 460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17205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208" name="Group 4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17209" name="Group 4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17200" name="Oval 4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201" name="Oval 4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7210" name="Group 4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17203" name="Oval 4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204" name="Oval 4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17213" name="Group 4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206" name="Freeform 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207" name="Freeform 4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216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219" name="Group 4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17220" name="Group 4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17211" name="Oval 4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212" name="Oval 4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7223" name="Group 4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17214" name="Oval 4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215" name="Oval 4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17226" name="Group 4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217" name="Freeform 4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218" name="Freeform 4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229" name="Group 48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232" name="Group 4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17221" name="Oval 4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222" name="Oval 4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235" name="Group 4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224" name="Oval 4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225" name="Oval 4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238" name="Group 49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227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28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41" name="Group 49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230" name="Oval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31" name="Oval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44" name="Group 49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233" name="Oval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34" name="Oval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45" name="Group 49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236" name="Oval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37" name="Oval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48" name="Group 50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239" name="Oval 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40" name="Oval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51" name="Group 50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242" name="Freeform 50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43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54" name="Group 50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257" name="Group 5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246" name="Oval 5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247" name="Oval 5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260" name="Group 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249" name="Oval 5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250" name="Oval 5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263" name="Group 51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252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53" name="Freeform 51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66" name="Group 51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255" name="Oval 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56" name="Oval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70" name="Group 52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258" name="Oval 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59" name="Oval 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74" name="Group 52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261" name="Oval 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62" name="Oval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83" name="Group 52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264" name="Oval 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65" name="Oval 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88" name="Group 53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267" name="Freeform 53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68" name="Freeform 53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269" name="Freeform 533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293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17271" name="Line 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72" name="Freeform 53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273" name="Freeform 537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294" name="Group 538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17275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76" name="Rectangle 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77" name="Rectangle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78" name="Rectangle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79" name="Rectangle 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80" name="Rectangle 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81" name="Rectangle 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82" name="Rectangle 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29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284" name="Oval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85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286" name="Freeform 550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287" name="Freeform 551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296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289" name="Oval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290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291" name="Freeform 555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292" name="Freeform 556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299" name="Group 557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17302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305" name="Group 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17306" name="Group 5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17297" name="Oval 5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298" name="Oval 5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7307" name="Group 5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17300" name="Oval 5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301" name="Oval 5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17310" name="Group 5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303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04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313" name="Group 569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316" name="Group 5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17317" name="Group 5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17308" name="Oval 5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309" name="Oval 5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7320" name="Group 5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17311" name="Oval 5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7312" name="Oval 5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17323" name="Group 5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314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15" name="Freeform 5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326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17329" name="Group 5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17318" name="Oval 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19" name="Oval 5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332" name="Group 5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321" name="Oval 5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22" name="Oval 5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335" name="Group 58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324" name="Freeform 58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25" name="Freeform 58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38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327" name="Oval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28" name="Oval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41" name="Group 59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330" name="Oval 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31" name="Oval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42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17333" name="Oval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34" name="Oval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45" name="Group 59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336" name="Oval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37" name="Oval 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48" name="Group 60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17339" name="Freeform 60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40" name="Freeform 60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51" name="Group 60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17354" name="Group 6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343" name="Oval 6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44" name="Oval 6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357" name="Group 6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346" name="Oval 6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47" name="Oval 6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360" name="Group 61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349" name="Freeform 61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50" name="Freeform 61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63" name="Group 61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352" name="Oval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53" name="Oval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67" name="Group 61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355" name="Oval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56" name="Oval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71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17358" name="Oval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59" name="Oval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80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361" name="Oval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62" name="Oval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85" name="Group 62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17364" name="Freeform 62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65" name="Freeform 62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366" name="Freeform 630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390" name="Group 631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17368" name="Line 6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69" name="Freeform 63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370" name="Freeform 634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393" name="Group 635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17372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3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4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5" name="Rectangle 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6" name="Rectangle 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7" name="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8" name="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79" name="Rectangle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394" name="Group 644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381" name="Oval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82" name="Freeform 646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383" name="Freeform 647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384" name="Freeform 648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7395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17386" name="Oval 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87" name="Freeform 651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388" name="Freeform 652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389" name="Freeform 653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396" name="Group 654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17391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392" name="Freeform 656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7397" name="Group 657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117400" name="Group 658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17403" name="Group 65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7406" name="Group 66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17407" name="Group 6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398" name="Oval 6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399" name="Oval 6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410" name="Group 6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401" name="Oval 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402" name="Oval 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413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7404" name="Freeform 66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05" name="Freeform 66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416" name="Group 67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7419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7408" name="Oval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09" name="Oval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422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7411" name="Oval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12" name="Oval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425" name="Group 6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14" name="Freeform 67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15" name="Freeform 67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28" name="Group 68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7417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18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31" name="Group 68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20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21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32" name="Group 68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7423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24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33" name="Group 68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26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27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34" name="Group 69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29" name="Freeform 69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30" name="Freeform 69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7437" name="Group 695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17440" name="Group 69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7443" name="Group 69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17444" name="Group 6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435" name="Oval 6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436" name="Oval 7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447" name="Group 7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438" name="Oval 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439" name="Oval 7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450" name="Group 70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7441" name="Freeform 70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42" name="Freeform 70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453" name="Group 70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7456" name="Group 70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7445" name="Oval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46" name="Oval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459" name="Group 71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7448" name="Oval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49" name="Oval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462" name="Group 71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51" name="Freeform 71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52" name="Freeform 71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65" name="Group 71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7454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55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68" name="Group 72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57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58" name="Oval 72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71" name="Group 72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7460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61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736" name="Group 72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63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64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737" name="Group 72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466" name="Freeform 73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67" name="Freeform 73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6741" name="Group 732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17469" name="Line 73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470" name="Freeform 73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7472" name="Group 735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17473" name="Group 736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17474" name="Group 73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17477" name="Group 7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17475" name="Oval 7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476" name="Oval 7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480" name="Group 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7478" name="Oval 7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479" name="Oval 7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483" name="Group 74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17481" name="Freeform 7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82" name="Freeform 74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484" name="Group 74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17487" name="Group 74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17485" name="Oval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86" name="Oval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490" name="Group 75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17488" name="Oval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89" name="Oval 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493" name="Group 75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7491" name="Freeform 75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92" name="Freeform 75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96" name="Group 75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17494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95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499" name="Group 76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7497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498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02" name="Group 76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17500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01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772" name="Group 76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7503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04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779" name="Group 769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7506" name="Freeform 77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07" name="Freeform 77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7505" name="Group 772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17508" name="Group 77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750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17510" name="Group 7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7512" name="Oval 7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513" name="Oval 7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511" name="Group 7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7515" name="Oval 7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516" name="Oval 7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7514" name="Group 78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7518" name="Freeform 78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19" name="Freeform 78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517" name="Group 78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752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7522" name="Oval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23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7521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7525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26" name="Oval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524" name="Group 79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528" name="Freeform 79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29" name="Freeform 79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27" name="Group 79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7531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32" name="Oval 79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30" name="Group 79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534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35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33" name="Group 80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7537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38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36" name="Group 80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540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41" name="Oval 80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39" name="Group 80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7543" name="Freeform 80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544" name="Freeform 80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7545" name="Freeform 809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7542" name="Group 810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17547" name="Line 811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548" name="Freeform 812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7549" name="Freeform 813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50" name="Rectangle 814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51" name="Rectangle 815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52" name="Rectangle 816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7546" name="Group 817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17554" name="Oval 81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555" name="Freeform 81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7556" name="Freeform 820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57" name="Freeform 821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7553" name="Group 822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17559" name="Oval 82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560" name="Freeform 82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7561" name="Freeform 825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62" name="Freeform 826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63" name="Freeform 827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0" y="136"/>
                  </a:cxn>
                  <a:cxn ang="0">
                    <a:pos x="64" y="520"/>
                  </a:cxn>
                  <a:cxn ang="0">
                    <a:pos x="400" y="520"/>
                  </a:cxn>
                  <a:cxn ang="0">
                    <a:pos x="432" y="424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64" name="Rectangle 828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65" name="Freeform 829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/>
                <a:ahLst/>
                <a:cxnLst>
                  <a:cxn ang="0">
                    <a:pos x="328" y="280"/>
                  </a:cxn>
                  <a:cxn ang="0">
                    <a:pos x="0" y="0"/>
                  </a:cxn>
                  <a:cxn ang="0">
                    <a:pos x="784" y="0"/>
                  </a:cxn>
                  <a:cxn ang="0">
                    <a:pos x="232" y="328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66" name="Rectangle 830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7558" name="Group 831"/>
          <p:cNvGrpSpPr>
            <a:grpSpLocks/>
          </p:cNvGrpSpPr>
          <p:nvPr/>
        </p:nvGrpSpPr>
        <p:grpSpPr bwMode="auto">
          <a:xfrm>
            <a:off x="381000" y="-228600"/>
            <a:ext cx="8610600" cy="6705600"/>
            <a:chOff x="192" y="0"/>
            <a:chExt cx="5424" cy="4224"/>
          </a:xfrm>
        </p:grpSpPr>
        <p:sp>
          <p:nvSpPr>
            <p:cNvPr id="117568" name="AutoShape 832"/>
            <p:cNvSpPr>
              <a:spLocks noChangeArrowheads="1"/>
            </p:cNvSpPr>
            <p:nvPr/>
          </p:nvSpPr>
          <p:spPr bwMode="auto">
            <a:xfrm flipV="1">
              <a:off x="5280" y="3264"/>
              <a:ext cx="80" cy="96"/>
            </a:xfrm>
            <a:prstGeom prst="star4">
              <a:avLst>
                <a:gd name="adj" fmla="val 12500"/>
              </a:avLst>
            </a:prstGeom>
            <a:noFill/>
            <a:ln w="25400" algn="ctr">
              <a:solidFill>
                <a:srgbClr val="33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7567" name="Group 833"/>
            <p:cNvGrpSpPr>
              <a:grpSpLocks/>
            </p:cNvGrpSpPr>
            <p:nvPr/>
          </p:nvGrpSpPr>
          <p:grpSpPr bwMode="auto">
            <a:xfrm>
              <a:off x="192" y="0"/>
              <a:ext cx="5424" cy="4224"/>
              <a:chOff x="192" y="0"/>
              <a:chExt cx="5424" cy="4224"/>
            </a:xfrm>
          </p:grpSpPr>
          <p:sp>
            <p:nvSpPr>
              <p:cNvPr id="117570" name="AutoShape 834"/>
              <p:cNvSpPr>
                <a:spLocks noChangeArrowheads="1"/>
              </p:cNvSpPr>
              <p:nvPr/>
            </p:nvSpPr>
            <p:spPr bwMode="auto">
              <a:xfrm flipV="1">
                <a:off x="192" y="3072"/>
                <a:ext cx="80" cy="96"/>
              </a:xfrm>
              <a:prstGeom prst="star4">
                <a:avLst>
                  <a:gd name="adj" fmla="val 12500"/>
                </a:avLst>
              </a:prstGeom>
              <a:noFill/>
              <a:ln w="25400" algn="ctr">
                <a:solidFill>
                  <a:srgbClr val="33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71" name="AutoShape 835"/>
              <p:cNvSpPr>
                <a:spLocks noChangeArrowheads="1"/>
              </p:cNvSpPr>
              <p:nvPr/>
            </p:nvSpPr>
            <p:spPr bwMode="auto">
              <a:xfrm>
                <a:off x="624" y="3984"/>
                <a:ext cx="144" cy="192"/>
              </a:xfrm>
              <a:prstGeom prst="star8">
                <a:avLst>
                  <a:gd name="adj" fmla="val 15000"/>
                </a:avLst>
              </a:prstGeom>
              <a:noFill/>
              <a:ln w="12700" algn="ctr">
                <a:solidFill>
                  <a:srgbClr val="33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72" name="AutoShape 836"/>
              <p:cNvSpPr>
                <a:spLocks noChangeArrowheads="1"/>
              </p:cNvSpPr>
              <p:nvPr/>
            </p:nvSpPr>
            <p:spPr bwMode="auto">
              <a:xfrm>
                <a:off x="432" y="3840"/>
                <a:ext cx="80" cy="96"/>
              </a:xfrm>
              <a:prstGeom prst="star4">
                <a:avLst>
                  <a:gd name="adj" fmla="val 12500"/>
                </a:avLst>
              </a:prstGeom>
              <a:noFill/>
              <a:ln w="25400" algn="ctr">
                <a:solidFill>
                  <a:srgbClr val="33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7569" name="Group 837"/>
              <p:cNvGrpSpPr>
                <a:grpSpLocks/>
              </p:cNvGrpSpPr>
              <p:nvPr/>
            </p:nvGrpSpPr>
            <p:grpSpPr bwMode="auto">
              <a:xfrm>
                <a:off x="1968" y="3888"/>
                <a:ext cx="336" cy="336"/>
                <a:chOff x="1968" y="3888"/>
                <a:chExt cx="336" cy="336"/>
              </a:xfrm>
            </p:grpSpPr>
            <p:sp>
              <p:nvSpPr>
                <p:cNvPr id="117574" name="AutoShape 838"/>
                <p:cNvSpPr>
                  <a:spLocks noChangeArrowheads="1"/>
                </p:cNvSpPr>
                <p:nvPr/>
              </p:nvSpPr>
              <p:spPr bwMode="auto">
                <a:xfrm>
                  <a:off x="2160" y="4032"/>
                  <a:ext cx="144" cy="192"/>
                </a:xfrm>
                <a:prstGeom prst="star8">
                  <a:avLst>
                    <a:gd name="adj" fmla="val 15000"/>
                  </a:avLst>
                </a:prstGeom>
                <a:noFill/>
                <a:ln w="12700" algn="ctr">
                  <a:solidFill>
                    <a:srgbClr val="33CC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575" name="AutoShape 839"/>
                <p:cNvSpPr>
                  <a:spLocks noChangeArrowheads="1"/>
                </p:cNvSpPr>
                <p:nvPr/>
              </p:nvSpPr>
              <p:spPr bwMode="auto">
                <a:xfrm>
                  <a:off x="1968" y="3888"/>
                  <a:ext cx="80" cy="96"/>
                </a:xfrm>
                <a:prstGeom prst="star4">
                  <a:avLst>
                    <a:gd name="adj" fmla="val 12500"/>
                  </a:avLst>
                </a:prstGeom>
                <a:noFill/>
                <a:ln w="25400" algn="ctr">
                  <a:solidFill>
                    <a:srgbClr val="33CC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7573" name="Group 840"/>
              <p:cNvGrpSpPr>
                <a:grpSpLocks/>
              </p:cNvGrpSpPr>
              <p:nvPr/>
            </p:nvGrpSpPr>
            <p:grpSpPr bwMode="auto">
              <a:xfrm>
                <a:off x="192" y="0"/>
                <a:ext cx="5424" cy="3936"/>
                <a:chOff x="192" y="0"/>
                <a:chExt cx="5424" cy="3936"/>
              </a:xfrm>
            </p:grpSpPr>
            <p:grpSp>
              <p:nvGrpSpPr>
                <p:cNvPr id="117576" name="Group 841"/>
                <p:cNvGrpSpPr>
                  <a:grpSpLocks/>
                </p:cNvGrpSpPr>
                <p:nvPr/>
              </p:nvGrpSpPr>
              <p:grpSpPr bwMode="auto">
                <a:xfrm>
                  <a:off x="5280" y="528"/>
                  <a:ext cx="336" cy="336"/>
                  <a:chOff x="5280" y="528"/>
                  <a:chExt cx="336" cy="336"/>
                </a:xfrm>
              </p:grpSpPr>
              <p:sp>
                <p:nvSpPr>
                  <p:cNvPr id="117578" name="AutoShape 84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72" y="528"/>
                    <a:ext cx="144" cy="192"/>
                  </a:xfrm>
                  <a:prstGeom prst="star8">
                    <a:avLst>
                      <a:gd name="adj" fmla="val 15000"/>
                    </a:avLst>
                  </a:prstGeom>
                  <a:noFill/>
                  <a:ln w="127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79" name="AutoShape 8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280" y="768"/>
                    <a:ext cx="80" cy="96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254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577" name="Group 844"/>
                <p:cNvGrpSpPr>
                  <a:grpSpLocks/>
                </p:cNvGrpSpPr>
                <p:nvPr/>
              </p:nvGrpSpPr>
              <p:grpSpPr bwMode="auto">
                <a:xfrm>
                  <a:off x="3792" y="1920"/>
                  <a:ext cx="1824" cy="1296"/>
                  <a:chOff x="3792" y="1920"/>
                  <a:chExt cx="1824" cy="1296"/>
                </a:xfrm>
              </p:grpSpPr>
              <p:sp>
                <p:nvSpPr>
                  <p:cNvPr id="117581" name="AutoShape 84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064"/>
                    <a:ext cx="144" cy="192"/>
                  </a:xfrm>
                  <a:prstGeom prst="star8">
                    <a:avLst>
                      <a:gd name="adj" fmla="val 15000"/>
                    </a:avLst>
                  </a:prstGeom>
                  <a:noFill/>
                  <a:ln w="127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82" name="AutoShape 84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920"/>
                    <a:ext cx="80" cy="96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254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7580" name="Group 847"/>
                  <p:cNvGrpSpPr>
                    <a:grpSpLocks/>
                  </p:cNvGrpSpPr>
                  <p:nvPr/>
                </p:nvGrpSpPr>
                <p:grpSpPr bwMode="auto">
                  <a:xfrm>
                    <a:off x="4800" y="1968"/>
                    <a:ext cx="816" cy="1248"/>
                    <a:chOff x="4800" y="1968"/>
                    <a:chExt cx="816" cy="1248"/>
                  </a:xfrm>
                </p:grpSpPr>
                <p:sp>
                  <p:nvSpPr>
                    <p:cNvPr id="117584" name="AutoShape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" y="2688"/>
                      <a:ext cx="144" cy="192"/>
                    </a:xfrm>
                    <a:prstGeom prst="star8">
                      <a:avLst>
                        <a:gd name="adj" fmla="val 15000"/>
                      </a:avLst>
                    </a:prstGeom>
                    <a:noFill/>
                    <a:ln w="127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85" name="AutoShape 84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72" y="3024"/>
                      <a:ext cx="144" cy="192"/>
                    </a:xfrm>
                    <a:prstGeom prst="star8">
                      <a:avLst>
                        <a:gd name="adj" fmla="val 15000"/>
                      </a:avLst>
                    </a:prstGeom>
                    <a:noFill/>
                    <a:ln w="127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86" name="AutoShape 85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72" y="1968"/>
                      <a:ext cx="144" cy="192"/>
                    </a:xfrm>
                    <a:prstGeom prst="star8">
                      <a:avLst>
                        <a:gd name="adj" fmla="val 15000"/>
                      </a:avLst>
                    </a:prstGeom>
                    <a:noFill/>
                    <a:ln w="127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87" name="AutoShape 85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280" y="2208"/>
                      <a:ext cx="80" cy="96"/>
                    </a:xfrm>
                    <a:prstGeom prst="star4">
                      <a:avLst>
                        <a:gd name="adj" fmla="val 12500"/>
                      </a:avLst>
                    </a:prstGeom>
                    <a:noFill/>
                    <a:ln w="254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7583" name="Group 852"/>
                <p:cNvGrpSpPr>
                  <a:grpSpLocks/>
                </p:cNvGrpSpPr>
                <p:nvPr/>
              </p:nvGrpSpPr>
              <p:grpSpPr bwMode="auto">
                <a:xfrm>
                  <a:off x="192" y="0"/>
                  <a:ext cx="5280" cy="3936"/>
                  <a:chOff x="192" y="0"/>
                  <a:chExt cx="5280" cy="3936"/>
                </a:xfrm>
              </p:grpSpPr>
              <p:sp>
                <p:nvSpPr>
                  <p:cNvPr id="117589" name="AutoShape 8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84" y="2256"/>
                    <a:ext cx="144" cy="192"/>
                  </a:xfrm>
                  <a:prstGeom prst="star8">
                    <a:avLst>
                      <a:gd name="adj" fmla="val 15000"/>
                    </a:avLst>
                  </a:prstGeom>
                  <a:noFill/>
                  <a:ln w="127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90" name="AutoShape 85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2" y="2496"/>
                    <a:ext cx="80" cy="96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254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7588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336" y="0"/>
                    <a:ext cx="5136" cy="3936"/>
                    <a:chOff x="336" y="0"/>
                    <a:chExt cx="5136" cy="3936"/>
                  </a:xfrm>
                </p:grpSpPr>
                <p:sp>
                  <p:nvSpPr>
                    <p:cNvPr id="117592" name="AutoShape 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8" y="2544"/>
                      <a:ext cx="80" cy="96"/>
                    </a:xfrm>
                    <a:prstGeom prst="star4">
                      <a:avLst>
                        <a:gd name="adj" fmla="val 12500"/>
                      </a:avLst>
                    </a:prstGeom>
                    <a:noFill/>
                    <a:ln w="254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7591" name="Group 8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0"/>
                      <a:ext cx="5136" cy="3936"/>
                      <a:chOff x="336" y="0"/>
                      <a:chExt cx="5136" cy="3936"/>
                    </a:xfrm>
                  </p:grpSpPr>
                  <p:sp>
                    <p:nvSpPr>
                      <p:cNvPr id="117594" name="AutoShape 85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84" y="2832"/>
                        <a:ext cx="144" cy="192"/>
                      </a:xfrm>
                      <a:prstGeom prst="star8">
                        <a:avLst>
                          <a:gd name="adj" fmla="val 15000"/>
                        </a:avLst>
                      </a:prstGeom>
                      <a:noFill/>
                      <a:ln w="12700" algn="ctr">
                        <a:solidFill>
                          <a:srgbClr val="33CC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7593" name="Group 8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2640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17596" name="AutoShape 8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pic>
                      <p:nvPicPr>
                        <p:cNvPr id="117597" name="Picture 861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17595" name="Group 8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3744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17599" name="AutoShape 8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pic>
                      <p:nvPicPr>
                        <p:cNvPr id="117600" name="Picture 864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17598" name="Group 8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36" y="0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17602" name="AutoShape 8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pic>
                      <p:nvPicPr>
                        <p:cNvPr id="117603" name="Picture 867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16853" name="Group 8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0" y="2544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17605" name="AutoShape 8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pic>
                      <p:nvPicPr>
                        <p:cNvPr id="117606" name="Picture 870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17601" name="Group 8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56" y="1920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17608" name="AutoShape 8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pic>
                      <p:nvPicPr>
                        <p:cNvPr id="117609" name="Picture 873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17604" name="Group 8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" y="3408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17611" name="AutoShape 8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pic>
                      <p:nvPicPr>
                        <p:cNvPr id="117612" name="Picture 876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</p:grpSp>
          </p:grpSp>
        </p:grpSp>
      </p:grpSp>
      <p:sp>
        <p:nvSpPr>
          <p:cNvPr id="117613" name="AutoShape 877"/>
          <p:cNvSpPr>
            <a:spLocks noChangeArrowheads="1"/>
          </p:cNvSpPr>
          <p:nvPr/>
        </p:nvSpPr>
        <p:spPr bwMode="auto">
          <a:xfrm>
            <a:off x="4038600" y="27432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614" name="AutoShape 878"/>
          <p:cNvSpPr>
            <a:spLocks noChangeArrowheads="1"/>
          </p:cNvSpPr>
          <p:nvPr/>
        </p:nvSpPr>
        <p:spPr bwMode="auto">
          <a:xfrm>
            <a:off x="1981200" y="14478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9" name="Заголовок 87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80" name="Содержимое 879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Каждый, кто ездил в </a:t>
            </a:r>
            <a:r>
              <a:rPr lang="ru-RU" dirty="0" err="1" smtClean="0">
                <a:latin typeface="Comic Sans MS" pitchFamily="66" charset="0"/>
              </a:rPr>
              <a:t>поезде,слышал,как</a:t>
            </a:r>
            <a:r>
              <a:rPr lang="ru-RU" dirty="0" smtClean="0">
                <a:latin typeface="Comic Sans MS" pitchFamily="66" charset="0"/>
              </a:rPr>
              <a:t> колеса стучат на стыках рельсов. Как с помощью этого ритмичного стука и часов определить скорость , с которой вы едете?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Справка</a:t>
            </a:r>
            <a:r>
              <a:rPr lang="ru-RU" b="1" i="1" dirty="0" err="1" smtClean="0"/>
              <a:t>.Длина</a:t>
            </a:r>
            <a:r>
              <a:rPr lang="ru-RU" b="1" i="1" dirty="0" smtClean="0"/>
              <a:t> рельса 25 м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881" name="j0075009.wav">
            <a:hlinkClick r:id="" action="ppaction://media"/>
          </p:cNvPr>
          <p:cNvPicPr>
            <a:picLocks noRot="1" noChangeAspect="1"/>
          </p:cNvPicPr>
          <p:nvPr>
            <a:wavAudioFile r:embed="rId2" name="j0075009.wav"/>
          </p:nvPr>
        </p:nvPicPr>
        <p:blipFill>
          <a:blip r:embed="rId10" cstate="print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7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11111E-6 L -0.93333 0.07778 " pathEditMode="relative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96" fill="hold"/>
                                        <p:tgtEl>
                                          <p:spTgt spid="8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1"/>
                </p:tgtEl>
              </p:cMediaNode>
            </p:audio>
          </p:childTnLst>
        </p:cTn>
      </p:par>
    </p:tnLst>
    <p:bldLst>
      <p:bldP spid="88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D669-3EF8-42D9-86D2-C04900233594}" type="slidenum">
              <a:rPr lang="ru-RU"/>
              <a:pPr/>
              <a:t>8</a:t>
            </a:fld>
            <a:endParaRPr lang="ru-RU"/>
          </a:p>
        </p:txBody>
      </p:sp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304800" y="473075"/>
            <a:ext cx="8382000" cy="141577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baseline="0" dirty="0">
                <a:latin typeface="Comic Sans MS" pitchFamily="66" charset="0"/>
              </a:rPr>
              <a:t>Ширина Керченского пролива </a:t>
            </a:r>
            <a:r>
              <a:rPr lang="ru-RU" sz="2400" b="1" baseline="0" dirty="0" smtClean="0">
                <a:latin typeface="Comic Sans MS" pitchFamily="66" charset="0"/>
              </a:rPr>
              <a:t>                  , </a:t>
            </a:r>
            <a:r>
              <a:rPr lang="ru-RU" sz="2400" b="1" baseline="0" dirty="0">
                <a:latin typeface="Comic Sans MS" pitchFamily="66" charset="0"/>
              </a:rPr>
              <a:t>что </a:t>
            </a:r>
            <a:r>
              <a:rPr lang="ru-RU" sz="2400" b="1" baseline="0" dirty="0" smtClean="0">
                <a:latin typeface="Comic Sans MS" pitchFamily="66" charset="0"/>
              </a:rPr>
              <a:t>                                                                        </a:t>
            </a:r>
            <a:r>
              <a:rPr lang="ru-RU" sz="2400" b="1" baseline="0" dirty="0">
                <a:latin typeface="Comic Sans MS" pitchFamily="66" charset="0"/>
              </a:rPr>
              <a:t>составляет   5% </a:t>
            </a:r>
            <a:r>
              <a:rPr lang="ru-RU" sz="2400" b="1" baseline="0" dirty="0" smtClean="0">
                <a:latin typeface="Comic Sans MS" pitchFamily="66" charset="0"/>
              </a:rPr>
              <a:t>ширины                                                                             </a:t>
            </a:r>
            <a:r>
              <a:rPr lang="ru-RU" sz="2400" b="1" baseline="0" dirty="0">
                <a:latin typeface="Comic Sans MS" pitchFamily="66" charset="0"/>
              </a:rPr>
              <a:t>Берингова пролива.</a:t>
            </a:r>
          </a:p>
          <a:p>
            <a:r>
              <a:rPr lang="ru-RU" sz="1400" b="1" baseline="0" dirty="0">
                <a:latin typeface="Comic Sans MS" pitchFamily="66" charset="0"/>
              </a:rPr>
              <a:t> 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1643050"/>
            <a:ext cx="4038600" cy="2971800"/>
            <a:chOff x="192" y="528"/>
            <a:chExt cx="2736" cy="21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0" y="528"/>
              <a:ext cx="192" cy="144"/>
              <a:chOff x="1161" y="624"/>
              <a:chExt cx="138" cy="144"/>
            </a:xfrm>
          </p:grpSpPr>
          <p:sp>
            <p:nvSpPr>
              <p:cNvPr id="148485" name="Freeform 5"/>
              <p:cNvSpPr>
                <a:spLocks/>
              </p:cNvSpPr>
              <p:nvPr/>
            </p:nvSpPr>
            <p:spPr bwMode="auto">
              <a:xfrm>
                <a:off x="1161" y="629"/>
                <a:ext cx="138" cy="139"/>
              </a:xfrm>
              <a:custGeom>
                <a:avLst/>
                <a:gdLst/>
                <a:ahLst/>
                <a:cxnLst>
                  <a:cxn ang="0">
                    <a:pos x="39" y="139"/>
                  </a:cxn>
                  <a:cxn ang="0">
                    <a:pos x="3" y="97"/>
                  </a:cxn>
                  <a:cxn ang="0">
                    <a:pos x="21" y="43"/>
                  </a:cxn>
                  <a:cxn ang="0">
                    <a:pos x="63" y="1"/>
                  </a:cxn>
                  <a:cxn ang="0">
                    <a:pos x="117" y="49"/>
                  </a:cxn>
                  <a:cxn ang="0">
                    <a:pos x="135" y="103"/>
                  </a:cxn>
                  <a:cxn ang="0">
                    <a:pos x="99" y="139"/>
                  </a:cxn>
                </a:cxnLst>
                <a:rect l="0" t="0" r="r" b="b"/>
                <a:pathLst>
                  <a:path w="138" h="139">
                    <a:moveTo>
                      <a:pt x="39" y="139"/>
                    </a:moveTo>
                    <a:cubicBezTo>
                      <a:pt x="33" y="132"/>
                      <a:pt x="6" y="113"/>
                      <a:pt x="3" y="97"/>
                    </a:cubicBezTo>
                    <a:cubicBezTo>
                      <a:pt x="0" y="81"/>
                      <a:pt x="11" y="59"/>
                      <a:pt x="21" y="43"/>
                    </a:cubicBezTo>
                    <a:cubicBezTo>
                      <a:pt x="31" y="27"/>
                      <a:pt x="47" y="0"/>
                      <a:pt x="63" y="1"/>
                    </a:cubicBezTo>
                    <a:cubicBezTo>
                      <a:pt x="79" y="2"/>
                      <a:pt x="105" y="32"/>
                      <a:pt x="117" y="49"/>
                    </a:cubicBezTo>
                    <a:cubicBezTo>
                      <a:pt x="129" y="66"/>
                      <a:pt x="138" y="88"/>
                      <a:pt x="135" y="103"/>
                    </a:cubicBezTo>
                    <a:cubicBezTo>
                      <a:pt x="132" y="118"/>
                      <a:pt x="106" y="132"/>
                      <a:pt x="99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86" name="Oval 6"/>
              <p:cNvSpPr>
                <a:spLocks noChangeArrowheads="1"/>
              </p:cNvSpPr>
              <p:nvPr/>
            </p:nvSpPr>
            <p:spPr bwMode="auto">
              <a:xfrm>
                <a:off x="1200" y="6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48487" name="Picture 7" descr="Копия picture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843"/>
              <a:ext cx="2208" cy="1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8488" name="Freeform 8" descr="Дуб"/>
            <p:cNvSpPr>
              <a:spLocks/>
            </p:cNvSpPr>
            <p:nvPr/>
          </p:nvSpPr>
          <p:spPr bwMode="auto">
            <a:xfrm rot="16200000">
              <a:off x="552" y="264"/>
              <a:ext cx="2016" cy="2736"/>
            </a:xfrm>
            <a:custGeom>
              <a:avLst/>
              <a:gdLst/>
              <a:ahLst/>
              <a:cxnLst>
                <a:cxn ang="0">
                  <a:pos x="289" y="316"/>
                </a:cxn>
                <a:cxn ang="0">
                  <a:pos x="2232" y="316"/>
                </a:cxn>
                <a:cxn ang="0">
                  <a:pos x="2232" y="2810"/>
                </a:cxn>
                <a:cxn ang="0">
                  <a:pos x="288" y="2820"/>
                </a:cxn>
                <a:cxn ang="0">
                  <a:pos x="3" y="3049"/>
                </a:cxn>
                <a:cxn ang="0">
                  <a:pos x="0" y="3072"/>
                </a:cxn>
                <a:cxn ang="0">
                  <a:pos x="2460" y="3084"/>
                </a:cxn>
                <a:cxn ang="0">
                  <a:pos x="2447" y="3058"/>
                </a:cxn>
                <a:cxn ang="0">
                  <a:pos x="2234" y="2807"/>
                </a:cxn>
                <a:cxn ang="0">
                  <a:pos x="2447" y="3065"/>
                </a:cxn>
                <a:cxn ang="0">
                  <a:pos x="2447" y="3072"/>
                </a:cxn>
                <a:cxn ang="0">
                  <a:pos x="2472" y="3084"/>
                </a:cxn>
                <a:cxn ang="0">
                  <a:pos x="2498" y="3"/>
                </a:cxn>
                <a:cxn ang="0">
                  <a:pos x="2234" y="321"/>
                </a:cxn>
                <a:cxn ang="0">
                  <a:pos x="2498" y="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3051"/>
                </a:cxn>
                <a:cxn ang="0">
                  <a:pos x="25" y="3"/>
                </a:cxn>
                <a:cxn ang="0">
                  <a:pos x="267" y="293"/>
                </a:cxn>
                <a:cxn ang="0">
                  <a:pos x="270" y="2835"/>
                </a:cxn>
                <a:cxn ang="0">
                  <a:pos x="6" y="3044"/>
                </a:cxn>
                <a:cxn ang="0">
                  <a:pos x="6" y="3058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31" y="14"/>
                </a:cxn>
                <a:cxn ang="0">
                  <a:pos x="289" y="316"/>
                </a:cxn>
              </a:cxnLst>
              <a:rect l="0" t="0" r="r" b="b"/>
              <a:pathLst>
                <a:path w="2498" h="3084">
                  <a:moveTo>
                    <a:pt x="289" y="316"/>
                  </a:moveTo>
                  <a:lnTo>
                    <a:pt x="2232" y="316"/>
                  </a:lnTo>
                  <a:lnTo>
                    <a:pt x="2232" y="2810"/>
                  </a:lnTo>
                  <a:lnTo>
                    <a:pt x="288" y="2820"/>
                  </a:lnTo>
                  <a:lnTo>
                    <a:pt x="3" y="3049"/>
                  </a:lnTo>
                  <a:lnTo>
                    <a:pt x="0" y="3072"/>
                  </a:lnTo>
                  <a:lnTo>
                    <a:pt x="2460" y="3084"/>
                  </a:lnTo>
                  <a:lnTo>
                    <a:pt x="2447" y="3058"/>
                  </a:lnTo>
                  <a:lnTo>
                    <a:pt x="2234" y="2807"/>
                  </a:lnTo>
                  <a:lnTo>
                    <a:pt x="2447" y="3065"/>
                  </a:lnTo>
                  <a:lnTo>
                    <a:pt x="2447" y="3072"/>
                  </a:lnTo>
                  <a:lnTo>
                    <a:pt x="2472" y="3084"/>
                  </a:lnTo>
                  <a:lnTo>
                    <a:pt x="2498" y="3"/>
                  </a:lnTo>
                  <a:lnTo>
                    <a:pt x="2234" y="321"/>
                  </a:lnTo>
                  <a:lnTo>
                    <a:pt x="2498" y="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3051"/>
                  </a:lnTo>
                  <a:lnTo>
                    <a:pt x="25" y="3"/>
                  </a:lnTo>
                  <a:lnTo>
                    <a:pt x="267" y="293"/>
                  </a:lnTo>
                  <a:lnTo>
                    <a:pt x="270" y="2835"/>
                  </a:lnTo>
                  <a:lnTo>
                    <a:pt x="6" y="3044"/>
                  </a:lnTo>
                  <a:lnTo>
                    <a:pt x="6" y="3058"/>
                  </a:lnTo>
                  <a:lnTo>
                    <a:pt x="12" y="12"/>
                  </a:lnTo>
                  <a:lnTo>
                    <a:pt x="42" y="0"/>
                  </a:lnTo>
                  <a:lnTo>
                    <a:pt x="31" y="14"/>
                  </a:lnTo>
                  <a:lnTo>
                    <a:pt x="289" y="316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19600" y="3048000"/>
            <a:ext cx="4648200" cy="3657600"/>
            <a:chOff x="2592" y="2208"/>
            <a:chExt cx="2736" cy="2112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840" y="2208"/>
              <a:ext cx="192" cy="144"/>
              <a:chOff x="3840" y="2208"/>
              <a:chExt cx="192" cy="144"/>
            </a:xfrm>
          </p:grpSpPr>
          <p:sp>
            <p:nvSpPr>
              <p:cNvPr id="148491" name="Freeform 11"/>
              <p:cNvSpPr>
                <a:spLocks/>
              </p:cNvSpPr>
              <p:nvPr/>
            </p:nvSpPr>
            <p:spPr bwMode="auto">
              <a:xfrm>
                <a:off x="3840" y="2213"/>
                <a:ext cx="192" cy="139"/>
              </a:xfrm>
              <a:custGeom>
                <a:avLst/>
                <a:gdLst/>
                <a:ahLst/>
                <a:cxnLst>
                  <a:cxn ang="0">
                    <a:pos x="39" y="139"/>
                  </a:cxn>
                  <a:cxn ang="0">
                    <a:pos x="3" y="97"/>
                  </a:cxn>
                  <a:cxn ang="0">
                    <a:pos x="21" y="43"/>
                  </a:cxn>
                  <a:cxn ang="0">
                    <a:pos x="63" y="1"/>
                  </a:cxn>
                  <a:cxn ang="0">
                    <a:pos x="117" y="49"/>
                  </a:cxn>
                  <a:cxn ang="0">
                    <a:pos x="135" y="103"/>
                  </a:cxn>
                  <a:cxn ang="0">
                    <a:pos x="99" y="139"/>
                  </a:cxn>
                </a:cxnLst>
                <a:rect l="0" t="0" r="r" b="b"/>
                <a:pathLst>
                  <a:path w="138" h="139">
                    <a:moveTo>
                      <a:pt x="39" y="139"/>
                    </a:moveTo>
                    <a:cubicBezTo>
                      <a:pt x="33" y="132"/>
                      <a:pt x="6" y="113"/>
                      <a:pt x="3" y="97"/>
                    </a:cubicBezTo>
                    <a:cubicBezTo>
                      <a:pt x="0" y="81"/>
                      <a:pt x="11" y="59"/>
                      <a:pt x="21" y="43"/>
                    </a:cubicBezTo>
                    <a:cubicBezTo>
                      <a:pt x="31" y="27"/>
                      <a:pt x="47" y="0"/>
                      <a:pt x="63" y="1"/>
                    </a:cubicBezTo>
                    <a:cubicBezTo>
                      <a:pt x="79" y="2"/>
                      <a:pt x="105" y="32"/>
                      <a:pt x="117" y="49"/>
                    </a:cubicBezTo>
                    <a:cubicBezTo>
                      <a:pt x="129" y="66"/>
                      <a:pt x="138" y="88"/>
                      <a:pt x="135" y="103"/>
                    </a:cubicBezTo>
                    <a:cubicBezTo>
                      <a:pt x="132" y="118"/>
                      <a:pt x="106" y="132"/>
                      <a:pt x="99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92" name="Oval 12"/>
              <p:cNvSpPr>
                <a:spLocks noChangeArrowheads="1"/>
              </p:cNvSpPr>
              <p:nvPr/>
            </p:nvSpPr>
            <p:spPr bwMode="auto">
              <a:xfrm>
                <a:off x="3894" y="2208"/>
                <a:ext cx="6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48493" name="Picture 13" descr="380px-US_NOAA_nautical_chart_of_Bering_Strai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2497"/>
              <a:ext cx="2304" cy="16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8494" name="Freeform 14" descr="Дуб"/>
            <p:cNvSpPr>
              <a:spLocks/>
            </p:cNvSpPr>
            <p:nvPr/>
          </p:nvSpPr>
          <p:spPr bwMode="auto">
            <a:xfrm rot="16200000">
              <a:off x="2952" y="1944"/>
              <a:ext cx="2016" cy="2736"/>
            </a:xfrm>
            <a:custGeom>
              <a:avLst/>
              <a:gdLst/>
              <a:ahLst/>
              <a:cxnLst>
                <a:cxn ang="0">
                  <a:pos x="289" y="316"/>
                </a:cxn>
                <a:cxn ang="0">
                  <a:pos x="2232" y="316"/>
                </a:cxn>
                <a:cxn ang="0">
                  <a:pos x="2232" y="2810"/>
                </a:cxn>
                <a:cxn ang="0">
                  <a:pos x="288" y="2820"/>
                </a:cxn>
                <a:cxn ang="0">
                  <a:pos x="3" y="3049"/>
                </a:cxn>
                <a:cxn ang="0">
                  <a:pos x="0" y="3072"/>
                </a:cxn>
                <a:cxn ang="0">
                  <a:pos x="2460" y="3084"/>
                </a:cxn>
                <a:cxn ang="0">
                  <a:pos x="2447" y="3058"/>
                </a:cxn>
                <a:cxn ang="0">
                  <a:pos x="2234" y="2807"/>
                </a:cxn>
                <a:cxn ang="0">
                  <a:pos x="2447" y="3065"/>
                </a:cxn>
                <a:cxn ang="0">
                  <a:pos x="2447" y="3072"/>
                </a:cxn>
                <a:cxn ang="0">
                  <a:pos x="2472" y="3084"/>
                </a:cxn>
                <a:cxn ang="0">
                  <a:pos x="2498" y="3"/>
                </a:cxn>
                <a:cxn ang="0">
                  <a:pos x="2234" y="321"/>
                </a:cxn>
                <a:cxn ang="0">
                  <a:pos x="2498" y="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3051"/>
                </a:cxn>
                <a:cxn ang="0">
                  <a:pos x="25" y="3"/>
                </a:cxn>
                <a:cxn ang="0">
                  <a:pos x="267" y="293"/>
                </a:cxn>
                <a:cxn ang="0">
                  <a:pos x="270" y="2835"/>
                </a:cxn>
                <a:cxn ang="0">
                  <a:pos x="6" y="3044"/>
                </a:cxn>
                <a:cxn ang="0">
                  <a:pos x="6" y="3058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31" y="14"/>
                </a:cxn>
                <a:cxn ang="0">
                  <a:pos x="289" y="316"/>
                </a:cxn>
              </a:cxnLst>
              <a:rect l="0" t="0" r="r" b="b"/>
              <a:pathLst>
                <a:path w="2498" h="3084">
                  <a:moveTo>
                    <a:pt x="289" y="316"/>
                  </a:moveTo>
                  <a:lnTo>
                    <a:pt x="2232" y="316"/>
                  </a:lnTo>
                  <a:lnTo>
                    <a:pt x="2232" y="2810"/>
                  </a:lnTo>
                  <a:lnTo>
                    <a:pt x="288" y="2820"/>
                  </a:lnTo>
                  <a:lnTo>
                    <a:pt x="3" y="3049"/>
                  </a:lnTo>
                  <a:lnTo>
                    <a:pt x="0" y="3072"/>
                  </a:lnTo>
                  <a:lnTo>
                    <a:pt x="2460" y="3084"/>
                  </a:lnTo>
                  <a:lnTo>
                    <a:pt x="2447" y="3058"/>
                  </a:lnTo>
                  <a:lnTo>
                    <a:pt x="2234" y="2807"/>
                  </a:lnTo>
                  <a:lnTo>
                    <a:pt x="2447" y="3065"/>
                  </a:lnTo>
                  <a:lnTo>
                    <a:pt x="2447" y="3072"/>
                  </a:lnTo>
                  <a:lnTo>
                    <a:pt x="2472" y="3084"/>
                  </a:lnTo>
                  <a:lnTo>
                    <a:pt x="2498" y="3"/>
                  </a:lnTo>
                  <a:lnTo>
                    <a:pt x="2234" y="321"/>
                  </a:lnTo>
                  <a:lnTo>
                    <a:pt x="2498" y="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3051"/>
                  </a:lnTo>
                  <a:lnTo>
                    <a:pt x="25" y="3"/>
                  </a:lnTo>
                  <a:lnTo>
                    <a:pt x="267" y="293"/>
                  </a:lnTo>
                  <a:lnTo>
                    <a:pt x="270" y="2835"/>
                  </a:lnTo>
                  <a:lnTo>
                    <a:pt x="6" y="3044"/>
                  </a:lnTo>
                  <a:lnTo>
                    <a:pt x="6" y="3058"/>
                  </a:lnTo>
                  <a:lnTo>
                    <a:pt x="12" y="12"/>
                  </a:lnTo>
                  <a:lnTo>
                    <a:pt x="42" y="0"/>
                  </a:lnTo>
                  <a:lnTo>
                    <a:pt x="31" y="14"/>
                  </a:lnTo>
                  <a:lnTo>
                    <a:pt x="289" y="316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495" name="Text Box 15"/>
          <p:cNvSpPr txBox="1">
            <a:spLocks noChangeArrowheads="1"/>
          </p:cNvSpPr>
          <p:nvPr/>
        </p:nvSpPr>
        <p:spPr bwMode="auto">
          <a:xfrm rot="-2899210">
            <a:off x="5113338" y="4640262"/>
            <a:ext cx="217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/>
              <a:t>Берингов пролив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7239000" y="44958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/>
              <a:t>Аляска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 rot="-23770745">
            <a:off x="4993937" y="3611618"/>
            <a:ext cx="1586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baseline="0" dirty="0"/>
              <a:t>Чукотский </a:t>
            </a:r>
          </a:p>
          <a:p>
            <a:r>
              <a:rPr lang="ru-RU" sz="2000" b="1" baseline="0" dirty="0"/>
              <a:t>     п-ов</a:t>
            </a:r>
          </a:p>
        </p:txBody>
      </p:sp>
      <p:graphicFrame>
        <p:nvGraphicFramePr>
          <p:cNvPr id="148498" name="Object 18"/>
          <p:cNvGraphicFramePr>
            <a:graphicFrameLocks noChangeAspect="1"/>
          </p:cNvGraphicFramePr>
          <p:nvPr/>
        </p:nvGraphicFramePr>
        <p:xfrm>
          <a:off x="5500694" y="0"/>
          <a:ext cx="1600200" cy="1214438"/>
        </p:xfrm>
        <a:graphic>
          <a:graphicData uri="http://schemas.openxmlformats.org/presentationml/2006/ole">
            <p:oleObj spid="_x0000_s1026" name="Формула" r:id="rId8" imgW="520560" imgH="393480" progId="Equation.3">
              <p:embed/>
            </p:oleObj>
          </a:graphicData>
        </a:graphic>
      </p:graphicFrame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457200" y="4876800"/>
            <a:ext cx="3657600" cy="141577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 b="1" baseline="0" dirty="0">
                <a:latin typeface="Comic Sans MS" pitchFamily="66" charset="0"/>
              </a:rPr>
              <a:t>Какова ширина</a:t>
            </a:r>
          </a:p>
          <a:p>
            <a:pPr algn="r"/>
            <a:r>
              <a:rPr lang="ru-RU" sz="2400" b="1" baseline="0" dirty="0">
                <a:latin typeface="Comic Sans MS" pitchFamily="66" charset="0"/>
              </a:rPr>
              <a:t>                                                         Берингова пролива?</a:t>
            </a:r>
          </a:p>
          <a:p>
            <a:r>
              <a:rPr lang="ru-RU" sz="1400" b="1" baseline="0" dirty="0">
                <a:latin typeface="Comic Sans MS" pitchFamily="66" charset="0"/>
              </a:rPr>
              <a:t>      </a:t>
            </a:r>
          </a:p>
        </p:txBody>
      </p:sp>
    </p:spTree>
    <p:custDataLst>
      <p:tags r:id="rId2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043890" cy="116205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    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student_artist_paint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071678"/>
            <a:ext cx="2786082" cy="4054485"/>
          </a:xfrm>
          <a:effectLst>
            <a:glow rad="101600">
              <a:srgbClr val="FF0000">
                <a:alpha val="60000"/>
              </a:srgb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Ученик 7 класса пишет заголовок стенной газеты </a:t>
            </a:r>
          </a:p>
          <a:p>
            <a:endParaRPr lang="ru-RU" sz="2400" b="1" dirty="0" smtClean="0">
              <a:latin typeface="Comic Sans MS" pitchFamily="66" charset="0"/>
            </a:endParaRPr>
          </a:p>
          <a:p>
            <a:endParaRPr lang="ru-RU" sz="2400" b="1" dirty="0" smtClean="0">
              <a:latin typeface="Comic Sans MS" pitchFamily="66" charset="0"/>
            </a:endParaRPr>
          </a:p>
          <a:p>
            <a:r>
              <a:rPr lang="ru-RU" sz="2400" b="1" dirty="0" smtClean="0">
                <a:latin typeface="Comic Sans MS" pitchFamily="66" charset="0"/>
              </a:rPr>
              <a:t> Длина листа 80 см. По 7 см он оставил слева и справа на поля , через Х обозначил ширину буквы и просвета между словами , а через Х/2 –ширину просвета между буквами . Какой ширины получились буквы 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642919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7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класс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.  Линейные уравн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ения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357430"/>
            <a:ext cx="5072098" cy="707886"/>
          </a:xfrm>
          <a:prstGeom prst="rect">
            <a:avLst/>
          </a:prstGeom>
          <a:noFill/>
          <a:ln>
            <a:gradFill>
              <a:gsLst>
                <a:gs pos="2600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«Веселая пора». </a:t>
            </a:r>
            <a:endParaRPr lang="ru-RU" sz="4000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1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2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2.5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6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2.3|2.3|1.6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|2.3|1.5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.3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.5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1|1.5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1|1.2|1.6|1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2.6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1049</Words>
  <Application>Microsoft Office PowerPoint</Application>
  <PresentationFormat>Экран (4:3)</PresentationFormat>
  <Paragraphs>127</Paragraphs>
  <Slides>21</Slides>
  <Notes>2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Прикладные задачи в школьном курсе математики</vt:lpstr>
      <vt:lpstr>   «Математика –  это то, посредством чего люди управляют природой и собой»                                                     А.Н. Колмогоров. </vt:lpstr>
      <vt:lpstr>Актуальность проблемы</vt:lpstr>
      <vt:lpstr>Интеграция предметов</vt:lpstr>
      <vt:lpstr>Дидактические задачи</vt:lpstr>
      <vt:lpstr>АЛГЕБРА</vt:lpstr>
      <vt:lpstr>Слайд 7</vt:lpstr>
      <vt:lpstr>Слайд 8</vt:lpstr>
      <vt:lpstr>    </vt:lpstr>
      <vt:lpstr>8класс.  Неравенства</vt:lpstr>
      <vt:lpstr>8класс.Квадратный корень.</vt:lpstr>
      <vt:lpstr>8класс.  Неравенства</vt:lpstr>
      <vt:lpstr>9класс.Степень с рациональным показателем.</vt:lpstr>
      <vt:lpstr>9класс.  Арифметическая прогрессия.</vt:lpstr>
      <vt:lpstr>9класс.  Тригонометрия.</vt:lpstr>
      <vt:lpstr>О пользе тригонометрии</vt:lpstr>
      <vt:lpstr>О пользе тригонометрии</vt:lpstr>
      <vt:lpstr>11класс.Из тестов ЕГЭ.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класс. Выражения и преобразования.</dc:title>
  <dc:creator>LIZA</dc:creator>
  <cp:lastModifiedBy>K&amp;K</cp:lastModifiedBy>
  <cp:revision>201</cp:revision>
  <dcterms:created xsi:type="dcterms:W3CDTF">2010-06-04T12:11:06Z</dcterms:created>
  <dcterms:modified xsi:type="dcterms:W3CDTF">2010-08-25T15:32:23Z</dcterms:modified>
</cp:coreProperties>
</file>