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99" r:id="rId3"/>
    <p:sldId id="300" r:id="rId4"/>
    <p:sldId id="301" r:id="rId5"/>
    <p:sldId id="304" r:id="rId6"/>
    <p:sldId id="308" r:id="rId7"/>
    <p:sldId id="307" r:id="rId8"/>
    <p:sldId id="309" r:id="rId9"/>
    <p:sldId id="306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000A756-0E6A-4FE7-9250-6524DC7FF166}">
          <p14:sldIdLst>
            <p14:sldId id="257"/>
            <p14:sldId id="299"/>
            <p14:sldId id="300"/>
            <p14:sldId id="301"/>
            <p14:sldId id="304"/>
            <p14:sldId id="308"/>
            <p14:sldId id="307"/>
            <p14:sldId id="309"/>
            <p14:sldId id="306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3473" autoAdjust="0"/>
    <p:restoredTop sz="90588" autoAdjust="0"/>
  </p:normalViewPr>
  <p:slideViewPr>
    <p:cSldViewPr>
      <p:cViewPr varScale="1">
        <p:scale>
          <a:sx n="85" d="100"/>
          <a:sy n="85" d="100"/>
        </p:scale>
        <p:origin x="826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9760E-A9F2-47A1-A2DA-E1F9301F9815}" type="datetimeFigureOut">
              <a:rPr lang="ru-RU" smtClean="0"/>
              <a:pPr/>
              <a:t>30.06.2024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352EF-178A-48D2-BA67-7C508F0A4A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847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МиниФутбол в Школу – 3 команды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352EF-178A-48D2-BA67-7C508F0A4AA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460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9CB9-27AC-4D0E-AA77-801A3BB6BB14}" type="datetimeFigureOut">
              <a:rPr lang="ru-RU" smtClean="0"/>
              <a:pPr/>
              <a:t>30.06.2024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3796-ED31-4EED-8AAD-06C285584B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50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9CB9-27AC-4D0E-AA77-801A3BB6BB14}" type="datetimeFigureOut">
              <a:rPr lang="ru-RU" smtClean="0"/>
              <a:pPr/>
              <a:t>30.06.2024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3796-ED31-4EED-8AAD-06C285584B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510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9CB9-27AC-4D0E-AA77-801A3BB6BB14}" type="datetimeFigureOut">
              <a:rPr lang="ru-RU" smtClean="0"/>
              <a:pPr/>
              <a:t>30.06.2024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3796-ED31-4EED-8AAD-06C285584B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041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9CB9-27AC-4D0E-AA77-801A3BB6BB14}" type="datetimeFigureOut">
              <a:rPr lang="ru-RU" smtClean="0"/>
              <a:pPr/>
              <a:t>30.06.2024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3796-ED31-4EED-8AAD-06C285584B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290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9CB9-27AC-4D0E-AA77-801A3BB6BB14}" type="datetimeFigureOut">
              <a:rPr lang="ru-RU" smtClean="0"/>
              <a:pPr/>
              <a:t>30.06.2024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3796-ED31-4EED-8AAD-06C285584B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262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9CB9-27AC-4D0E-AA77-801A3BB6BB14}" type="datetimeFigureOut">
              <a:rPr lang="ru-RU" smtClean="0"/>
              <a:pPr/>
              <a:t>30.06.2024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3796-ED31-4EED-8AAD-06C285584B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97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9CB9-27AC-4D0E-AA77-801A3BB6BB14}" type="datetimeFigureOut">
              <a:rPr lang="ru-RU" smtClean="0"/>
              <a:pPr/>
              <a:t>30.06.2024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3796-ED31-4EED-8AAD-06C285584B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541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9CB9-27AC-4D0E-AA77-801A3BB6BB14}" type="datetimeFigureOut">
              <a:rPr lang="ru-RU" smtClean="0"/>
              <a:pPr/>
              <a:t>30.06.2024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3796-ED31-4EED-8AAD-06C285584B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978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9CB9-27AC-4D0E-AA77-801A3BB6BB14}" type="datetimeFigureOut">
              <a:rPr lang="ru-RU" smtClean="0"/>
              <a:pPr/>
              <a:t>30.06.2024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3796-ED31-4EED-8AAD-06C285584B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823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9CB9-27AC-4D0E-AA77-801A3BB6BB14}" type="datetimeFigureOut">
              <a:rPr lang="ru-RU" smtClean="0"/>
              <a:pPr/>
              <a:t>30.06.2024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3796-ED31-4EED-8AAD-06C285584B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811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9CB9-27AC-4D0E-AA77-801A3BB6BB14}" type="datetimeFigureOut">
              <a:rPr lang="ru-RU" smtClean="0"/>
              <a:pPr/>
              <a:t>30.06.2024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3796-ED31-4EED-8AAD-06C285584B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5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39CB9-27AC-4D0E-AA77-801A3BB6BB14}" type="datetimeFigureOut">
              <a:rPr lang="ru-RU" smtClean="0"/>
              <a:pPr/>
              <a:t>30.06.2024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83796-ED31-4EED-8AAD-06C285584B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202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4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5857892"/>
            <a:ext cx="89618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gency FB" pitchFamily="34" charset="0"/>
              </a:rPr>
              <a:t>vk.com/sportvestnikschool34</a:t>
            </a:r>
            <a:endParaRPr lang="ru-RU" sz="4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Рисунок 6" descr="соминка-65-биг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928670"/>
            <a:ext cx="2186975" cy="236193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0"/>
            <a:ext cx="2987824" cy="168044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00034" y="3500438"/>
            <a:ext cx="8286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ОРГАНИЗАЦИЯ ВНЕУРОЧНОЙ ДЕЯТЕЛЬНОСТИ 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 ФИЗИЧЕСКОЙ КУЛЬТУРЕ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27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17.userapi.com/impg/9G5elZl6RTyfeYbiTsqlpJcyLNjxf_sC7fYLqw/K4y67C4lUbA.jpg?size=1280x853&amp;quality=95&amp;sign=f02b5a9378f2ea44dfc705b561cbb74c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7019" y="0"/>
            <a:ext cx="10291019" cy="6858000"/>
          </a:xfrm>
          <a:prstGeom prst="rect">
            <a:avLst/>
          </a:prstGeom>
          <a:noFill/>
        </p:spPr>
      </p:pic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5DF38AFE-1F11-4CFB-A759-3156785D99B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6" y="4442132"/>
            <a:ext cx="2252763" cy="2334759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0"/>
            <a:ext cx="2987824" cy="16804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183829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9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C2EA19A-7B4C-46B9-9542-D24435572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Внеурочная </a:t>
            </a: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деятельность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3EDE727-9CA9-4C67-8379-D021CFD4C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00" y="1662033"/>
            <a:ext cx="7893590" cy="4981677"/>
          </a:xfrm>
        </p:spPr>
        <p:txBody>
          <a:bodyPr>
            <a:normAutofit fontScale="92500"/>
          </a:bodyPr>
          <a:lstStyle/>
          <a:p>
            <a:pPr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Тренировки </a:t>
            </a:r>
            <a:r>
              <a:rPr lang="ru-RU" sz="2400" dirty="0">
                <a:solidFill>
                  <a:schemeClr val="bg1"/>
                </a:solidFill>
              </a:rPr>
              <a:t>по волейболу, футболу, легкой атлетике, </a:t>
            </a:r>
            <a:r>
              <a:rPr lang="ru-RU" sz="2400" dirty="0" smtClean="0">
                <a:solidFill>
                  <a:schemeClr val="bg1"/>
                </a:solidFill>
              </a:rPr>
              <a:t>баскетболу, лыжам, шахматам, походы</a:t>
            </a:r>
            <a:endParaRPr lang="ru-RU" sz="2400" dirty="0">
              <a:solidFill>
                <a:schemeClr val="bg1"/>
              </a:solidFill>
            </a:endParaRPr>
          </a:p>
          <a:p>
            <a:pPr>
              <a:buAutoNum type="arabicPeriod"/>
            </a:pPr>
            <a:r>
              <a:rPr lang="ru-RU" sz="2400" dirty="0">
                <a:solidFill>
                  <a:schemeClr val="bg1"/>
                </a:solidFill>
              </a:rPr>
              <a:t>Проведение Первенств школы по волейболу, футболу баскетболу, легкой </a:t>
            </a:r>
            <a:r>
              <a:rPr lang="ru-RU" sz="2400" dirty="0" smtClean="0">
                <a:solidFill>
                  <a:schemeClr val="bg1"/>
                </a:solidFill>
              </a:rPr>
              <a:t>атлетике, шахматам</a:t>
            </a:r>
            <a:endParaRPr lang="ru-RU" sz="2400" dirty="0">
              <a:solidFill>
                <a:schemeClr val="bg1"/>
              </a:solidFill>
            </a:endParaRPr>
          </a:p>
          <a:p>
            <a:pPr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Регулярное участие </a:t>
            </a:r>
            <a:r>
              <a:rPr lang="ru-RU" sz="2400" dirty="0">
                <a:solidFill>
                  <a:schemeClr val="bg1"/>
                </a:solidFill>
              </a:rPr>
              <a:t>в </a:t>
            </a:r>
            <a:r>
              <a:rPr lang="ru-RU" sz="2400" dirty="0" smtClean="0">
                <a:solidFill>
                  <a:schemeClr val="bg1"/>
                </a:solidFill>
              </a:rPr>
              <a:t>сдаче норм </a:t>
            </a:r>
            <a:r>
              <a:rPr lang="ru-RU" sz="2400" dirty="0">
                <a:solidFill>
                  <a:schemeClr val="bg1"/>
                </a:solidFill>
              </a:rPr>
              <a:t>ГТО</a:t>
            </a:r>
          </a:p>
          <a:p>
            <a:pPr>
              <a:buAutoNum type="arabicPeriod"/>
            </a:pPr>
            <a:r>
              <a:rPr lang="ru-RU" sz="2400" dirty="0">
                <a:solidFill>
                  <a:schemeClr val="bg1"/>
                </a:solidFill>
              </a:rPr>
              <a:t>Проведение товарищеских игр против школ Заволжского района</a:t>
            </a:r>
          </a:p>
          <a:p>
            <a:pPr>
              <a:buAutoNum type="arabicPeriod"/>
            </a:pPr>
            <a:r>
              <a:rPr lang="ru-RU" sz="2400" dirty="0">
                <a:solidFill>
                  <a:schemeClr val="bg1"/>
                </a:solidFill>
              </a:rPr>
              <a:t>Участие в межшкольных </a:t>
            </a:r>
            <a:r>
              <a:rPr lang="ru-RU" sz="2400" dirty="0" smtClean="0">
                <a:solidFill>
                  <a:schemeClr val="bg1"/>
                </a:solidFill>
              </a:rPr>
              <a:t>городских и областных </a:t>
            </a:r>
            <a:r>
              <a:rPr lang="ru-RU" sz="2400" dirty="0">
                <a:solidFill>
                  <a:schemeClr val="bg1"/>
                </a:solidFill>
              </a:rPr>
              <a:t>спортивных </a:t>
            </a:r>
            <a:r>
              <a:rPr lang="ru-RU" sz="2400" dirty="0" smtClean="0">
                <a:solidFill>
                  <a:schemeClr val="bg1"/>
                </a:solidFill>
              </a:rPr>
              <a:t>соревнованиях, Олимпиадах по физкультуре</a:t>
            </a:r>
          </a:p>
          <a:p>
            <a:pPr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Участие в соревнованиях муниципального, городского и областного уровня по легкой атлетике, волейболу, футболу, лыжным гонкам и шахматам</a:t>
            </a:r>
            <a:endParaRPr lang="ru-RU" sz="2400" dirty="0">
              <a:solidFill>
                <a:schemeClr val="bg1"/>
              </a:solidFill>
            </a:endParaRPr>
          </a:p>
          <a:p>
            <a:pPr>
              <a:buAutoNum type="arabicPeriod"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0"/>
            <a:ext cx="2987824" cy="168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40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61DA583-92D6-4E08-BE3E-34152291E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72" y="332656"/>
            <a:ext cx="7913681" cy="83975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67 </a:t>
            </a:r>
            <a: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спортивно-массовых </a:t>
            </a: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мероприятия, в том числе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0"/>
            <a:ext cx="2987824" cy="1680441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044" y="1714488"/>
            <a:ext cx="8593950" cy="458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70543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432B42-EFE9-4626-814E-1320C4551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16632"/>
            <a:ext cx="7204860" cy="1195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Количество </a:t>
            </a: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проведенных соревнований по </a:t>
            </a:r>
            <a: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видам </a:t>
            </a: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спорта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0"/>
            <a:ext cx="2987824" cy="1680441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785926"/>
            <a:ext cx="7708814" cy="4697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80316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B951A7-3AB7-41DD-B1C8-9E22375A5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57221" y="285728"/>
            <a:ext cx="9393718" cy="61499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Результаты </a:t>
            </a: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соревнованиях 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EBDC4F8-7CAB-484C-B68C-1C18016B6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282" y="1142984"/>
            <a:ext cx="8894222" cy="5643602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1. Эстафета  9 мая ( 1 место  в Абсолюте), в т.ч. 1 место юн. и 2 дев.</a:t>
            </a:r>
          </a:p>
          <a:p>
            <a:pPr marL="514350" indent="-514350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2. Шиповка Юных среди 6</a:t>
            </a:r>
            <a:r>
              <a:rPr lang="en-US" sz="1800" b="1" dirty="0" smtClean="0">
                <a:solidFill>
                  <a:schemeClr val="bg1"/>
                </a:solidFill>
              </a:rPr>
              <a:t>-7</a:t>
            </a:r>
            <a:r>
              <a:rPr lang="ru-RU" sz="1800" b="1" dirty="0" err="1" smtClean="0">
                <a:solidFill>
                  <a:schemeClr val="bg1"/>
                </a:solidFill>
              </a:rPr>
              <a:t>х</a:t>
            </a:r>
            <a:r>
              <a:rPr lang="ru-RU" sz="1800" b="1" dirty="0" smtClean="0">
                <a:solidFill>
                  <a:schemeClr val="bg1"/>
                </a:solidFill>
              </a:rPr>
              <a:t> классов – 1 место дев</a:t>
            </a:r>
            <a:r>
              <a:rPr lang="en-US" sz="1800" b="1" dirty="0" smtClean="0">
                <a:solidFill>
                  <a:schemeClr val="bg1"/>
                </a:solidFill>
              </a:rPr>
              <a:t>.</a:t>
            </a:r>
            <a:endParaRPr lang="ru-RU" sz="1800" b="1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3. Областные соревнования «</a:t>
            </a:r>
            <a:r>
              <a:rPr lang="ru-RU" sz="1800" b="1" dirty="0" err="1" smtClean="0">
                <a:solidFill>
                  <a:schemeClr val="bg1"/>
                </a:solidFill>
              </a:rPr>
              <a:t>Серебрянный</a:t>
            </a:r>
            <a:r>
              <a:rPr lang="ru-RU" sz="1800" b="1" dirty="0" smtClean="0">
                <a:solidFill>
                  <a:schemeClr val="bg1"/>
                </a:solidFill>
              </a:rPr>
              <a:t> мяч» - 1 место юн.</a:t>
            </a:r>
            <a:endParaRPr lang="ru-RU" sz="1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4. Соревнования Допризывной молодежи, район – 1 место</a:t>
            </a:r>
            <a:br>
              <a:rPr lang="ru-RU" sz="1800" b="1" dirty="0" smtClean="0">
                <a:solidFill>
                  <a:schemeClr val="bg1"/>
                </a:solidFill>
              </a:rPr>
            </a:br>
            <a:r>
              <a:rPr lang="ru-RU" sz="1800" b="1" dirty="0" smtClean="0">
                <a:solidFill>
                  <a:schemeClr val="bg1"/>
                </a:solidFill>
              </a:rPr>
              <a:t>5. 2-е место на легкоатлетической эстафете </a:t>
            </a:r>
            <a:r>
              <a:rPr lang="ru-RU" sz="1800" b="1" dirty="0" err="1" smtClean="0">
                <a:solidFill>
                  <a:schemeClr val="bg1"/>
                </a:solidFill>
              </a:rPr>
              <a:t>Кайкова</a:t>
            </a:r>
            <a:endParaRPr lang="ru-RU" sz="1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6. 2 место в районных соревнованиях по волейболу.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7. 2 место в Кроссе заволжского района среди 14 школ.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8. 3 место в городском Турнире по футболу среди патриотических объединение школ г.Твери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9. 4 места в районной Спартакиаде по лыжным гонкам.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10. 4 место в муниципальном этапе «Белая ладья» по шахматам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 соревнованиях по лыжам.</a:t>
            </a:r>
            <a:br>
              <a:rPr lang="ru-RU" sz="1800" b="1" dirty="0" smtClean="0">
                <a:solidFill>
                  <a:schemeClr val="bg1"/>
                </a:solidFill>
              </a:rPr>
            </a:br>
            <a:r>
              <a:rPr lang="ru-RU" sz="1800" b="1" dirty="0" smtClean="0">
                <a:solidFill>
                  <a:schemeClr val="bg1"/>
                </a:solidFill>
              </a:rPr>
              <a:t>11. Мамкин Дмитрий КМС в конькобежном спорте.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12. 20 апреля на Кроссе в Старице </a:t>
            </a:r>
            <a:r>
              <a:rPr lang="ru-RU" sz="1800" b="1" dirty="0" err="1" smtClean="0">
                <a:solidFill>
                  <a:schemeClr val="bg1"/>
                </a:solidFill>
              </a:rPr>
              <a:t>Грибкова</a:t>
            </a:r>
            <a:r>
              <a:rPr lang="ru-RU" sz="1800" b="1" dirty="0" smtClean="0">
                <a:solidFill>
                  <a:schemeClr val="bg1"/>
                </a:solidFill>
              </a:rPr>
              <a:t> А., Романова Л., Карнаухова А, Михайлов М. – выполнили </a:t>
            </a:r>
            <a:r>
              <a:rPr lang="en-US" sz="1800" b="1" dirty="0" smtClean="0">
                <a:solidFill>
                  <a:schemeClr val="bg1"/>
                </a:solidFill>
              </a:rPr>
              <a:t>III </a:t>
            </a:r>
            <a:r>
              <a:rPr lang="ru-RU" sz="1800" b="1" dirty="0" smtClean="0">
                <a:solidFill>
                  <a:schemeClr val="bg1"/>
                </a:solidFill>
              </a:rPr>
              <a:t>взрослые разряды по л/а.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13. Михайлов Марк 1 и 2 места на забегах и соревнованиях от 500 до 1500 метров - Михайлов Марк.</a:t>
            </a:r>
            <a:endParaRPr lang="en-US" sz="1800" b="1" dirty="0" smtClean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0"/>
            <a:ext cx="2987824" cy="168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48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sun9-49.userapi.com/impg/MIBwbpQjd68y3DwMCniy-wIMSU2FVAc3Xmc2Ug/myp5Hf7ueuE.jpg?size=1280x960&amp;quality=95&amp;sign=114e90706b0172b91bfda46ae13c8c43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187624" y="183829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ЭСТАФЕТА 9 МАЯ</a:t>
            </a:r>
            <a:b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место в абсолюте 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0"/>
            <a:ext cx="2987824" cy="168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604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un9-56.userapi.com/impg/YHUBS76RUxLCkDIFWp-9gg_dg57cp81uilba8g/EFdcFXCB_x0.jpg?size=2560x1920&amp;quality=95&amp;sign=776b4db670505f33af4dbbf259dd9237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3541" cy="697015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187624" y="183829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РЕГИОНАЛЬНЫЙ ЭТАП «СЕРЕБРЯНЫЙ МЯЧ»</a:t>
            </a:r>
            <a:b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МЕСТО, юноши  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0"/>
            <a:ext cx="2987824" cy="168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604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sun9-8.userapi.com/impg/nN6AFs7y9fe5k4S_hLCT57K5DrxgSAxjtr2JLg/HvpWGzd_dEU.jpg?size=2560x1920&amp;quality=95&amp;sign=24fc0df79db17bb650857c78cdf53a6e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294469" cy="697085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187624" y="183829"/>
            <a:ext cx="684076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РЕГИОНАЛЬНЫЙ ЭТАП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«Шиповка Юных» - 1 место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девушки</a:t>
            </a:r>
            <a:endParaRPr lang="ru-RU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0"/>
            <a:ext cx="2987824" cy="168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604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620688"/>
            <a:ext cx="89644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</p:txBody>
      </p:sp>
      <p:pic>
        <p:nvPicPr>
          <p:cNvPr id="1028" name="Picture 4" descr="http://rossimvol.ru/upload/iblock/152/zachetnaya_klassifikacionnaya_knizhka_sportsmenov_2_3_i_yunosheskix_razryadov.resize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218" y="928670"/>
            <a:ext cx="3496964" cy="2500330"/>
          </a:xfrm>
          <a:prstGeom prst="rect">
            <a:avLst/>
          </a:prstGeom>
          <a:noFill/>
        </p:spPr>
      </p:pic>
      <p:pic>
        <p:nvPicPr>
          <p:cNvPr id="1030" name="Picture 6" descr="http://stadium-shahter.ru/wp-content/uploads/2017/07/%D0%98%D0%B7%D0%BE%D0%B1%D1%80%D0%B0%D0%B6%D0%B5%D0%BD%D0%B8%D0%B5-0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66" y="928670"/>
            <a:ext cx="4500562" cy="2531567"/>
          </a:xfrm>
          <a:prstGeom prst="rect">
            <a:avLst/>
          </a:prstGeom>
          <a:noFill/>
        </p:spPr>
      </p:pic>
      <p:pic>
        <p:nvPicPr>
          <p:cNvPr id="1032" name="Picture 8" descr="Медали, ленты.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4071942"/>
            <a:ext cx="2857520" cy="2000264"/>
          </a:xfrm>
          <a:prstGeom prst="rect">
            <a:avLst/>
          </a:prstGeom>
          <a:noFill/>
        </p:spPr>
      </p:pic>
      <p:pic>
        <p:nvPicPr>
          <p:cNvPr id="10" name="Рисунок 9" descr="1ITVaq-s9U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4071942"/>
            <a:ext cx="2656270" cy="20005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4282" y="6286520"/>
            <a:ext cx="8786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ВСТРЕЧИ  С ВОЛЕЙБОЛИСТОМ ТАРАСОМ ХТЕЕМ И УЛЬТРАМАРАФОНЦЕМ АРТЕМОМ АЛИСКЕРОВЫМ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7624" y="183829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Мотивация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s://sun9-40.userapi.com/impg/6FW2A7GCMFEWf14E6nF5k4koqtyL0IDH7Bo7sg/OXmext9uNuo.jpg?size=1557x1096&amp;quality=95&amp;sign=7073e1289817d6e072c39435ae74593f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066375"/>
            <a:ext cx="2849524" cy="2005831"/>
          </a:xfrm>
          <a:prstGeom prst="rect">
            <a:avLst/>
          </a:prstGeom>
          <a:noFill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0"/>
            <a:ext cx="2987824" cy="168044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66682" y="3590512"/>
            <a:ext cx="8786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ДОСТИЖЕНИЯ В СПОРТЕ</a:t>
            </a:r>
            <a:r>
              <a:rPr lang="en-US" sz="1600" dirty="0" smtClean="0">
                <a:solidFill>
                  <a:schemeClr val="bg1"/>
                </a:solidFill>
              </a:rPr>
              <a:t>: </a:t>
            </a:r>
            <a:r>
              <a:rPr lang="ru-RU" sz="1600" dirty="0" smtClean="0">
                <a:solidFill>
                  <a:schemeClr val="bg1"/>
                </a:solidFill>
              </a:rPr>
              <a:t>КУБКИ, ПОБЕДЫ, МЕДАЛИ, РАЗРЯДЫ, ЗНАКИ ГТО, ПОЕЗДКИ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8328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3549</TotalTime>
  <Words>216</Words>
  <Application>Microsoft Office PowerPoint</Application>
  <PresentationFormat>Экран (4:3)</PresentationFormat>
  <Paragraphs>42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Agency FB</vt:lpstr>
      <vt:lpstr>Arial</vt:lpstr>
      <vt:lpstr>Calibri</vt:lpstr>
      <vt:lpstr>Тема Office</vt:lpstr>
      <vt:lpstr>Презентация PowerPoint</vt:lpstr>
      <vt:lpstr>Внеурочная деятельность</vt:lpstr>
      <vt:lpstr>67 спортивно-массовых мероприятия, в том числе:</vt:lpstr>
      <vt:lpstr>Количество проведенных соревнований по видам спорта</vt:lpstr>
      <vt:lpstr>Результаты на соревнованиях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31337</dc:creator>
  <cp:lastModifiedBy>Учетная запись Майкрософт</cp:lastModifiedBy>
  <cp:revision>137</cp:revision>
  <dcterms:created xsi:type="dcterms:W3CDTF">2019-05-31T18:57:23Z</dcterms:created>
  <dcterms:modified xsi:type="dcterms:W3CDTF">2024-06-30T12:32:08Z</dcterms:modified>
</cp:coreProperties>
</file>